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8"/>
  </p:notesMasterIdLst>
  <p:sldIdLst>
    <p:sldId id="406" r:id="rId2"/>
    <p:sldId id="355" r:id="rId3"/>
    <p:sldId id="407" r:id="rId4"/>
    <p:sldId id="363" r:id="rId5"/>
    <p:sldId id="414"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9B7"/>
    <a:srgbClr val="FFD513"/>
    <a:srgbClr val="E6FFA5"/>
    <a:srgbClr val="ABF0EB"/>
    <a:srgbClr val="16827C"/>
    <a:srgbClr val="10DD72"/>
    <a:srgbClr val="ABF539"/>
    <a:srgbClr val="8FF1DC"/>
    <a:srgbClr val="5EEAE7"/>
    <a:srgbClr val="FB9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8" autoAdjust="0"/>
    <p:restoredTop sz="96327"/>
  </p:normalViewPr>
  <p:slideViewPr>
    <p:cSldViewPr snapToGrid="0" snapToObjects="1">
      <p:cViewPr varScale="1">
        <p:scale>
          <a:sx n="252" d="100"/>
          <a:sy n="252" d="100"/>
        </p:scale>
        <p:origin x="1296" y="21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011219823738204"/>
          <c:y val="0.16758373663166928"/>
          <c:w val="0.67240864243149157"/>
          <c:h val="0.65631221810022178"/>
        </c:manualLayout>
      </c:layout>
      <c:pie3DChart>
        <c:varyColors val="1"/>
        <c:ser>
          <c:idx val="0"/>
          <c:order val="0"/>
          <c:tx>
            <c:strRef>
              <c:f>Sheet1!$B$1</c:f>
              <c:strCache>
                <c:ptCount val="1"/>
                <c:pt idx="0">
                  <c:v>Budget</c:v>
                </c:pt>
              </c:strCache>
            </c:strRef>
          </c:tx>
          <c:spPr>
            <a:ln>
              <a:noFill/>
            </a:ln>
          </c:spPr>
          <c:dPt>
            <c:idx val="0"/>
            <c:bubble3D val="0"/>
            <c:spPr>
              <a:solidFill>
                <a:schemeClr val="accent1"/>
              </a:solidFill>
              <a:ln w="25400">
                <a:noFill/>
              </a:ln>
              <a:effectLst/>
              <a:sp3d/>
            </c:spPr>
            <c:extLst>
              <c:ext xmlns:c16="http://schemas.microsoft.com/office/drawing/2014/chart" uri="{C3380CC4-5D6E-409C-BE32-E72D297353CC}">
                <c16:uniqueId val="{00000001-9D34-6749-ABA9-835705A23753}"/>
              </c:ext>
            </c:extLst>
          </c:dPt>
          <c:dPt>
            <c:idx val="1"/>
            <c:bubble3D val="0"/>
            <c:spPr>
              <a:solidFill>
                <a:schemeClr val="accent2"/>
              </a:solidFill>
              <a:ln w="25400">
                <a:noFill/>
              </a:ln>
              <a:effectLst/>
              <a:sp3d/>
            </c:spPr>
            <c:extLst>
              <c:ext xmlns:c16="http://schemas.microsoft.com/office/drawing/2014/chart" uri="{C3380CC4-5D6E-409C-BE32-E72D297353CC}">
                <c16:uniqueId val="{00000009-2187-F742-923F-8AEC8AA4A275}"/>
              </c:ext>
            </c:extLst>
          </c:dPt>
          <c:dPt>
            <c:idx val="2"/>
            <c:bubble3D val="0"/>
            <c:spPr>
              <a:solidFill>
                <a:schemeClr val="accent3"/>
              </a:solidFill>
              <a:ln w="25400">
                <a:noFill/>
              </a:ln>
              <a:effectLst/>
              <a:sp3d/>
            </c:spPr>
            <c:extLst>
              <c:ext xmlns:c16="http://schemas.microsoft.com/office/drawing/2014/chart" uri="{C3380CC4-5D6E-409C-BE32-E72D297353CC}">
                <c16:uniqueId val="{00000005-9D34-6749-ABA9-835705A23753}"/>
              </c:ext>
            </c:extLst>
          </c:dPt>
          <c:dPt>
            <c:idx val="3"/>
            <c:bubble3D val="0"/>
            <c:spPr>
              <a:solidFill>
                <a:schemeClr val="accent4"/>
              </a:solidFill>
              <a:ln w="25400">
                <a:noFill/>
              </a:ln>
              <a:effectLst/>
              <a:sp3d/>
            </c:spPr>
            <c:extLst>
              <c:ext xmlns:c16="http://schemas.microsoft.com/office/drawing/2014/chart" uri="{C3380CC4-5D6E-409C-BE32-E72D297353CC}">
                <c16:uniqueId val="{00000007-9D34-6749-ABA9-835705A23753}"/>
              </c:ext>
            </c:extLst>
          </c:dPt>
          <c:dPt>
            <c:idx val="4"/>
            <c:bubble3D val="0"/>
            <c:spPr>
              <a:solidFill>
                <a:schemeClr val="accent5"/>
              </a:solidFill>
              <a:ln w="25400">
                <a:noFill/>
              </a:ln>
              <a:effectLst/>
              <a:sp3d/>
            </c:spPr>
            <c:extLst>
              <c:ext xmlns:c16="http://schemas.microsoft.com/office/drawing/2014/chart" uri="{C3380CC4-5D6E-409C-BE32-E72D297353CC}">
                <c16:uniqueId val="{00000009-9D34-6749-ABA9-835705A23753}"/>
              </c:ext>
            </c:extLst>
          </c:dPt>
          <c:dPt>
            <c:idx val="5"/>
            <c:bubble3D val="0"/>
            <c:spPr>
              <a:solidFill>
                <a:srgbClr val="5EEAE7"/>
              </a:solidFill>
              <a:ln w="25400">
                <a:noFill/>
              </a:ln>
              <a:effectLst/>
              <a:sp3d/>
            </c:spPr>
            <c:extLst>
              <c:ext xmlns:c16="http://schemas.microsoft.com/office/drawing/2014/chart" uri="{C3380CC4-5D6E-409C-BE32-E72D297353CC}">
                <c16:uniqueId val="{00000008-2187-F742-923F-8AEC8AA4A275}"/>
              </c:ext>
            </c:extLst>
          </c:dPt>
          <c:dPt>
            <c:idx val="6"/>
            <c:bubble3D val="0"/>
            <c:spPr>
              <a:solidFill>
                <a:schemeClr val="accent4">
                  <a:lumMod val="60000"/>
                  <a:lumOff val="40000"/>
                </a:schemeClr>
              </a:solidFill>
              <a:ln w="25400">
                <a:noFill/>
              </a:ln>
              <a:effectLst/>
              <a:sp3d/>
            </c:spPr>
            <c:extLst>
              <c:ext xmlns:c16="http://schemas.microsoft.com/office/drawing/2014/chart" uri="{C3380CC4-5D6E-409C-BE32-E72D297353CC}">
                <c16:uniqueId val="{00000007-2187-F742-923F-8AEC8AA4A275}"/>
              </c:ext>
            </c:extLst>
          </c:dPt>
          <c:dPt>
            <c:idx val="7"/>
            <c:bubble3D val="0"/>
            <c:spPr>
              <a:solidFill>
                <a:schemeClr val="accent5">
                  <a:lumMod val="60000"/>
                  <a:lumOff val="40000"/>
                </a:schemeClr>
              </a:solidFill>
              <a:ln w="25400">
                <a:noFill/>
              </a:ln>
              <a:effectLst/>
              <a:sp3d/>
            </c:spPr>
            <c:extLst>
              <c:ext xmlns:c16="http://schemas.microsoft.com/office/drawing/2014/chart" uri="{C3380CC4-5D6E-409C-BE32-E72D297353CC}">
                <c16:uniqueId val="{00000006-2187-F742-923F-8AEC8AA4A275}"/>
              </c:ext>
            </c:extLst>
          </c:dPt>
          <c:dPt>
            <c:idx val="8"/>
            <c:bubble3D val="0"/>
            <c:spPr>
              <a:solidFill>
                <a:srgbClr val="FB9083"/>
              </a:solidFill>
              <a:ln w="25400">
                <a:noFill/>
              </a:ln>
              <a:effectLst/>
              <a:sp3d/>
            </c:spPr>
            <c:extLst>
              <c:ext xmlns:c16="http://schemas.microsoft.com/office/drawing/2014/chart" uri="{C3380CC4-5D6E-409C-BE32-E72D297353CC}">
                <c16:uniqueId val="{00000005-2187-F742-923F-8AEC8AA4A275}"/>
              </c:ext>
            </c:extLst>
          </c:dPt>
          <c:dPt>
            <c:idx val="9"/>
            <c:bubble3D val="0"/>
            <c:spPr>
              <a:solidFill>
                <a:srgbClr val="10DD72"/>
              </a:solidFill>
              <a:ln w="25400">
                <a:noFill/>
              </a:ln>
              <a:effectLst/>
              <a:sp3d/>
            </c:spPr>
            <c:extLst>
              <c:ext xmlns:c16="http://schemas.microsoft.com/office/drawing/2014/chart" uri="{C3380CC4-5D6E-409C-BE32-E72D297353CC}">
                <c16:uniqueId val="{00000001-2187-F742-923F-8AEC8AA4A275}"/>
              </c:ext>
            </c:extLst>
          </c:dPt>
          <c:dPt>
            <c:idx val="10"/>
            <c:bubble3D val="0"/>
            <c:spPr>
              <a:solidFill>
                <a:srgbClr val="00EBF1"/>
              </a:solidFill>
              <a:ln w="25400">
                <a:noFill/>
              </a:ln>
              <a:effectLst/>
              <a:sp3d/>
            </c:spPr>
            <c:extLst>
              <c:ext xmlns:c16="http://schemas.microsoft.com/office/drawing/2014/chart" uri="{C3380CC4-5D6E-409C-BE32-E72D297353CC}">
                <c16:uniqueId val="{00000002-2187-F742-923F-8AEC8AA4A275}"/>
              </c:ext>
            </c:extLst>
          </c:dPt>
          <c:dPt>
            <c:idx val="11"/>
            <c:bubble3D val="0"/>
            <c:spPr>
              <a:solidFill>
                <a:srgbClr val="FFD513"/>
              </a:solidFill>
              <a:ln w="25400">
                <a:noFill/>
              </a:ln>
              <a:effectLst/>
              <a:sp3d/>
            </c:spPr>
            <c:extLst>
              <c:ext xmlns:c16="http://schemas.microsoft.com/office/drawing/2014/chart" uri="{C3380CC4-5D6E-409C-BE32-E72D297353CC}">
                <c16:uniqueId val="{00000003-2187-F742-923F-8AEC8AA4A275}"/>
              </c:ext>
            </c:extLst>
          </c:dPt>
          <c:dPt>
            <c:idx val="12"/>
            <c:bubble3D val="0"/>
            <c:spPr>
              <a:solidFill>
                <a:srgbClr val="ABF539"/>
              </a:solidFill>
              <a:ln w="25400">
                <a:noFill/>
              </a:ln>
              <a:effectLst/>
              <a:sp3d/>
            </c:spPr>
            <c:extLst>
              <c:ext xmlns:c16="http://schemas.microsoft.com/office/drawing/2014/chart" uri="{C3380CC4-5D6E-409C-BE32-E72D297353CC}">
                <c16:uniqueId val="{00000004-2187-F742-923F-8AEC8AA4A275}"/>
              </c:ext>
            </c:extLst>
          </c:dPt>
          <c:dPt>
            <c:idx val="13"/>
            <c:bubble3D val="0"/>
            <c:spPr>
              <a:solidFill>
                <a:schemeClr val="accent2">
                  <a:lumMod val="80000"/>
                  <a:lumOff val="20000"/>
                </a:schemeClr>
              </a:solidFill>
              <a:ln w="25400">
                <a:noFill/>
              </a:ln>
              <a:effectLst/>
              <a:sp3d/>
            </c:spPr>
            <c:extLst>
              <c:ext xmlns:c16="http://schemas.microsoft.com/office/drawing/2014/chart" uri="{C3380CC4-5D6E-409C-BE32-E72D297353CC}">
                <c16:uniqueId val="{0000001B-9D34-6749-ABA9-835705A23753}"/>
              </c:ext>
            </c:extLst>
          </c:dPt>
          <c:dPt>
            <c:idx val="14"/>
            <c:bubble3D val="0"/>
            <c:spPr>
              <a:solidFill>
                <a:schemeClr val="accent3">
                  <a:lumMod val="80000"/>
                  <a:lumOff val="20000"/>
                </a:schemeClr>
              </a:solidFill>
              <a:ln w="25400">
                <a:noFill/>
              </a:ln>
              <a:effectLst/>
              <a:sp3d/>
            </c:spPr>
            <c:extLst>
              <c:ext xmlns:c16="http://schemas.microsoft.com/office/drawing/2014/chart" uri="{C3380CC4-5D6E-409C-BE32-E72D297353CC}">
                <c16:uniqueId val="{0000000A-2187-F742-923F-8AEC8AA4A275}"/>
              </c:ext>
            </c:extLst>
          </c:dPt>
          <c:dPt>
            <c:idx val="15"/>
            <c:bubble3D val="0"/>
            <c:spPr>
              <a:solidFill>
                <a:schemeClr val="accent4">
                  <a:lumMod val="80000"/>
                  <a:lumOff val="20000"/>
                </a:schemeClr>
              </a:solidFill>
              <a:ln w="25400">
                <a:noFill/>
              </a:ln>
              <a:effectLst/>
              <a:sp3d/>
            </c:spPr>
            <c:extLst>
              <c:ext xmlns:c16="http://schemas.microsoft.com/office/drawing/2014/chart" uri="{C3380CC4-5D6E-409C-BE32-E72D297353CC}">
                <c16:uniqueId val="{0000001F-9D34-6749-ABA9-835705A23753}"/>
              </c:ext>
            </c:extLst>
          </c:dPt>
          <c:dPt>
            <c:idx val="16"/>
            <c:bubble3D val="0"/>
            <c:spPr>
              <a:solidFill>
                <a:schemeClr val="accent5">
                  <a:lumMod val="80000"/>
                  <a:lumOff val="20000"/>
                </a:schemeClr>
              </a:solidFill>
              <a:ln w="25400">
                <a:noFill/>
              </a:ln>
              <a:effectLst/>
              <a:sp3d/>
            </c:spPr>
            <c:extLst>
              <c:ext xmlns:c16="http://schemas.microsoft.com/office/drawing/2014/chart" uri="{C3380CC4-5D6E-409C-BE32-E72D297353CC}">
                <c16:uniqueId val="{00000021-9D34-6749-ABA9-835705A23753}"/>
              </c:ext>
            </c:extLst>
          </c:dPt>
          <c:dPt>
            <c:idx val="17"/>
            <c:bubble3D val="0"/>
            <c:spPr>
              <a:solidFill>
                <a:schemeClr val="accent6">
                  <a:lumMod val="80000"/>
                  <a:lumOff val="20000"/>
                </a:schemeClr>
              </a:solidFill>
              <a:ln w="25400">
                <a:noFill/>
              </a:ln>
              <a:effectLst/>
              <a:sp3d/>
            </c:spPr>
            <c:extLst>
              <c:ext xmlns:c16="http://schemas.microsoft.com/office/drawing/2014/chart" uri="{C3380CC4-5D6E-409C-BE32-E72D297353CC}">
                <c16:uniqueId val="{00000023-9D34-6749-ABA9-835705A23753}"/>
              </c:ext>
            </c:extLst>
          </c:dPt>
          <c:dPt>
            <c:idx val="18"/>
            <c:bubble3D val="0"/>
            <c:spPr>
              <a:solidFill>
                <a:schemeClr val="accent1">
                  <a:lumMod val="80000"/>
                </a:schemeClr>
              </a:solidFill>
              <a:ln w="25400">
                <a:noFill/>
              </a:ln>
              <a:effectLst/>
              <a:sp3d/>
            </c:spPr>
            <c:extLst>
              <c:ext xmlns:c16="http://schemas.microsoft.com/office/drawing/2014/chart" uri="{C3380CC4-5D6E-409C-BE32-E72D297353CC}">
                <c16:uniqueId val="{00000025-9D34-6749-ABA9-835705A23753}"/>
              </c:ext>
            </c:extLst>
          </c:dPt>
          <c:dPt>
            <c:idx val="19"/>
            <c:bubble3D val="0"/>
            <c:spPr>
              <a:solidFill>
                <a:schemeClr val="accent2">
                  <a:lumMod val="80000"/>
                </a:schemeClr>
              </a:solidFill>
              <a:ln w="25400">
                <a:noFill/>
              </a:ln>
              <a:effectLst/>
              <a:sp3d/>
            </c:spPr>
            <c:extLst>
              <c:ext xmlns:c16="http://schemas.microsoft.com/office/drawing/2014/chart" uri="{C3380CC4-5D6E-409C-BE32-E72D297353CC}">
                <c16:uniqueId val="{00000027-9D34-6749-ABA9-835705A23753}"/>
              </c:ext>
            </c:extLst>
          </c:dPt>
          <c:dLbls>
            <c:dLbl>
              <c:idx val="1"/>
              <c:layout>
                <c:manualLayout>
                  <c:x val="-1.9155690965409512E-2"/>
                  <c:y val="-8.735997829170477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2187-F742-923F-8AEC8AA4A275}"/>
                </c:ext>
              </c:extLst>
            </c:dLbl>
            <c:dLbl>
              <c:idx val="2"/>
              <c:layout>
                <c:manualLayout>
                  <c:x val="0.13571077668142792"/>
                  <c:y val="-0.10072083295860154"/>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D34-6749-ABA9-835705A23753}"/>
                </c:ext>
              </c:extLst>
            </c:dLbl>
            <c:dLbl>
              <c:idx val="3"/>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9995933557596723"/>
                      <c:h val="0.12207601483076082"/>
                    </c:manualLayout>
                  </c15:layout>
                </c:ext>
                <c:ext xmlns:c16="http://schemas.microsoft.com/office/drawing/2014/chart" uri="{C3380CC4-5D6E-409C-BE32-E72D297353CC}">
                  <c16:uniqueId val="{00000007-9D34-6749-ABA9-835705A23753}"/>
                </c:ext>
              </c:extLst>
            </c:dLbl>
            <c:dLbl>
              <c:idx val="5"/>
              <c:layout>
                <c:manualLayout>
                  <c:x val="3.4560872815599275E-2"/>
                  <c:y val="2.041273603406858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5305529389765393"/>
                      <c:h val="0.11997125595436839"/>
                    </c:manualLayout>
                  </c15:layout>
                </c:ext>
                <c:ext xmlns:c16="http://schemas.microsoft.com/office/drawing/2014/chart" uri="{C3380CC4-5D6E-409C-BE32-E72D297353CC}">
                  <c16:uniqueId val="{00000008-2187-F742-923F-8AEC8AA4A275}"/>
                </c:ext>
              </c:extLst>
            </c:dLbl>
            <c:dLbl>
              <c:idx val="7"/>
              <c:layout>
                <c:manualLayout>
                  <c:x val="-5.0606992337127515E-3"/>
                  <c:y val="0.12346990658848087"/>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2187-F742-923F-8AEC8AA4A27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Sheet1!$A$2:$A$21</c:f>
              <c:strCache>
                <c:ptCount val="20"/>
                <c:pt idx="0">
                  <c:v>Genehmigungen</c:v>
                </c:pt>
                <c:pt idx="1">
                  <c:v>Sonstige Anforderungen</c:v>
                </c:pt>
                <c:pt idx="2">
                  <c:v>Baustellenvorbereitung</c:v>
                </c:pt>
                <c:pt idx="3">
                  <c:v>Wasser/Abwasser auf dem Grundstück</c:v>
                </c:pt>
                <c:pt idx="4">
                  <c:v>Versorgung</c:v>
                </c:pt>
                <c:pt idx="5">
                  <c:v>Erdarbeiten und Aushub</c:v>
                </c:pt>
                <c:pt idx="6">
                  <c:v>Fundament</c:v>
                </c:pt>
                <c:pt idx="7">
                  <c:v>Sonstige Maurerarbeiten/
Pflasterarbeiten</c:v>
                </c:pt>
                <c:pt idx="8">
                  <c:v>Rohbau</c:v>
                </c:pt>
                <c:pt idx="9">
                  <c:v>Außenarbeiten</c:v>
                </c:pt>
                <c:pt idx="10">
                  <c:v>Fenster/Türen (außen)</c:v>
                </c:pt>
                <c:pt idx="11">
                  <c:v>Sanitär</c:v>
                </c:pt>
                <c:pt idx="12">
                  <c:v>Elektrik</c:v>
                </c:pt>
                <c:pt idx="13">
                  <c:v>HLK</c:v>
                </c:pt>
                <c:pt idx="14">
                  <c:v>Isolierung und Luftabdichtung</c:v>
                </c:pt>
                <c:pt idx="15">
                  <c:v>Trockenbau/Putz</c:v>
                </c:pt>
                <c:pt idx="16">
                  <c:v>Innenausstattung</c:v>
                </c:pt>
                <c:pt idx="17">
                  <c:v>Küche und Bad</c:v>
                </c:pt>
                <c:pt idx="18">
                  <c:v>Veranden und Verdeck</c:v>
                </c:pt>
                <c:pt idx="19">
                  <c:v>Gerätschaften</c:v>
                </c:pt>
              </c:strCache>
            </c:strRef>
          </c:cat>
          <c:val>
            <c:numRef>
              <c:f>Sheet1!$B$2:$B$21</c:f>
              <c:numCache>
                <c:formatCode>General</c:formatCode>
                <c:ptCount val="20"/>
                <c:pt idx="0">
                  <c:v>3800</c:v>
                </c:pt>
                <c:pt idx="1">
                  <c:v>16800</c:v>
                </c:pt>
                <c:pt idx="2">
                  <c:v>13650</c:v>
                </c:pt>
                <c:pt idx="3">
                  <c:v>14350</c:v>
                </c:pt>
                <c:pt idx="4">
                  <c:v>7675</c:v>
                </c:pt>
                <c:pt idx="5">
                  <c:v>26450</c:v>
                </c:pt>
                <c:pt idx="6">
                  <c:v>18500</c:v>
                </c:pt>
                <c:pt idx="7">
                  <c:v>19500</c:v>
                </c:pt>
                <c:pt idx="8">
                  <c:v>22000</c:v>
                </c:pt>
                <c:pt idx="9">
                  <c:v>32000</c:v>
                </c:pt>
                <c:pt idx="10">
                  <c:v>18000</c:v>
                </c:pt>
                <c:pt idx="11">
                  <c:v>16000</c:v>
                </c:pt>
                <c:pt idx="12">
                  <c:v>28000</c:v>
                </c:pt>
                <c:pt idx="13">
                  <c:v>11000</c:v>
                </c:pt>
                <c:pt idx="14">
                  <c:v>4500</c:v>
                </c:pt>
                <c:pt idx="15">
                  <c:v>18000</c:v>
                </c:pt>
                <c:pt idx="16">
                  <c:v>18500</c:v>
                </c:pt>
                <c:pt idx="17">
                  <c:v>58000</c:v>
                </c:pt>
                <c:pt idx="18">
                  <c:v>8500</c:v>
                </c:pt>
                <c:pt idx="19">
                  <c:v>14500</c:v>
                </c:pt>
              </c:numCache>
            </c:numRef>
          </c:val>
          <c:extLst>
            <c:ext xmlns:c16="http://schemas.microsoft.com/office/drawing/2014/chart" uri="{C3380CC4-5D6E-409C-BE32-E72D297353CC}">
              <c16:uniqueId val="{00000000-2187-F742-923F-8AEC8AA4A27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36151642392579E-2"/>
          <c:y val="0.35595247101220029"/>
          <c:w val="0.91532769671521486"/>
          <c:h val="0.52395275985860279"/>
        </c:manualLayout>
      </c:layout>
      <c:barChart>
        <c:barDir val="bar"/>
        <c:grouping val="clustered"/>
        <c:varyColors val="0"/>
        <c:ser>
          <c:idx val="0"/>
          <c:order val="0"/>
          <c:tx>
            <c:strRef>
              <c:f>Sheet1!$B$1</c:f>
              <c:strCache>
                <c:ptCount val="1"/>
                <c:pt idx="0">
                  <c:v>Serie 1</c:v>
                </c:pt>
              </c:strCache>
            </c:strRef>
          </c:tx>
          <c:spPr>
            <a:gradFill>
              <a:gsLst>
                <a:gs pos="63000">
                  <a:schemeClr val="accent1">
                    <a:lumMod val="60000"/>
                    <a:lumOff val="40000"/>
                  </a:schemeClr>
                </a:gs>
                <a:gs pos="0">
                  <a:srgbClr val="8FF1DC">
                    <a:alpha val="80000"/>
                  </a:srgbClr>
                </a:gs>
              </a:gsLst>
              <a:lin ang="2700000" scaled="0"/>
            </a:gradFill>
            <a:ln>
              <a:noFill/>
            </a:ln>
            <a:effectLst/>
          </c:spPr>
          <c:invertIfNegative val="0"/>
          <c:dPt>
            <c:idx val="0"/>
            <c:invertIfNegative val="0"/>
            <c:bubble3D val="0"/>
            <c:spPr>
              <a:gradFill>
                <a:gsLst>
                  <a:gs pos="86000">
                    <a:schemeClr val="accent1">
                      <a:lumMod val="60000"/>
                      <a:lumOff val="40000"/>
                      <a:alpha val="80000"/>
                    </a:schemeClr>
                  </a:gs>
                  <a:gs pos="0">
                    <a:srgbClr val="8FF1DC">
                      <a:alpha val="80000"/>
                    </a:srgbClr>
                  </a:gs>
                </a:gsLst>
                <a:lin ang="2700000" scaled="0"/>
              </a:gradFill>
              <a:ln>
                <a:noFill/>
              </a:ln>
              <a:effectLst/>
            </c:spPr>
            <c:extLst>
              <c:ext xmlns:c16="http://schemas.microsoft.com/office/drawing/2014/chart" uri="{C3380CC4-5D6E-409C-BE32-E72D297353CC}">
                <c16:uniqueId val="{00000003-8B4D-F244-B66D-0664B8215E4D}"/>
              </c:ext>
            </c:extLst>
          </c:dPt>
          <c:dPt>
            <c:idx val="1"/>
            <c:invertIfNegative val="0"/>
            <c:bubble3D val="0"/>
            <c:spPr>
              <a:gradFill>
                <a:gsLst>
                  <a:gs pos="63000">
                    <a:srgbClr val="10DD72">
                      <a:alpha val="80000"/>
                    </a:srgbClr>
                  </a:gs>
                  <a:gs pos="0">
                    <a:srgbClr val="ABF539">
                      <a:alpha val="50000"/>
                    </a:srgbClr>
                  </a:gs>
                </a:gsLst>
                <a:lin ang="2700000" scaled="0"/>
              </a:gradFill>
              <a:ln>
                <a:noFill/>
              </a:ln>
              <a:effectLst/>
            </c:spPr>
            <c:extLst>
              <c:ext xmlns:c16="http://schemas.microsoft.com/office/drawing/2014/chart" uri="{C3380CC4-5D6E-409C-BE32-E72D297353CC}">
                <c16:uniqueId val="{00000004-8B4D-F244-B66D-0664B8215E4D}"/>
              </c:ext>
            </c:extLst>
          </c:dPt>
          <c:cat>
            <c:strRef>
              <c:f>Sheet1!$A$2:$A$3</c:f>
              <c:strCache>
                <c:ptCount val="2"/>
                <c:pt idx="0">
                  <c:v>Budget</c:v>
                </c:pt>
                <c:pt idx="1">
                  <c:v>Tatsächlich</c:v>
                </c:pt>
              </c:strCache>
            </c:strRef>
          </c:cat>
          <c:val>
            <c:numRef>
              <c:f>Sheet1!$B$2:$B$3</c:f>
              <c:numCache>
                <c:formatCode>"$"#,##0_);[Red]\("$"#,##0\)</c:formatCode>
                <c:ptCount val="2"/>
                <c:pt idx="0">
                  <c:v>369725</c:v>
                </c:pt>
                <c:pt idx="1">
                  <c:v>339425</c:v>
                </c:pt>
              </c:numCache>
            </c:numRef>
          </c:val>
          <c:extLst>
            <c:ext xmlns:c16="http://schemas.microsoft.com/office/drawing/2014/chart" uri="{C3380CC4-5D6E-409C-BE32-E72D297353CC}">
              <c16:uniqueId val="{00000000-8B4D-F244-B66D-0664B8215E4D}"/>
            </c:ext>
          </c:extLst>
        </c:ser>
        <c:dLbls>
          <c:showLegendKey val="0"/>
          <c:showVal val="0"/>
          <c:showCatName val="0"/>
          <c:showSerName val="0"/>
          <c:showPercent val="0"/>
          <c:showBubbleSize val="0"/>
        </c:dLbls>
        <c:gapWidth val="0"/>
        <c:axId val="1067117408"/>
        <c:axId val="1067120928"/>
      </c:barChart>
      <c:catAx>
        <c:axId val="1067117408"/>
        <c:scaling>
          <c:orientation val="maxMin"/>
        </c:scaling>
        <c:delete val="1"/>
        <c:axPos val="l"/>
        <c:numFmt formatCode="General" sourceLinked="1"/>
        <c:majorTickMark val="none"/>
        <c:minorTickMark val="none"/>
        <c:tickLblPos val="nextTo"/>
        <c:crossAx val="1067120928"/>
        <c:crosses val="autoZero"/>
        <c:auto val="1"/>
        <c:lblAlgn val="ctr"/>
        <c:lblOffset val="100"/>
        <c:noMultiLvlLbl val="0"/>
      </c:catAx>
      <c:valAx>
        <c:axId val="1067120928"/>
        <c:scaling>
          <c:orientation val="minMax"/>
        </c:scaling>
        <c:delete val="0"/>
        <c:axPos val="t"/>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Century Gothic" panose="020B0502020202020204" pitchFamily="34" charset="0"/>
                <a:ea typeface="+mn-ea"/>
                <a:cs typeface="+mn-cs"/>
              </a:defRPr>
            </a:pPr>
            <a:endParaRPr lang="en-US"/>
          </a:p>
        </c:txPr>
        <c:crossAx val="1067117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628C9-E9D1-0CD7-835A-B0A6207C2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F9CFE-6A59-7ACA-F6F5-2CA3520AD9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FE7B86-613B-6018-797B-30544DCBAE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9672BB-EEF6-E994-7C5F-739FBDF1B26F}"/>
              </a:ext>
            </a:extLst>
          </p:cNvPr>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70837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337EC-C754-C879-CA74-D1F2203A8C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724B1-4156-82F5-B124-A4543F377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D3DE8-CF2E-228E-EFCD-F06AAC1AF0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DCBEEA-BED0-9DB6-4467-50FAEF2E3794}"/>
              </a:ext>
            </a:extLst>
          </p:cNvPr>
          <p:cNvSpPr>
            <a:spLocks noGrp="1"/>
          </p:cNvSpPr>
          <p:nvPr>
            <p:ph type="sldNum" sz="quarter" idx="5"/>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311491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9E9ED-E2C3-CFC6-3387-02541D3DC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51FD5-DAC2-64CF-48B3-B7AAB09FC1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A2702-5686-5E70-534C-D4B061F23B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BF7F96-B8B8-EDEC-7819-8CAA6F5AB4F9}"/>
              </a:ext>
            </a:extLst>
          </p:cNvPr>
          <p:cNvSpPr>
            <a:spLocks noGrp="1"/>
          </p:cNvSpPr>
          <p:nvPr>
            <p:ph type="sldNum" sz="quarter" idx="5"/>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222884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965E-D79C-3C85-EEF4-B3122FBE3C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5DDD64-3454-7827-8B47-586CEE104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89A4A5-D716-E94F-D507-26DE5C233F61}"/>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5" name="Footer Placeholder 4">
            <a:extLst>
              <a:ext uri="{FF2B5EF4-FFF2-40B4-BE49-F238E27FC236}">
                <a16:creationId xmlns:a16="http://schemas.microsoft.com/office/drawing/2014/main" id="{393B6614-3305-B27E-95DE-E79AAEFB7B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92385B-9547-316B-92FC-3F9E1264459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84696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ED57-757F-D5FC-F176-E500F97DB2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5E6BB-A68F-0AEF-3575-E54F667D79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9967B-E331-7FD4-57C6-E7048214ACE7}"/>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5" name="Footer Placeholder 4">
            <a:extLst>
              <a:ext uri="{FF2B5EF4-FFF2-40B4-BE49-F238E27FC236}">
                <a16:creationId xmlns:a16="http://schemas.microsoft.com/office/drawing/2014/main" id="{875B704B-DEAB-106D-FF26-906CE988AF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3FF2B2-CC85-94CE-A250-35B0441D29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91322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CE0FA5-A8A9-BAF7-5EA7-39B6363028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FA6439-7FB1-3FFF-6B07-1BBA4256D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F89D0-C859-1EB8-68D1-52F865B4BAB8}"/>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5" name="Footer Placeholder 4">
            <a:extLst>
              <a:ext uri="{FF2B5EF4-FFF2-40B4-BE49-F238E27FC236}">
                <a16:creationId xmlns:a16="http://schemas.microsoft.com/office/drawing/2014/main" id="{7228DAB8-E6EB-CE64-A29C-CB99AE9362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7A102B-5DC2-3545-778D-A606DE1E28A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18652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15CA-655E-61FA-7EE6-3EB6AFDC2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F3B50C-F487-6656-7CD1-3E3FD0CAD6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3BF4F-6394-A3FB-6647-9780ED08EF07}"/>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5" name="Footer Placeholder 4">
            <a:extLst>
              <a:ext uri="{FF2B5EF4-FFF2-40B4-BE49-F238E27FC236}">
                <a16:creationId xmlns:a16="http://schemas.microsoft.com/office/drawing/2014/main" id="{B3FC080F-55D5-C838-6054-2CDBA3B71E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E6B5FC-9092-D81C-13CD-4C7D860328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9569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850B-984D-6AD9-47A2-ED8D7A8BF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DD135E-7DA7-9FC8-6F68-839950D0B4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5CF75-1012-6EC9-87CF-841C435A2AD2}"/>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5" name="Footer Placeholder 4">
            <a:extLst>
              <a:ext uri="{FF2B5EF4-FFF2-40B4-BE49-F238E27FC236}">
                <a16:creationId xmlns:a16="http://schemas.microsoft.com/office/drawing/2014/main" id="{22CD9380-BFD7-F7FC-9C7E-7ACD859DA3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7A0DC9-628E-B81E-87BD-DDD4611C91B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08710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0FE1-5F49-EE36-3453-09886F5987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6BD10-923A-83B5-D87C-FBE25F77B1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789FFB-E121-E6CE-384E-7CD98C3AAA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486477-CECB-CB65-590D-3674195276CF}"/>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6" name="Footer Placeholder 5">
            <a:extLst>
              <a:ext uri="{FF2B5EF4-FFF2-40B4-BE49-F238E27FC236}">
                <a16:creationId xmlns:a16="http://schemas.microsoft.com/office/drawing/2014/main" id="{1D3E85E0-EBC4-4550-BE39-AEBDE36DF1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F0B8E4-2B2D-ACDB-9FE0-EA01279EAD0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9533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211F-E76A-4D15-E912-2C5845BD7D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9AB7B8-F929-97AD-23E4-E747B035B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9E33A-7209-2AA5-07DF-79F96914E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C072C-92B9-AD09-1C9C-74161098A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5227C9-B4F2-3E2C-17A3-7D5D6964A8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096043-5077-65BB-D7CA-CBF4F4810FC6}"/>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8" name="Footer Placeholder 7">
            <a:extLst>
              <a:ext uri="{FF2B5EF4-FFF2-40B4-BE49-F238E27FC236}">
                <a16:creationId xmlns:a16="http://schemas.microsoft.com/office/drawing/2014/main" id="{BAF1053D-5837-5F94-D876-38978C426D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34151E-2458-1E0C-0557-732D8A0DAC0E}"/>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87274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0ABE-6646-9322-A249-9F17F8D9F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69996A-EAEC-F289-40CB-BC183F8C542D}"/>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4" name="Footer Placeholder 3">
            <a:extLst>
              <a:ext uri="{FF2B5EF4-FFF2-40B4-BE49-F238E27FC236}">
                <a16:creationId xmlns:a16="http://schemas.microsoft.com/office/drawing/2014/main" id="{BB0582A0-E1EE-6A86-DBCF-BEF1219C0A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99F117-AB77-6965-658A-024F0C22DEB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3550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406E21-4331-FC9D-4150-231297952837}"/>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3" name="Footer Placeholder 2">
            <a:extLst>
              <a:ext uri="{FF2B5EF4-FFF2-40B4-BE49-F238E27FC236}">
                <a16:creationId xmlns:a16="http://schemas.microsoft.com/office/drawing/2014/main" id="{8AB54232-ADDD-EDBC-5B49-A5AEF062A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F82B7C-107D-C587-5159-47BB28E8564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6364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CCD3-4616-3766-DE02-540080465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8BE973-07C9-3CD0-475A-EFA30591BE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D0FE86-E94E-517D-0BD2-07FECF39B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CCFE7-F509-D07F-84AB-442AD44511EC}"/>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6" name="Footer Placeholder 5">
            <a:extLst>
              <a:ext uri="{FF2B5EF4-FFF2-40B4-BE49-F238E27FC236}">
                <a16:creationId xmlns:a16="http://schemas.microsoft.com/office/drawing/2014/main" id="{0409ADB3-74D1-12DD-136F-DCEF1CB8BE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31E170-63CC-6F67-252F-F6A8FA589AF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20522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E1F2-62B5-7265-9C52-754FAD8FA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1E1344-E65D-0AB3-191C-56F1D651F4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640500-A020-162F-59FA-27088FCBE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C0CFF-53B9-D905-B33B-45314E21CC7B}"/>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6" name="Footer Placeholder 5">
            <a:extLst>
              <a:ext uri="{FF2B5EF4-FFF2-40B4-BE49-F238E27FC236}">
                <a16:creationId xmlns:a16="http://schemas.microsoft.com/office/drawing/2014/main" id="{DB406111-0F40-FAB9-5993-F98A9F44E2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D504DF-CAE5-B3F8-E7EC-7F41C55FB50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7870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DD533-1A02-EF63-64E1-1A8AF8E3A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6D8D91-845B-BCE1-A509-09694D60A0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156EC6-A7DC-9CA2-BA44-6075EA4B6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5/12/2025</a:t>
            </a:fld>
            <a:endParaRPr lang="en-US" dirty="0"/>
          </a:p>
        </p:txBody>
      </p:sp>
      <p:sp>
        <p:nvSpPr>
          <p:cNvPr id="5" name="Footer Placeholder 4">
            <a:extLst>
              <a:ext uri="{FF2B5EF4-FFF2-40B4-BE49-F238E27FC236}">
                <a16:creationId xmlns:a16="http://schemas.microsoft.com/office/drawing/2014/main" id="{3BA59869-561A-01D5-B291-2977C30E1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37E433B8-22BE-D488-79B1-95576D450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4051897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chart" Target="../charts/chart1.xm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chart" Target="../charts/chart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tale Illustration von Weiß auf schwarzem Hintergrund">
            <a:extLst>
              <a:ext uri="{FF2B5EF4-FFF2-40B4-BE49-F238E27FC236}">
                <a16:creationId xmlns:a16="http://schemas.microsoft.com/office/drawing/2014/main" id="{728DC084-E6CE-4553-03A1-237129556C6A}"/>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9" name="Rectangle 8">
            <a:extLst>
              <a:ext uri="{FF2B5EF4-FFF2-40B4-BE49-F238E27FC236}">
                <a16:creationId xmlns:a16="http://schemas.microsoft.com/office/drawing/2014/main" id="{7420DF28-5B8E-0B77-0179-E675CB82F14E}"/>
              </a:ext>
            </a:extLst>
          </p:cNvPr>
          <p:cNvSpPr/>
          <p:nvPr/>
        </p:nvSpPr>
        <p:spPr>
          <a:xfrm>
            <a:off x="323273" y="2678545"/>
            <a:ext cx="11352805" cy="3620655"/>
          </a:xfrm>
          <a:prstGeom prst="rect">
            <a:avLst/>
          </a:prstGeom>
          <a:solidFill>
            <a:schemeClr val="accent4">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893F1B0-D8E0-1318-EACD-C96140D00B6F}"/>
              </a:ext>
            </a:extLst>
          </p:cNvPr>
          <p:cNvSpPr txBox="1"/>
          <p:nvPr/>
        </p:nvSpPr>
        <p:spPr>
          <a:xfrm>
            <a:off x="249647" y="311649"/>
            <a:ext cx="8597173" cy="1446550"/>
          </a:xfrm>
          <a:prstGeom prst="rect">
            <a:avLst/>
          </a:prstGeom>
          <a:noFill/>
          <a:effectLst/>
        </p:spPr>
        <p:txBody>
          <a:bodyPr wrap="square" rtlCol="0">
            <a:spAutoFit/>
          </a:bodyPr>
          <a:lstStyle/>
          <a:p>
            <a:pPr rtl="0"/>
            <a:r>
              <a:rPr lang="de-DE" sz="4400" b="1">
                <a:solidFill>
                  <a:srgbClr val="001033"/>
                </a:solidFill>
                <a:latin typeface="Century Gothic" panose="020B0502020202020204" pitchFamily="34" charset="0"/>
              </a:rPr>
              <a:t>PowerPoint-Vorlage für Baubudgets</a:t>
            </a:r>
          </a:p>
        </p:txBody>
      </p:sp>
      <p:sp>
        <p:nvSpPr>
          <p:cNvPr id="5" name="TextBox 4">
            <a:extLst>
              <a:ext uri="{FF2B5EF4-FFF2-40B4-BE49-F238E27FC236}">
                <a16:creationId xmlns:a16="http://schemas.microsoft.com/office/drawing/2014/main" id="{5A0DA07D-56FB-E2C5-8EBA-6527057A6656}"/>
              </a:ext>
            </a:extLst>
          </p:cNvPr>
          <p:cNvSpPr txBox="1"/>
          <p:nvPr/>
        </p:nvSpPr>
        <p:spPr>
          <a:xfrm>
            <a:off x="713144" y="2967251"/>
            <a:ext cx="6232107" cy="2792111"/>
          </a:xfrm>
          <a:prstGeom prst="rect">
            <a:avLst/>
          </a:prstGeom>
          <a:noFill/>
          <a:effectLst/>
        </p:spPr>
        <p:txBody>
          <a:bodyPr wrap="square" rtlCol="0">
            <a:spAutoFit/>
          </a:bodyPr>
          <a:lstStyle/>
          <a:p>
            <a:pPr rtl="0">
              <a:lnSpc>
                <a:spcPct val="150000"/>
              </a:lnSpc>
            </a:pPr>
            <a:r>
              <a:rPr lang="de-DE" sz="2400" dirty="0">
                <a:solidFill>
                  <a:srgbClr val="001033"/>
                </a:solidFill>
                <a:latin typeface="Century Gothic" panose="020B0502020202020204" pitchFamily="34" charset="0"/>
              </a:rPr>
              <a:t>Verwenden Sie die </a:t>
            </a:r>
            <a:r>
              <a:rPr lang="de-DE" sz="2400" b="1" dirty="0">
                <a:solidFill>
                  <a:srgbClr val="001033"/>
                </a:solidFill>
                <a:latin typeface="Century Gothic" panose="020B0502020202020204" pitchFamily="34" charset="0"/>
              </a:rPr>
              <a:t>Allgemeine Beispielvorlage für Baubudgets</a:t>
            </a:r>
            <a:r>
              <a:rPr lang="de-DE" sz="2400" dirty="0">
                <a:solidFill>
                  <a:srgbClr val="001033"/>
                </a:solidFill>
                <a:latin typeface="Century Gothic" panose="020B0502020202020204" pitchFamily="34" charset="0"/>
              </a:rPr>
              <a:t> für Excel, um Budgetdetails nachzuverfolgen und Gesamtsummen für Infografiken zu berechnen. </a:t>
            </a:r>
          </a:p>
        </p:txBody>
      </p:sp>
      <p:pic>
        <p:nvPicPr>
          <p:cNvPr id="8" name="Picture 7">
            <a:extLst>
              <a:ext uri="{FF2B5EF4-FFF2-40B4-BE49-F238E27FC236}">
                <a16:creationId xmlns:a16="http://schemas.microsoft.com/office/drawing/2014/main" id="{6EE9E1AE-C744-AAB9-2CF1-049127F05C62}"/>
              </a:ext>
            </a:extLst>
          </p:cNvPr>
          <p:cNvPicPr>
            <a:picLocks noChangeAspect="1"/>
          </p:cNvPicPr>
          <p:nvPr/>
        </p:nvPicPr>
        <p:blipFill>
          <a:blip r:embed="rId5"/>
          <a:srcRect/>
          <a:stretch/>
        </p:blipFill>
        <p:spPr>
          <a:xfrm>
            <a:off x="7621795" y="2123180"/>
            <a:ext cx="3619947" cy="4310535"/>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17CF4152-5BBA-06E3-2BFD-E8F8EDEAE9D1}"/>
              </a:ext>
            </a:extLst>
          </p:cNvPr>
          <p:cNvSpPr/>
          <p:nvPr/>
        </p:nvSpPr>
        <p:spPr>
          <a:xfrm>
            <a:off x="323272" y="2678545"/>
            <a:ext cx="45720" cy="362065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gitale Illustration von Weiß auf schwarzem Hintergrund">
            <a:extLst>
              <a:ext uri="{FF2B5EF4-FFF2-40B4-BE49-F238E27FC236}">
                <a16:creationId xmlns:a16="http://schemas.microsoft.com/office/drawing/2014/main" id="{017DCA30-2B1B-BC31-2EFB-A009F427DBAD}"/>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3" name="Rectangle 12">
            <a:extLst>
              <a:ext uri="{FF2B5EF4-FFF2-40B4-BE49-F238E27FC236}">
                <a16:creationId xmlns:a16="http://schemas.microsoft.com/office/drawing/2014/main" id="{1AB49A94-B7EC-5959-D323-5CF5ABA56674}"/>
              </a:ext>
            </a:extLst>
          </p:cNvPr>
          <p:cNvSpPr/>
          <p:nvPr/>
        </p:nvSpPr>
        <p:spPr>
          <a:xfrm>
            <a:off x="2" y="-1"/>
            <a:ext cx="6125574" cy="6867427"/>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2A15A5-4795-D588-1C3F-8CDA8CF79F30}"/>
              </a:ext>
            </a:extLst>
          </p:cNvPr>
          <p:cNvSpPr txBox="1"/>
          <p:nvPr/>
        </p:nvSpPr>
        <p:spPr>
          <a:xfrm>
            <a:off x="249647" y="204772"/>
            <a:ext cx="5075485" cy="1938992"/>
          </a:xfrm>
          <a:prstGeom prst="rect">
            <a:avLst/>
          </a:prstGeom>
          <a:noFill/>
          <a:effectLst/>
        </p:spPr>
        <p:txBody>
          <a:bodyPr wrap="square" rtlCol="0">
            <a:spAutoFit/>
          </a:bodyPr>
          <a:lstStyle/>
          <a:p>
            <a:pPr rtl="0"/>
            <a:r>
              <a:rPr lang="de-DE" sz="6000">
                <a:solidFill>
                  <a:schemeClr val="accent1"/>
                </a:solidFill>
                <a:latin typeface="Century Gothic" panose="020B0502020202020204" pitchFamily="34" charset="0"/>
              </a:rPr>
              <a:t>Baubudget</a:t>
            </a:r>
          </a:p>
        </p:txBody>
      </p:sp>
      <p:sp>
        <p:nvSpPr>
          <p:cNvPr id="20" name="Rectangle 19">
            <a:extLst>
              <a:ext uri="{FF2B5EF4-FFF2-40B4-BE49-F238E27FC236}">
                <a16:creationId xmlns:a16="http://schemas.microsoft.com/office/drawing/2014/main" id="{DB8B6912-14E0-25E8-ECBB-F3106DCDD4E0}"/>
              </a:ext>
            </a:extLst>
          </p:cNvPr>
          <p:cNvSpPr/>
          <p:nvPr/>
        </p:nvSpPr>
        <p:spPr>
          <a:xfrm>
            <a:off x="0" y="0"/>
            <a:ext cx="4572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560CEBA-DEE3-5EAF-2FB1-FA64BE414B02}"/>
              </a:ext>
            </a:extLst>
          </p:cNvPr>
          <p:cNvSpPr txBox="1"/>
          <p:nvPr/>
        </p:nvSpPr>
        <p:spPr>
          <a:xfrm>
            <a:off x="6639451" y="1609216"/>
            <a:ext cx="4238231" cy="707886"/>
          </a:xfrm>
          <a:prstGeom prst="rect">
            <a:avLst/>
          </a:prstGeom>
          <a:noFill/>
          <a:effectLst/>
        </p:spPr>
        <p:txBody>
          <a:bodyPr wrap="square" rtlCol="0">
            <a:spAutoFit/>
          </a:bodyPr>
          <a:lstStyle/>
          <a:p>
            <a:pPr rtl="0">
              <a:spcBef>
                <a:spcPts val="600"/>
              </a:spcBef>
              <a:spcAft>
                <a:spcPts val="1200"/>
              </a:spcAft>
              <a:buClr>
                <a:srgbClr val="2F8081"/>
              </a:buClr>
              <a:buSzPct val="105000"/>
            </a:pPr>
            <a:r>
              <a:rPr lang="de-DE" sz="4000">
                <a:solidFill>
                  <a:schemeClr val="accent1"/>
                </a:solidFill>
                <a:latin typeface="Century Gothic" panose="020B0502020202020204" pitchFamily="34" charset="0"/>
              </a:rPr>
              <a:t>Projekttitel</a:t>
            </a:r>
          </a:p>
        </p:txBody>
      </p:sp>
      <p:sp>
        <p:nvSpPr>
          <p:cNvPr id="3" name="TextBox 2">
            <a:extLst>
              <a:ext uri="{FF2B5EF4-FFF2-40B4-BE49-F238E27FC236}">
                <a16:creationId xmlns:a16="http://schemas.microsoft.com/office/drawing/2014/main" id="{B2FA551C-A3CE-8D53-DB4C-65C32781A02B}"/>
              </a:ext>
            </a:extLst>
          </p:cNvPr>
          <p:cNvSpPr txBox="1"/>
          <p:nvPr/>
        </p:nvSpPr>
        <p:spPr>
          <a:xfrm>
            <a:off x="6610235" y="3075057"/>
            <a:ext cx="4238231" cy="707886"/>
          </a:xfrm>
          <a:prstGeom prst="rect">
            <a:avLst/>
          </a:prstGeom>
          <a:noFill/>
          <a:effectLst/>
        </p:spPr>
        <p:txBody>
          <a:bodyPr wrap="square" rtlCol="0">
            <a:spAutoFit/>
          </a:bodyPr>
          <a:lstStyle/>
          <a:p>
            <a:pPr rtl="0">
              <a:buClr>
                <a:srgbClr val="2F8081"/>
              </a:buClr>
              <a:buSzPct val="105000"/>
            </a:pPr>
            <a:r>
              <a:rPr lang="de-DE" sz="2000">
                <a:solidFill>
                  <a:schemeClr val="accent1"/>
                </a:solidFill>
                <a:latin typeface="Century Gothic" panose="020B0502020202020204" pitchFamily="34" charset="0"/>
              </a:rPr>
              <a:t>123 Avenue A</a:t>
            </a:r>
          </a:p>
          <a:p>
            <a:pPr rtl="0">
              <a:buClr>
                <a:srgbClr val="2F8081"/>
              </a:buClr>
              <a:buSzPct val="105000"/>
            </a:pPr>
            <a:r>
              <a:rPr lang="de-DE" sz="2000">
                <a:solidFill>
                  <a:schemeClr val="accent1"/>
                </a:solidFill>
                <a:latin typeface="Century Gothic" panose="020B0502020202020204" pitchFamily="34" charset="0"/>
              </a:rPr>
              <a:t>10001 Ort, Bundesland</a:t>
            </a:r>
          </a:p>
        </p:txBody>
      </p:sp>
      <p:sp>
        <p:nvSpPr>
          <p:cNvPr id="4" name="TextBox 3">
            <a:extLst>
              <a:ext uri="{FF2B5EF4-FFF2-40B4-BE49-F238E27FC236}">
                <a16:creationId xmlns:a16="http://schemas.microsoft.com/office/drawing/2014/main" id="{1AE62963-EE0F-B69F-5F73-BF8E517C5144}"/>
              </a:ext>
            </a:extLst>
          </p:cNvPr>
          <p:cNvSpPr txBox="1"/>
          <p:nvPr/>
        </p:nvSpPr>
        <p:spPr>
          <a:xfrm>
            <a:off x="6610234" y="3841265"/>
            <a:ext cx="4238231" cy="400110"/>
          </a:xfrm>
          <a:prstGeom prst="rect">
            <a:avLst/>
          </a:prstGeom>
          <a:noFill/>
          <a:effectLst/>
        </p:spPr>
        <p:txBody>
          <a:bodyPr wrap="square" rtlCol="0">
            <a:spAutoFit/>
          </a:bodyPr>
          <a:lstStyle/>
          <a:p>
            <a:pPr rtl="0">
              <a:buClr>
                <a:srgbClr val="2F8081"/>
              </a:buClr>
              <a:buSzPct val="105000"/>
            </a:pPr>
            <a:r>
              <a:rPr lang="de-DE" sz="2000">
                <a:solidFill>
                  <a:schemeClr val="accent1"/>
                </a:solidFill>
                <a:latin typeface="Century Gothic" panose="020B0502020202020204" pitchFamily="34" charset="0"/>
              </a:rPr>
              <a:t>000 000 0000</a:t>
            </a:r>
          </a:p>
        </p:txBody>
      </p:sp>
      <p:sp>
        <p:nvSpPr>
          <p:cNvPr id="5" name="TextBox 4">
            <a:extLst>
              <a:ext uri="{FF2B5EF4-FFF2-40B4-BE49-F238E27FC236}">
                <a16:creationId xmlns:a16="http://schemas.microsoft.com/office/drawing/2014/main" id="{D94312BF-3762-BF29-3FB2-9B4FF1D59AD5}"/>
              </a:ext>
            </a:extLst>
          </p:cNvPr>
          <p:cNvSpPr txBox="1"/>
          <p:nvPr/>
        </p:nvSpPr>
        <p:spPr>
          <a:xfrm>
            <a:off x="6610234" y="4299697"/>
            <a:ext cx="4238231" cy="400110"/>
          </a:xfrm>
          <a:prstGeom prst="rect">
            <a:avLst/>
          </a:prstGeom>
          <a:noFill/>
          <a:effectLst/>
        </p:spPr>
        <p:txBody>
          <a:bodyPr wrap="square" rtlCol="0">
            <a:spAutoFit/>
          </a:bodyPr>
          <a:lstStyle/>
          <a:p>
            <a:pPr rtl="0">
              <a:buClr>
                <a:srgbClr val="2F8081"/>
              </a:buClr>
              <a:buSzPct val="105000"/>
            </a:pPr>
            <a:r>
              <a:rPr lang="de-DE" sz="2000">
                <a:solidFill>
                  <a:schemeClr val="accent1"/>
                </a:solidFill>
                <a:latin typeface="Century Gothic" panose="020B0502020202020204" pitchFamily="34" charset="0"/>
              </a:rPr>
              <a:t>Web-Adresse</a:t>
            </a:r>
          </a:p>
        </p:txBody>
      </p:sp>
      <p:sp>
        <p:nvSpPr>
          <p:cNvPr id="6" name="TextBox 5">
            <a:extLst>
              <a:ext uri="{FF2B5EF4-FFF2-40B4-BE49-F238E27FC236}">
                <a16:creationId xmlns:a16="http://schemas.microsoft.com/office/drawing/2014/main" id="{B9C7A6FF-276E-6DC6-6194-91DF9B5A4512}"/>
              </a:ext>
            </a:extLst>
          </p:cNvPr>
          <p:cNvSpPr txBox="1"/>
          <p:nvPr/>
        </p:nvSpPr>
        <p:spPr>
          <a:xfrm>
            <a:off x="6610234" y="5734037"/>
            <a:ext cx="2174952" cy="338554"/>
          </a:xfrm>
          <a:prstGeom prst="rect">
            <a:avLst/>
          </a:prstGeom>
          <a:noFill/>
          <a:effectLst/>
        </p:spPr>
        <p:txBody>
          <a:bodyPr wrap="square" rtlCol="0">
            <a:spAutoFit/>
          </a:bodyPr>
          <a:lstStyle/>
          <a:p>
            <a:pPr rtl="0">
              <a:buClr>
                <a:srgbClr val="2F8081"/>
              </a:buClr>
              <a:buSzPct val="105000"/>
            </a:pPr>
            <a:r>
              <a:rPr lang="de-DE" sz="1600">
                <a:solidFill>
                  <a:schemeClr val="accent4"/>
                </a:solidFill>
                <a:latin typeface="Century Gothic" panose="020B0502020202020204" pitchFamily="34" charset="0"/>
              </a:rPr>
              <a:t>Auftragnehmer*in</a:t>
            </a:r>
          </a:p>
        </p:txBody>
      </p:sp>
      <p:sp>
        <p:nvSpPr>
          <p:cNvPr id="7" name="TextBox 6">
            <a:extLst>
              <a:ext uri="{FF2B5EF4-FFF2-40B4-BE49-F238E27FC236}">
                <a16:creationId xmlns:a16="http://schemas.microsoft.com/office/drawing/2014/main" id="{89EF3C02-C721-EB54-E836-E0E3D9FBC5E4}"/>
              </a:ext>
            </a:extLst>
          </p:cNvPr>
          <p:cNvSpPr txBox="1"/>
          <p:nvPr/>
        </p:nvSpPr>
        <p:spPr>
          <a:xfrm>
            <a:off x="6610234" y="6171967"/>
            <a:ext cx="2174952" cy="369332"/>
          </a:xfrm>
          <a:prstGeom prst="rect">
            <a:avLst/>
          </a:prstGeom>
          <a:noFill/>
          <a:effectLst/>
        </p:spPr>
        <p:txBody>
          <a:bodyPr wrap="square" rtlCol="0">
            <a:spAutoFit/>
          </a:bodyPr>
          <a:lstStyle/>
          <a:p>
            <a:pPr rtl="0">
              <a:buClr>
                <a:srgbClr val="2F8081"/>
              </a:buClr>
              <a:buSzPct val="105000"/>
            </a:pPr>
            <a:r>
              <a:rPr lang="de-DE">
                <a:solidFill>
                  <a:schemeClr val="accent1"/>
                </a:solidFill>
                <a:latin typeface="Century Gothic" panose="020B0502020202020204" pitchFamily="34" charset="0"/>
              </a:rPr>
              <a:t>Auftragnehmername</a:t>
            </a:r>
          </a:p>
        </p:txBody>
      </p:sp>
      <p:sp>
        <p:nvSpPr>
          <p:cNvPr id="8" name="TextBox 7">
            <a:extLst>
              <a:ext uri="{FF2B5EF4-FFF2-40B4-BE49-F238E27FC236}">
                <a16:creationId xmlns:a16="http://schemas.microsoft.com/office/drawing/2014/main" id="{424987D4-021E-D02F-7D83-96BD2EDB25B1}"/>
              </a:ext>
            </a:extLst>
          </p:cNvPr>
          <p:cNvSpPr txBox="1"/>
          <p:nvPr/>
        </p:nvSpPr>
        <p:spPr>
          <a:xfrm>
            <a:off x="9760989" y="5732126"/>
            <a:ext cx="2174952" cy="338554"/>
          </a:xfrm>
          <a:prstGeom prst="rect">
            <a:avLst/>
          </a:prstGeom>
          <a:noFill/>
          <a:effectLst/>
        </p:spPr>
        <p:txBody>
          <a:bodyPr wrap="square" rtlCol="0">
            <a:spAutoFit/>
          </a:bodyPr>
          <a:lstStyle/>
          <a:p>
            <a:pPr algn="ctr" rtl="0">
              <a:buClr>
                <a:srgbClr val="2F8081"/>
              </a:buClr>
              <a:buSzPct val="105000"/>
            </a:pPr>
            <a:r>
              <a:rPr lang="de-DE" sz="1600">
                <a:solidFill>
                  <a:schemeClr val="accent4"/>
                </a:solidFill>
                <a:latin typeface="Century Gothic" panose="020B0502020202020204" pitchFamily="34" charset="0"/>
              </a:rPr>
              <a:t>Datum</a:t>
            </a:r>
          </a:p>
        </p:txBody>
      </p:sp>
      <p:sp>
        <p:nvSpPr>
          <p:cNvPr id="9" name="TextBox 8">
            <a:extLst>
              <a:ext uri="{FF2B5EF4-FFF2-40B4-BE49-F238E27FC236}">
                <a16:creationId xmlns:a16="http://schemas.microsoft.com/office/drawing/2014/main" id="{F7B19424-2BEF-070B-C673-BE56F1137CE7}"/>
              </a:ext>
            </a:extLst>
          </p:cNvPr>
          <p:cNvSpPr txBox="1"/>
          <p:nvPr/>
        </p:nvSpPr>
        <p:spPr>
          <a:xfrm>
            <a:off x="9760989" y="6170056"/>
            <a:ext cx="2174952" cy="369332"/>
          </a:xfrm>
          <a:prstGeom prst="rect">
            <a:avLst/>
          </a:prstGeom>
          <a:noFill/>
          <a:effectLst/>
        </p:spPr>
        <p:txBody>
          <a:bodyPr wrap="square" rtlCol="0">
            <a:spAutoFit/>
          </a:bodyPr>
          <a:lstStyle/>
          <a:p>
            <a:pPr algn="ctr" rtl="0">
              <a:buClr>
                <a:srgbClr val="2F8081"/>
              </a:buClr>
              <a:buSzPct val="105000"/>
            </a:pPr>
            <a:r>
              <a:rPr lang="de-DE">
                <a:solidFill>
                  <a:schemeClr val="accent1"/>
                </a:solidFill>
                <a:latin typeface="Century Gothic" panose="020B0502020202020204" pitchFamily="34" charset="0"/>
              </a:rPr>
              <a:t>00.00.0000</a:t>
            </a:r>
          </a:p>
        </p:txBody>
      </p:sp>
      <p:cxnSp>
        <p:nvCxnSpPr>
          <p:cNvPr id="11" name="Straight Connector 10">
            <a:extLst>
              <a:ext uri="{FF2B5EF4-FFF2-40B4-BE49-F238E27FC236}">
                <a16:creationId xmlns:a16="http://schemas.microsoft.com/office/drawing/2014/main" id="{FB46419C-B2EB-4479-9558-F9AB10B14EF4}"/>
              </a:ext>
            </a:extLst>
          </p:cNvPr>
          <p:cNvCxnSpPr/>
          <p:nvPr/>
        </p:nvCxnSpPr>
        <p:spPr>
          <a:xfrm>
            <a:off x="6639451" y="6093830"/>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80D3C-7AA5-8B71-C301-6D0C983A58E2}"/>
            </a:ext>
          </a:extLst>
        </p:cNvPr>
        <p:cNvGrpSpPr/>
        <p:nvPr/>
      </p:nvGrpSpPr>
      <p:grpSpPr>
        <a:xfrm>
          <a:off x="0" y="0"/>
          <a:ext cx="0" cy="0"/>
          <a:chOff x="0" y="0"/>
          <a:chExt cx="0" cy="0"/>
        </a:xfrm>
      </p:grpSpPr>
      <p:pic>
        <p:nvPicPr>
          <p:cNvPr id="10" name="Picture 9" descr="Digitale Illustration von Weiß auf schwarzem Hintergrund">
            <a:extLst>
              <a:ext uri="{FF2B5EF4-FFF2-40B4-BE49-F238E27FC236}">
                <a16:creationId xmlns:a16="http://schemas.microsoft.com/office/drawing/2014/main" id="{89746991-8283-8019-92DC-F197B226C5F5}"/>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6" name="Rectangle 15">
            <a:extLst>
              <a:ext uri="{FF2B5EF4-FFF2-40B4-BE49-F238E27FC236}">
                <a16:creationId xmlns:a16="http://schemas.microsoft.com/office/drawing/2014/main" id="{6E9B3C3B-843F-CCAB-F350-71B233B8CD0C}"/>
              </a:ext>
            </a:extLst>
          </p:cNvPr>
          <p:cNvSpPr/>
          <p:nvPr/>
        </p:nvSpPr>
        <p:spPr>
          <a:xfrm>
            <a:off x="6639451" y="971055"/>
            <a:ext cx="5294376" cy="914400"/>
          </a:xfrm>
          <a:prstGeom prst="rect">
            <a:avLst/>
          </a:prstGeom>
          <a:gradFill>
            <a:gsLst>
              <a:gs pos="0">
                <a:srgbClr val="92D050">
                  <a:alpha val="50000"/>
                </a:srgbClr>
              </a:gs>
              <a:gs pos="71000">
                <a:srgbClr val="10DD72"/>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4400">
                <a:solidFill>
                  <a:schemeClr val="bg1"/>
                </a:solidFill>
                <a:latin typeface="Century Gothic" panose="020B0502020202020204" pitchFamily="34" charset="0"/>
              </a:rPr>
              <a:t>In Bearbeitung</a:t>
            </a:r>
          </a:p>
        </p:txBody>
      </p:sp>
      <p:sp>
        <p:nvSpPr>
          <p:cNvPr id="13" name="Rectangle 12">
            <a:extLst>
              <a:ext uri="{FF2B5EF4-FFF2-40B4-BE49-F238E27FC236}">
                <a16:creationId xmlns:a16="http://schemas.microsoft.com/office/drawing/2014/main" id="{3119184D-C26D-1052-B150-01165D54F92E}"/>
              </a:ext>
            </a:extLst>
          </p:cNvPr>
          <p:cNvSpPr/>
          <p:nvPr/>
        </p:nvSpPr>
        <p:spPr>
          <a:xfrm>
            <a:off x="1" y="-1"/>
            <a:ext cx="6126480" cy="6867427"/>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CADB9B-80FA-EADC-7F2D-20F191D2D0FE}"/>
              </a:ext>
            </a:extLst>
          </p:cNvPr>
          <p:cNvSpPr txBox="1"/>
          <p:nvPr/>
        </p:nvSpPr>
        <p:spPr>
          <a:xfrm>
            <a:off x="249648" y="204772"/>
            <a:ext cx="4058632" cy="2008341"/>
          </a:xfrm>
          <a:prstGeom prst="rect">
            <a:avLst/>
          </a:prstGeom>
          <a:noFill/>
          <a:effectLst/>
        </p:spPr>
        <p:txBody>
          <a:bodyPr wrap="square" rtlCol="0">
            <a:spAutoFit/>
          </a:bodyPr>
          <a:lstStyle/>
          <a:p>
            <a:pPr rtl="0"/>
            <a:r>
              <a:rPr lang="de-DE" sz="6000">
                <a:solidFill>
                  <a:schemeClr val="accent1"/>
                </a:solidFill>
                <a:latin typeface="Century Gothic" panose="020B0502020202020204" pitchFamily="34" charset="0"/>
              </a:rPr>
              <a:t>Projekttitel</a:t>
            </a:r>
          </a:p>
        </p:txBody>
      </p:sp>
      <p:sp>
        <p:nvSpPr>
          <p:cNvPr id="20" name="Rectangle 19">
            <a:extLst>
              <a:ext uri="{FF2B5EF4-FFF2-40B4-BE49-F238E27FC236}">
                <a16:creationId xmlns:a16="http://schemas.microsoft.com/office/drawing/2014/main" id="{B3704D5C-238B-07C6-A82E-09203609F38D}"/>
              </a:ext>
            </a:extLst>
          </p:cNvPr>
          <p:cNvSpPr/>
          <p:nvPr/>
        </p:nvSpPr>
        <p:spPr>
          <a:xfrm>
            <a:off x="0" y="0"/>
            <a:ext cx="4572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9E5090A-7F5C-5A17-237F-40B727DF1B3C}"/>
              </a:ext>
            </a:extLst>
          </p:cNvPr>
          <p:cNvSpPr txBox="1"/>
          <p:nvPr/>
        </p:nvSpPr>
        <p:spPr>
          <a:xfrm>
            <a:off x="6610234" y="5734037"/>
            <a:ext cx="2174952" cy="338554"/>
          </a:xfrm>
          <a:prstGeom prst="rect">
            <a:avLst/>
          </a:prstGeom>
          <a:noFill/>
          <a:effectLst/>
        </p:spPr>
        <p:txBody>
          <a:bodyPr wrap="square" rtlCol="0">
            <a:spAutoFit/>
          </a:bodyPr>
          <a:lstStyle/>
          <a:p>
            <a:pPr rtl="0">
              <a:buClr>
                <a:srgbClr val="2F8081"/>
              </a:buClr>
              <a:buSzPct val="105000"/>
            </a:pPr>
            <a:r>
              <a:rPr lang="de-DE" sz="1600">
                <a:solidFill>
                  <a:schemeClr val="accent4"/>
                </a:solidFill>
                <a:latin typeface="Century Gothic" panose="020B0502020202020204" pitchFamily="34" charset="0"/>
              </a:rPr>
              <a:t>Version</a:t>
            </a:r>
          </a:p>
        </p:txBody>
      </p:sp>
      <p:sp>
        <p:nvSpPr>
          <p:cNvPr id="7" name="TextBox 6">
            <a:extLst>
              <a:ext uri="{FF2B5EF4-FFF2-40B4-BE49-F238E27FC236}">
                <a16:creationId xmlns:a16="http://schemas.microsoft.com/office/drawing/2014/main" id="{FE6B0DBB-2690-7891-ECA9-D3A1FF598A9D}"/>
              </a:ext>
            </a:extLst>
          </p:cNvPr>
          <p:cNvSpPr txBox="1"/>
          <p:nvPr/>
        </p:nvSpPr>
        <p:spPr>
          <a:xfrm>
            <a:off x="6610234" y="6171967"/>
            <a:ext cx="2174952" cy="369332"/>
          </a:xfrm>
          <a:prstGeom prst="rect">
            <a:avLst/>
          </a:prstGeom>
          <a:noFill/>
          <a:effectLst/>
        </p:spPr>
        <p:txBody>
          <a:bodyPr wrap="square" rtlCol="0">
            <a:spAutoFit/>
          </a:bodyPr>
          <a:lstStyle/>
          <a:p>
            <a:pPr rtl="0">
              <a:buClr>
                <a:srgbClr val="2F8081"/>
              </a:buClr>
              <a:buSzPct val="105000"/>
            </a:pPr>
            <a:r>
              <a:rPr lang="de-DE">
                <a:solidFill>
                  <a:schemeClr val="accent1"/>
                </a:solidFill>
                <a:latin typeface="Century Gothic" panose="020B0502020202020204" pitchFamily="34" charset="0"/>
              </a:rPr>
              <a:t>0.0.0</a:t>
            </a:r>
          </a:p>
        </p:txBody>
      </p:sp>
      <p:sp>
        <p:nvSpPr>
          <p:cNvPr id="8" name="TextBox 7">
            <a:extLst>
              <a:ext uri="{FF2B5EF4-FFF2-40B4-BE49-F238E27FC236}">
                <a16:creationId xmlns:a16="http://schemas.microsoft.com/office/drawing/2014/main" id="{A56893C5-9C18-82CD-FF6A-29FCF520BA03}"/>
              </a:ext>
            </a:extLst>
          </p:cNvPr>
          <p:cNvSpPr txBox="1"/>
          <p:nvPr/>
        </p:nvSpPr>
        <p:spPr>
          <a:xfrm>
            <a:off x="8923336" y="5732126"/>
            <a:ext cx="3010490" cy="338554"/>
          </a:xfrm>
          <a:prstGeom prst="rect">
            <a:avLst/>
          </a:prstGeom>
          <a:noFill/>
          <a:effectLst/>
        </p:spPr>
        <p:txBody>
          <a:bodyPr wrap="square" rtlCol="0">
            <a:spAutoFit/>
          </a:bodyPr>
          <a:lstStyle/>
          <a:p>
            <a:pPr rtl="0">
              <a:buClr>
                <a:srgbClr val="2F8081"/>
              </a:buClr>
              <a:buSzPct val="105000"/>
            </a:pPr>
            <a:r>
              <a:rPr lang="de-DE" sz="1600">
                <a:solidFill>
                  <a:schemeClr val="accent4"/>
                </a:solidFill>
                <a:latin typeface="Century Gothic" panose="020B0502020202020204" pitchFamily="34" charset="0"/>
              </a:rPr>
              <a:t>Projektmanager*in</a:t>
            </a:r>
          </a:p>
        </p:txBody>
      </p:sp>
      <p:sp>
        <p:nvSpPr>
          <p:cNvPr id="9" name="TextBox 8">
            <a:extLst>
              <a:ext uri="{FF2B5EF4-FFF2-40B4-BE49-F238E27FC236}">
                <a16:creationId xmlns:a16="http://schemas.microsoft.com/office/drawing/2014/main" id="{B70AAC11-7686-66E1-7FE5-CD9C8922EB7C}"/>
              </a:ext>
            </a:extLst>
          </p:cNvPr>
          <p:cNvSpPr txBox="1"/>
          <p:nvPr/>
        </p:nvSpPr>
        <p:spPr>
          <a:xfrm>
            <a:off x="8923336" y="6170056"/>
            <a:ext cx="3010490" cy="369332"/>
          </a:xfrm>
          <a:prstGeom prst="rect">
            <a:avLst/>
          </a:prstGeom>
          <a:noFill/>
          <a:effectLst/>
        </p:spPr>
        <p:txBody>
          <a:bodyPr wrap="square" rtlCol="0">
            <a:spAutoFit/>
          </a:bodyPr>
          <a:lstStyle/>
          <a:p>
            <a:pPr rtl="0">
              <a:buClr>
                <a:srgbClr val="2F8081"/>
              </a:buClr>
              <a:buSzPct val="105000"/>
            </a:pPr>
            <a:r>
              <a:rPr lang="de-DE">
                <a:solidFill>
                  <a:schemeClr val="accent1"/>
                </a:solidFill>
                <a:latin typeface="Century Gothic" panose="020B0502020202020204" pitchFamily="34" charset="0"/>
              </a:rPr>
              <a:t>PM-Name</a:t>
            </a:r>
          </a:p>
        </p:txBody>
      </p:sp>
      <p:cxnSp>
        <p:nvCxnSpPr>
          <p:cNvPr id="11" name="Straight Connector 10">
            <a:extLst>
              <a:ext uri="{FF2B5EF4-FFF2-40B4-BE49-F238E27FC236}">
                <a16:creationId xmlns:a16="http://schemas.microsoft.com/office/drawing/2014/main" id="{31B47751-86F8-8CC8-20FA-10116C8091B9}"/>
              </a:ext>
            </a:extLst>
          </p:cNvPr>
          <p:cNvCxnSpPr/>
          <p:nvPr/>
        </p:nvCxnSpPr>
        <p:spPr>
          <a:xfrm>
            <a:off x="6639451" y="6093830"/>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3D75DC-ABD1-645A-E522-05F0BB535A93}"/>
              </a:ext>
            </a:extLst>
          </p:cNvPr>
          <p:cNvSpPr txBox="1"/>
          <p:nvPr/>
        </p:nvSpPr>
        <p:spPr>
          <a:xfrm>
            <a:off x="6610233" y="611263"/>
            <a:ext cx="2174952" cy="338554"/>
          </a:xfrm>
          <a:prstGeom prst="rect">
            <a:avLst/>
          </a:prstGeom>
          <a:noFill/>
          <a:effectLst/>
        </p:spPr>
        <p:txBody>
          <a:bodyPr wrap="square" rtlCol="0">
            <a:spAutoFit/>
          </a:bodyPr>
          <a:lstStyle/>
          <a:p>
            <a:pPr rtl="0">
              <a:buClr>
                <a:srgbClr val="2F8081"/>
              </a:buClr>
              <a:buSzPct val="105000"/>
            </a:pPr>
            <a:r>
              <a:rPr lang="de-DE" sz="1600">
                <a:solidFill>
                  <a:schemeClr val="accent4"/>
                </a:solidFill>
                <a:latin typeface="Century Gothic" panose="020B0502020202020204" pitchFamily="34" charset="0"/>
              </a:rPr>
              <a:t>Projektstatus</a:t>
            </a:r>
          </a:p>
        </p:txBody>
      </p:sp>
      <p:cxnSp>
        <p:nvCxnSpPr>
          <p:cNvPr id="15" name="Straight Connector 14">
            <a:extLst>
              <a:ext uri="{FF2B5EF4-FFF2-40B4-BE49-F238E27FC236}">
                <a16:creationId xmlns:a16="http://schemas.microsoft.com/office/drawing/2014/main" id="{86E02815-B0DD-4449-5D9F-895246FC236D}"/>
              </a:ext>
            </a:extLst>
          </p:cNvPr>
          <p:cNvCxnSpPr/>
          <p:nvPr/>
        </p:nvCxnSpPr>
        <p:spPr>
          <a:xfrm>
            <a:off x="6639450" y="971056"/>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5DDEC8B-A236-69EC-F3C6-5ED64B6E8894}"/>
              </a:ext>
            </a:extLst>
          </p:cNvPr>
          <p:cNvSpPr/>
          <p:nvPr/>
        </p:nvSpPr>
        <p:spPr>
          <a:xfrm>
            <a:off x="6639450" y="2693255"/>
            <a:ext cx="5294376" cy="914400"/>
          </a:xfrm>
          <a:prstGeom prst="rect">
            <a:avLst/>
          </a:prstGeom>
          <a:gradFill>
            <a:gsLst>
              <a:gs pos="63000">
                <a:schemeClr val="accent1">
                  <a:lumMod val="60000"/>
                  <a:lumOff val="40000"/>
                </a:schemeClr>
              </a:gs>
              <a:gs pos="0">
                <a:srgbClr val="8FF1DC"/>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4400">
                <a:solidFill>
                  <a:schemeClr val="bg1"/>
                </a:solidFill>
                <a:latin typeface="Century Gothic" panose="020B0502020202020204" pitchFamily="34" charset="0"/>
              </a:rPr>
              <a:t>75 %</a:t>
            </a:r>
          </a:p>
        </p:txBody>
      </p:sp>
      <p:sp>
        <p:nvSpPr>
          <p:cNvPr id="18" name="TextBox 17">
            <a:extLst>
              <a:ext uri="{FF2B5EF4-FFF2-40B4-BE49-F238E27FC236}">
                <a16:creationId xmlns:a16="http://schemas.microsoft.com/office/drawing/2014/main" id="{5560846E-961F-7A07-CFF4-0633D3C27570}"/>
              </a:ext>
            </a:extLst>
          </p:cNvPr>
          <p:cNvSpPr txBox="1"/>
          <p:nvPr/>
        </p:nvSpPr>
        <p:spPr>
          <a:xfrm>
            <a:off x="6610232" y="2333463"/>
            <a:ext cx="2174952" cy="338554"/>
          </a:xfrm>
          <a:prstGeom prst="rect">
            <a:avLst/>
          </a:prstGeom>
          <a:noFill/>
          <a:effectLst/>
        </p:spPr>
        <p:txBody>
          <a:bodyPr wrap="square" rtlCol="0">
            <a:spAutoFit/>
          </a:bodyPr>
          <a:lstStyle/>
          <a:p>
            <a:pPr rtl="0">
              <a:buClr>
                <a:srgbClr val="2F8081"/>
              </a:buClr>
              <a:buSzPct val="105000"/>
            </a:pPr>
            <a:r>
              <a:rPr lang="de-DE" sz="1600">
                <a:solidFill>
                  <a:schemeClr val="accent4"/>
                </a:solidFill>
                <a:latin typeface="Century Gothic" panose="020B0502020202020204" pitchFamily="34" charset="0"/>
              </a:rPr>
              <a:t>% Abgeschlossen</a:t>
            </a:r>
          </a:p>
        </p:txBody>
      </p:sp>
      <p:cxnSp>
        <p:nvCxnSpPr>
          <p:cNvPr id="19" name="Straight Connector 18">
            <a:extLst>
              <a:ext uri="{FF2B5EF4-FFF2-40B4-BE49-F238E27FC236}">
                <a16:creationId xmlns:a16="http://schemas.microsoft.com/office/drawing/2014/main" id="{CBF3A70A-9430-86CE-07C4-C075B290559A}"/>
              </a:ext>
            </a:extLst>
          </p:cNvPr>
          <p:cNvCxnSpPr/>
          <p:nvPr/>
        </p:nvCxnSpPr>
        <p:spPr>
          <a:xfrm>
            <a:off x="6639449" y="2693256"/>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CEA37CC-6015-4DF3-06EF-556CE9629283}"/>
              </a:ext>
            </a:extLst>
          </p:cNvPr>
          <p:cNvSpPr txBox="1"/>
          <p:nvPr/>
        </p:nvSpPr>
        <p:spPr>
          <a:xfrm>
            <a:off x="9703350" y="4335297"/>
            <a:ext cx="2174952" cy="338554"/>
          </a:xfrm>
          <a:prstGeom prst="rect">
            <a:avLst/>
          </a:prstGeom>
          <a:noFill/>
          <a:effectLst/>
        </p:spPr>
        <p:txBody>
          <a:bodyPr wrap="square" rtlCol="0">
            <a:spAutoFit/>
          </a:bodyPr>
          <a:lstStyle/>
          <a:p>
            <a:pPr algn="ctr" rtl="0">
              <a:buClr>
                <a:srgbClr val="2F8081"/>
              </a:buClr>
              <a:buSzPct val="105000"/>
            </a:pPr>
            <a:r>
              <a:rPr lang="de-DE" sz="1600">
                <a:solidFill>
                  <a:schemeClr val="accent4"/>
                </a:solidFill>
                <a:latin typeface="Century Gothic" panose="020B0502020202020204" pitchFamily="34" charset="0"/>
              </a:rPr>
              <a:t>Voraussichtliches Enddatum</a:t>
            </a:r>
          </a:p>
        </p:txBody>
      </p:sp>
      <p:sp>
        <p:nvSpPr>
          <p:cNvPr id="29" name="TextBox 28">
            <a:extLst>
              <a:ext uri="{FF2B5EF4-FFF2-40B4-BE49-F238E27FC236}">
                <a16:creationId xmlns:a16="http://schemas.microsoft.com/office/drawing/2014/main" id="{12FBABD3-3E8B-C1EE-D917-E50FB8EF2EF8}"/>
              </a:ext>
            </a:extLst>
          </p:cNvPr>
          <p:cNvSpPr txBox="1"/>
          <p:nvPr/>
        </p:nvSpPr>
        <p:spPr>
          <a:xfrm>
            <a:off x="9758874" y="5003570"/>
            <a:ext cx="2174952" cy="369332"/>
          </a:xfrm>
          <a:prstGeom prst="rect">
            <a:avLst/>
          </a:prstGeom>
          <a:noFill/>
          <a:effectLst/>
        </p:spPr>
        <p:txBody>
          <a:bodyPr wrap="square" rtlCol="0">
            <a:spAutoFit/>
          </a:bodyPr>
          <a:lstStyle/>
          <a:p>
            <a:pPr algn="ctr" rtl="0">
              <a:buClr>
                <a:srgbClr val="2F8081"/>
              </a:buClr>
              <a:buSzPct val="105000"/>
            </a:pPr>
            <a:r>
              <a:rPr lang="de-DE">
                <a:solidFill>
                  <a:schemeClr val="accent1"/>
                </a:solidFill>
                <a:latin typeface="Century Gothic" panose="020B0502020202020204" pitchFamily="34" charset="0"/>
              </a:rPr>
              <a:t>00.00.0000</a:t>
            </a:r>
          </a:p>
        </p:txBody>
      </p:sp>
      <p:sp>
        <p:nvSpPr>
          <p:cNvPr id="31" name="TextBox 30">
            <a:extLst>
              <a:ext uri="{FF2B5EF4-FFF2-40B4-BE49-F238E27FC236}">
                <a16:creationId xmlns:a16="http://schemas.microsoft.com/office/drawing/2014/main" id="{B60B0E4F-C9C9-7EE7-462E-3385F357DA28}"/>
              </a:ext>
            </a:extLst>
          </p:cNvPr>
          <p:cNvSpPr txBox="1"/>
          <p:nvPr/>
        </p:nvSpPr>
        <p:spPr>
          <a:xfrm>
            <a:off x="6581811" y="4335297"/>
            <a:ext cx="2286000" cy="338554"/>
          </a:xfrm>
          <a:prstGeom prst="rect">
            <a:avLst/>
          </a:prstGeom>
          <a:noFill/>
          <a:effectLst/>
        </p:spPr>
        <p:txBody>
          <a:bodyPr wrap="square" rtlCol="0">
            <a:spAutoFit/>
          </a:bodyPr>
          <a:lstStyle/>
          <a:p>
            <a:pPr algn="ctr" rtl="0">
              <a:buClr>
                <a:srgbClr val="2F8081"/>
              </a:buClr>
              <a:buSzPct val="105000"/>
            </a:pPr>
            <a:r>
              <a:rPr lang="de-DE" sz="1600" dirty="0">
                <a:solidFill>
                  <a:schemeClr val="accent4"/>
                </a:solidFill>
                <a:latin typeface="Century Gothic" panose="020B0502020202020204" pitchFamily="34" charset="0"/>
              </a:rPr>
              <a:t>Voraussichtliches Startdatum</a:t>
            </a:r>
          </a:p>
        </p:txBody>
      </p:sp>
      <p:sp>
        <p:nvSpPr>
          <p:cNvPr id="32" name="TextBox 31">
            <a:extLst>
              <a:ext uri="{FF2B5EF4-FFF2-40B4-BE49-F238E27FC236}">
                <a16:creationId xmlns:a16="http://schemas.microsoft.com/office/drawing/2014/main" id="{6933870B-76D2-B9B4-2AE4-BEB35EECE37E}"/>
              </a:ext>
            </a:extLst>
          </p:cNvPr>
          <p:cNvSpPr txBox="1"/>
          <p:nvPr/>
        </p:nvSpPr>
        <p:spPr>
          <a:xfrm>
            <a:off x="6637335" y="5003570"/>
            <a:ext cx="2174952" cy="369332"/>
          </a:xfrm>
          <a:prstGeom prst="rect">
            <a:avLst/>
          </a:prstGeom>
          <a:noFill/>
          <a:effectLst/>
        </p:spPr>
        <p:txBody>
          <a:bodyPr wrap="square" rtlCol="0">
            <a:spAutoFit/>
          </a:bodyPr>
          <a:lstStyle/>
          <a:p>
            <a:pPr algn="ctr" rtl="0">
              <a:buClr>
                <a:srgbClr val="2F8081"/>
              </a:buClr>
              <a:buSzPct val="105000"/>
            </a:pPr>
            <a:r>
              <a:rPr lang="de-DE">
                <a:solidFill>
                  <a:schemeClr val="accent1"/>
                </a:solidFill>
                <a:latin typeface="Century Gothic" panose="020B0502020202020204" pitchFamily="34" charset="0"/>
              </a:rPr>
              <a:t>00.00.0000</a:t>
            </a:r>
          </a:p>
        </p:txBody>
      </p:sp>
      <p:cxnSp>
        <p:nvCxnSpPr>
          <p:cNvPr id="34" name="Straight Connector 33">
            <a:extLst>
              <a:ext uri="{FF2B5EF4-FFF2-40B4-BE49-F238E27FC236}">
                <a16:creationId xmlns:a16="http://schemas.microsoft.com/office/drawing/2014/main" id="{74EED799-D4CD-FA0D-0D01-80362E3A1806}"/>
              </a:ext>
            </a:extLst>
          </p:cNvPr>
          <p:cNvCxnSpPr/>
          <p:nvPr/>
        </p:nvCxnSpPr>
        <p:spPr>
          <a:xfrm>
            <a:off x="6637336" y="4927344"/>
            <a:ext cx="2286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34CD651-312D-2828-0B23-A42884C9ED53}"/>
              </a:ext>
            </a:extLst>
          </p:cNvPr>
          <p:cNvCxnSpPr>
            <a:cxnSpLocks/>
          </p:cNvCxnSpPr>
          <p:nvPr/>
        </p:nvCxnSpPr>
        <p:spPr>
          <a:xfrm>
            <a:off x="9647826" y="4927344"/>
            <a:ext cx="2286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91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46CFA3-E469-3B8A-F714-624E3F22BEF1}"/>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E499E1C3-6B64-EFEF-6D28-AFD74A7A4843}"/>
              </a:ext>
            </a:extLst>
          </p:cNvPr>
          <p:cNvSpPr/>
          <p:nvPr/>
        </p:nvSpPr>
        <p:spPr>
          <a:xfrm>
            <a:off x="0" y="1798386"/>
            <a:ext cx="12191999" cy="5070371"/>
          </a:xfrm>
          <a:prstGeom prst="rect">
            <a:avLst/>
          </a:prstGeom>
          <a:gradFill>
            <a:gsLst>
              <a:gs pos="64000">
                <a:schemeClr val="accent4">
                  <a:lumMod val="20000"/>
                  <a:lumOff val="80000"/>
                </a:schemeClr>
              </a:gs>
              <a:gs pos="0">
                <a:srgbClr val="8EA9B7"/>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6827C846-02CC-13FC-0DE3-B9FB018DEEF2}"/>
              </a:ext>
            </a:extLst>
          </p:cNvPr>
          <p:cNvGraphicFramePr>
            <a:graphicFrameLocks noGrp="1"/>
          </p:cNvGraphicFramePr>
          <p:nvPr>
            <p:extLst>
              <p:ext uri="{D42A27DB-BD31-4B8C-83A1-F6EECF244321}">
                <p14:modId xmlns:p14="http://schemas.microsoft.com/office/powerpoint/2010/main" val="2591506393"/>
              </p:ext>
            </p:extLst>
          </p:nvPr>
        </p:nvGraphicFramePr>
        <p:xfrm>
          <a:off x="174513" y="2332541"/>
          <a:ext cx="4193092" cy="4502150"/>
        </p:xfrm>
        <a:graphic>
          <a:graphicData uri="http://schemas.openxmlformats.org/drawingml/2006/table">
            <a:tbl>
              <a:tblPr>
                <a:tableStyleId>{5C22544A-7EE6-4342-B048-85BDC9FD1C3A}</a:tableStyleId>
              </a:tblPr>
              <a:tblGrid>
                <a:gridCol w="2124594">
                  <a:extLst>
                    <a:ext uri="{9D8B030D-6E8A-4147-A177-3AD203B41FA5}">
                      <a16:colId xmlns:a16="http://schemas.microsoft.com/office/drawing/2014/main" val="2207622723"/>
                    </a:ext>
                  </a:extLst>
                </a:gridCol>
                <a:gridCol w="1034249">
                  <a:extLst>
                    <a:ext uri="{9D8B030D-6E8A-4147-A177-3AD203B41FA5}">
                      <a16:colId xmlns:a16="http://schemas.microsoft.com/office/drawing/2014/main" val="396778751"/>
                    </a:ext>
                  </a:extLst>
                </a:gridCol>
                <a:gridCol w="1034249">
                  <a:extLst>
                    <a:ext uri="{9D8B030D-6E8A-4147-A177-3AD203B41FA5}">
                      <a16:colId xmlns:a16="http://schemas.microsoft.com/office/drawing/2014/main" val="2464294847"/>
                    </a:ext>
                  </a:extLst>
                </a:gridCol>
              </a:tblGrid>
              <a:tr h="215900">
                <a:tc>
                  <a:txBody>
                    <a:bodyPr/>
                    <a:lstStyle/>
                    <a:p>
                      <a:pPr algn="l" rtl="0" fontAlgn="b"/>
                      <a:r>
                        <a:rPr lang="de-DE" sz="1000" u="none" strike="noStrike">
                          <a:effectLst/>
                          <a:latin typeface="Century Gothic" panose="020B0502020202020204" pitchFamily="34" charset="0"/>
                        </a:rPr>
                        <a:t>Beschreibung</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de-DE" sz="1000" u="none" strike="noStrike">
                          <a:effectLst/>
                          <a:latin typeface="Century Gothic" panose="020B0502020202020204" pitchFamily="34" charset="0"/>
                        </a:rPr>
                        <a:t>Budget</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de-DE" sz="1000" u="none" strike="noStrike">
                          <a:effectLst/>
                          <a:latin typeface="Century Gothic" panose="020B0502020202020204" pitchFamily="34" charset="0"/>
                        </a:rPr>
                        <a:t>Tatsächlich</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0DD72"/>
                    </a:solidFill>
                  </a:tcPr>
                </a:tc>
                <a:extLst>
                  <a:ext uri="{0D108BD9-81ED-4DB2-BD59-A6C34878D82A}">
                    <a16:rowId xmlns:a16="http://schemas.microsoft.com/office/drawing/2014/main" val="3701021563"/>
                  </a:ext>
                </a:extLst>
              </a:tr>
              <a:tr h="203200">
                <a:tc>
                  <a:txBody>
                    <a:bodyPr/>
                    <a:lstStyle/>
                    <a:p>
                      <a:pPr algn="l" rtl="0" fontAlgn="b"/>
                      <a:r>
                        <a:rPr lang="de-DE" sz="1000" u="none" strike="noStrike">
                          <a:effectLst/>
                          <a:latin typeface="Century Gothic" panose="020B0502020202020204" pitchFamily="34" charset="0"/>
                        </a:rPr>
                        <a:t>Genehmigungen</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3.800 €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3.750 €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358250935"/>
                  </a:ext>
                </a:extLst>
              </a:tr>
              <a:tr h="203200">
                <a:tc>
                  <a:txBody>
                    <a:bodyPr/>
                    <a:lstStyle/>
                    <a:p>
                      <a:pPr algn="l" rtl="0" fontAlgn="b"/>
                      <a:r>
                        <a:rPr lang="de-DE" sz="1000" u="none" strike="noStrike">
                          <a:effectLst/>
                          <a:latin typeface="Century Gothic" panose="020B0502020202020204" pitchFamily="34" charset="0"/>
                        </a:rPr>
                        <a:t>Sonstige Anforderungen</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16.800 €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17.400 €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811708732"/>
                  </a:ext>
                </a:extLst>
              </a:tr>
              <a:tr h="203200">
                <a:tc>
                  <a:txBody>
                    <a:bodyPr/>
                    <a:lstStyle/>
                    <a:p>
                      <a:pPr algn="l" rtl="0" fontAlgn="b"/>
                      <a:r>
                        <a:rPr lang="de-DE" sz="1000" u="none" strike="noStrike">
                          <a:effectLst/>
                          <a:latin typeface="Century Gothic" panose="020B0502020202020204" pitchFamily="34" charset="0"/>
                        </a:rPr>
                        <a:t>Baustellenvorbereitung</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13.650 €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13.580 €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915496181"/>
                  </a:ext>
                </a:extLst>
              </a:tr>
              <a:tr h="203200">
                <a:tc>
                  <a:txBody>
                    <a:bodyPr/>
                    <a:lstStyle/>
                    <a:p>
                      <a:pPr algn="l" rtl="0" fontAlgn="b"/>
                      <a:r>
                        <a:rPr lang="de-DE" sz="1000" u="none" strike="noStrike">
                          <a:effectLst/>
                          <a:latin typeface="Century Gothic" panose="020B0502020202020204" pitchFamily="34" charset="0"/>
                        </a:rPr>
                        <a:t>Wasser/Abwasser auf dem Grundstück</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14.350 €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14.650 €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81043534"/>
                  </a:ext>
                </a:extLst>
              </a:tr>
              <a:tr h="203200">
                <a:tc>
                  <a:txBody>
                    <a:bodyPr/>
                    <a:lstStyle/>
                    <a:p>
                      <a:pPr algn="l" rtl="0" fontAlgn="b"/>
                      <a:r>
                        <a:rPr lang="de-DE" sz="1000" u="none" strike="noStrike">
                          <a:effectLst/>
                          <a:latin typeface="Century Gothic" panose="020B0502020202020204" pitchFamily="34" charset="0"/>
                        </a:rPr>
                        <a:t>Versorgung</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7.675 €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7.610 €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165511774"/>
                  </a:ext>
                </a:extLst>
              </a:tr>
              <a:tr h="203200">
                <a:tc>
                  <a:txBody>
                    <a:bodyPr/>
                    <a:lstStyle/>
                    <a:p>
                      <a:pPr algn="l" rtl="0" fontAlgn="b"/>
                      <a:r>
                        <a:rPr lang="de-DE" sz="1000" u="none" strike="noStrike">
                          <a:effectLst/>
                          <a:latin typeface="Century Gothic" panose="020B0502020202020204" pitchFamily="34" charset="0"/>
                        </a:rPr>
                        <a:t>Erdarbeiten und Aushub</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26.450 €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26.750 €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638449712"/>
                  </a:ext>
                </a:extLst>
              </a:tr>
              <a:tr h="203200">
                <a:tc>
                  <a:txBody>
                    <a:bodyPr/>
                    <a:lstStyle/>
                    <a:p>
                      <a:pPr algn="l" rtl="0" fontAlgn="b"/>
                      <a:r>
                        <a:rPr lang="de-DE" sz="1000" u="none" strike="noStrike">
                          <a:effectLst/>
                          <a:latin typeface="Century Gothic" panose="020B0502020202020204" pitchFamily="34" charset="0"/>
                        </a:rPr>
                        <a:t>Fundament</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18.500 €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16.500 €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930670158"/>
                  </a:ext>
                </a:extLst>
              </a:tr>
              <a:tr h="203200">
                <a:tc>
                  <a:txBody>
                    <a:bodyPr/>
                    <a:lstStyle/>
                    <a:p>
                      <a:pPr algn="l" rtl="0" fontAlgn="b"/>
                      <a:r>
                        <a:rPr lang="de-DE" sz="1000" u="none" strike="noStrike">
                          <a:effectLst/>
                          <a:latin typeface="Century Gothic" panose="020B0502020202020204" pitchFamily="34" charset="0"/>
                        </a:rPr>
                        <a:t>Sonstige Maurerarbeiten/Pflasterarbeiten</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19.500 €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22.000 €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186276120"/>
                  </a:ext>
                </a:extLst>
              </a:tr>
              <a:tr h="203200">
                <a:tc>
                  <a:txBody>
                    <a:bodyPr/>
                    <a:lstStyle/>
                    <a:p>
                      <a:pPr algn="l" rtl="0" fontAlgn="b"/>
                      <a:r>
                        <a:rPr lang="de-DE" sz="1000" u="none" strike="noStrike">
                          <a:effectLst/>
                          <a:latin typeface="Century Gothic" panose="020B0502020202020204" pitchFamily="34" charset="0"/>
                        </a:rPr>
                        <a:t>Rohbau</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22.000 €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18.000 €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71446619"/>
                  </a:ext>
                </a:extLst>
              </a:tr>
              <a:tr h="203200">
                <a:tc>
                  <a:txBody>
                    <a:bodyPr/>
                    <a:lstStyle/>
                    <a:p>
                      <a:pPr algn="l" rtl="0" fontAlgn="b"/>
                      <a:r>
                        <a:rPr lang="de-DE" sz="1000" u="none" strike="noStrike">
                          <a:effectLst/>
                          <a:latin typeface="Century Gothic" panose="020B0502020202020204" pitchFamily="34" charset="0"/>
                        </a:rPr>
                        <a:t>Außenarbeiten</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32.000 €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35.000 €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209208247"/>
                  </a:ext>
                </a:extLst>
              </a:tr>
              <a:tr h="203200">
                <a:tc>
                  <a:txBody>
                    <a:bodyPr/>
                    <a:lstStyle/>
                    <a:p>
                      <a:pPr algn="l" rtl="0" fontAlgn="b"/>
                      <a:r>
                        <a:rPr lang="de-DE" sz="1000" u="none" strike="noStrike">
                          <a:effectLst/>
                          <a:latin typeface="Century Gothic" panose="020B0502020202020204" pitchFamily="34" charset="0"/>
                        </a:rPr>
                        <a:t>Fenster und Türen (außen)</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18.000 €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14.300 €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65622319"/>
                  </a:ext>
                </a:extLst>
              </a:tr>
              <a:tr h="203200">
                <a:tc>
                  <a:txBody>
                    <a:bodyPr/>
                    <a:lstStyle/>
                    <a:p>
                      <a:pPr algn="l" rtl="0" fontAlgn="b"/>
                      <a:r>
                        <a:rPr lang="de-DE" sz="1000" u="none" strike="noStrike">
                          <a:effectLst/>
                          <a:latin typeface="Century Gothic" panose="020B0502020202020204" pitchFamily="34" charset="0"/>
                        </a:rPr>
                        <a:t>Sanitär</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16.000 €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12.000 €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154800444"/>
                  </a:ext>
                </a:extLst>
              </a:tr>
              <a:tr h="203200">
                <a:tc>
                  <a:txBody>
                    <a:bodyPr/>
                    <a:lstStyle/>
                    <a:p>
                      <a:pPr algn="l" rtl="0" fontAlgn="b"/>
                      <a:r>
                        <a:rPr lang="de-DE" sz="1000" u="none" strike="noStrike">
                          <a:effectLst/>
                          <a:latin typeface="Century Gothic" panose="020B0502020202020204" pitchFamily="34" charset="0"/>
                        </a:rPr>
                        <a:t>Elektrik</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28.000 €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25.000 €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715695926"/>
                  </a:ext>
                </a:extLst>
              </a:tr>
              <a:tr h="203200">
                <a:tc>
                  <a:txBody>
                    <a:bodyPr/>
                    <a:lstStyle/>
                    <a:p>
                      <a:pPr algn="l" rtl="0" fontAlgn="b"/>
                      <a:r>
                        <a:rPr lang="de-DE" sz="1000" u="none" strike="noStrike">
                          <a:effectLst/>
                          <a:latin typeface="Century Gothic" panose="020B0502020202020204" pitchFamily="34" charset="0"/>
                        </a:rPr>
                        <a:t>HLK</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11.000 €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9.500 €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603822324"/>
                  </a:ext>
                </a:extLst>
              </a:tr>
              <a:tr h="203200">
                <a:tc>
                  <a:txBody>
                    <a:bodyPr/>
                    <a:lstStyle/>
                    <a:p>
                      <a:pPr algn="l" rtl="0" fontAlgn="b"/>
                      <a:r>
                        <a:rPr lang="de-DE" sz="1000" u="none" strike="noStrike">
                          <a:effectLst/>
                          <a:latin typeface="Century Gothic" panose="020B0502020202020204" pitchFamily="34" charset="0"/>
                        </a:rPr>
                        <a:t>Isolierung und Luftabdichtung</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4.500 €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4.000 €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522692154"/>
                  </a:ext>
                </a:extLst>
              </a:tr>
              <a:tr h="203200">
                <a:tc>
                  <a:txBody>
                    <a:bodyPr/>
                    <a:lstStyle/>
                    <a:p>
                      <a:pPr algn="l" rtl="0" fontAlgn="b"/>
                      <a:r>
                        <a:rPr lang="de-DE" sz="1000" u="none" strike="noStrike">
                          <a:effectLst/>
                          <a:latin typeface="Century Gothic" panose="020B0502020202020204" pitchFamily="34" charset="0"/>
                        </a:rPr>
                        <a:t>Trockenbau und Putz</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18.000 €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14.800 €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732545328"/>
                  </a:ext>
                </a:extLst>
              </a:tr>
              <a:tr h="203200">
                <a:tc>
                  <a:txBody>
                    <a:bodyPr/>
                    <a:lstStyle/>
                    <a:p>
                      <a:pPr algn="l" rtl="0" fontAlgn="b"/>
                      <a:r>
                        <a:rPr lang="de-DE" sz="1000" u="none" strike="noStrike">
                          <a:effectLst/>
                          <a:latin typeface="Century Gothic" panose="020B0502020202020204" pitchFamily="34" charset="0"/>
                        </a:rPr>
                        <a:t>Innenausstattung</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18.500 €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16.000 €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801058342"/>
                  </a:ext>
                </a:extLst>
              </a:tr>
              <a:tr h="203200">
                <a:tc>
                  <a:txBody>
                    <a:bodyPr/>
                    <a:lstStyle/>
                    <a:p>
                      <a:pPr algn="l" rtl="0" fontAlgn="b"/>
                      <a:r>
                        <a:rPr lang="de-DE" sz="1000" u="none" strike="noStrike">
                          <a:effectLst/>
                          <a:latin typeface="Century Gothic" panose="020B0502020202020204" pitchFamily="34" charset="0"/>
                        </a:rPr>
                        <a:t>Küche und Bad</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58.000 €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62.000 €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519642729"/>
                  </a:ext>
                </a:extLst>
              </a:tr>
              <a:tr h="203200">
                <a:tc>
                  <a:txBody>
                    <a:bodyPr/>
                    <a:lstStyle/>
                    <a:p>
                      <a:pPr algn="l" rtl="0" fontAlgn="b"/>
                      <a:r>
                        <a:rPr lang="de-DE" sz="1000" u="none" strike="noStrike">
                          <a:effectLst/>
                          <a:latin typeface="Century Gothic" panose="020B0502020202020204" pitchFamily="34" charset="0"/>
                        </a:rPr>
                        <a:t>Veranden und Verdeck</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8.500 €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5.300 €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920949415"/>
                  </a:ext>
                </a:extLst>
              </a:tr>
              <a:tr h="203200">
                <a:tc>
                  <a:txBody>
                    <a:bodyPr/>
                    <a:lstStyle/>
                    <a:p>
                      <a:pPr algn="l" rtl="0" fontAlgn="b"/>
                      <a:r>
                        <a:rPr lang="de-DE" sz="1000" u="none" strike="noStrike">
                          <a:effectLst/>
                          <a:latin typeface="Century Gothic" panose="020B0502020202020204" pitchFamily="34" charset="0"/>
                        </a:rPr>
                        <a:t>Gerätschaften</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de-DE" sz="1000" u="none" strike="noStrike">
                          <a:effectLst/>
                          <a:latin typeface="Century Gothic" panose="020B0502020202020204" pitchFamily="34" charset="0"/>
                        </a:rPr>
                        <a:t>14.500 €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de-DE" sz="1000" u="none" strike="noStrike">
                          <a:effectLst/>
                          <a:latin typeface="Century Gothic" panose="020B0502020202020204" pitchFamily="34" charset="0"/>
                        </a:rPr>
                        <a:t>1.285 €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57872974"/>
                  </a:ext>
                </a:extLst>
              </a:tr>
            </a:tbl>
          </a:graphicData>
        </a:graphic>
      </p:graphicFrame>
      <p:graphicFrame>
        <p:nvGraphicFramePr>
          <p:cNvPr id="6" name="Chart 5">
            <a:extLst>
              <a:ext uri="{FF2B5EF4-FFF2-40B4-BE49-F238E27FC236}">
                <a16:creationId xmlns:a16="http://schemas.microsoft.com/office/drawing/2014/main" id="{4C1E101E-763F-9BB7-F615-CFB2DF37EB90}"/>
              </a:ext>
            </a:extLst>
          </p:cNvPr>
          <p:cNvGraphicFramePr/>
          <p:nvPr>
            <p:extLst>
              <p:ext uri="{D42A27DB-BD31-4B8C-83A1-F6EECF244321}">
                <p14:modId xmlns:p14="http://schemas.microsoft.com/office/powerpoint/2010/main" val="3587010158"/>
              </p:ext>
            </p:extLst>
          </p:nvPr>
        </p:nvGraphicFramePr>
        <p:xfrm>
          <a:off x="4475180" y="2332540"/>
          <a:ext cx="7716819" cy="45254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2571C53C-3402-7D7A-3CE8-634F7AB63F18}"/>
              </a:ext>
            </a:extLst>
          </p:cNvPr>
          <p:cNvGraphicFramePr>
            <a:graphicFrameLocks noGrp="1"/>
          </p:cNvGraphicFramePr>
          <p:nvPr>
            <p:extLst>
              <p:ext uri="{D42A27DB-BD31-4B8C-83A1-F6EECF244321}">
                <p14:modId xmlns:p14="http://schemas.microsoft.com/office/powerpoint/2010/main" val="2539447542"/>
              </p:ext>
            </p:extLst>
          </p:nvPr>
        </p:nvGraphicFramePr>
        <p:xfrm>
          <a:off x="174513" y="416415"/>
          <a:ext cx="1546711" cy="609789"/>
        </p:xfrm>
        <a:graphic>
          <a:graphicData uri="http://schemas.openxmlformats.org/drawingml/2006/table">
            <a:tbl>
              <a:tblPr>
                <a:tableStyleId>{5C22544A-7EE6-4342-B048-85BDC9FD1C3A}</a:tableStyleId>
              </a:tblPr>
              <a:tblGrid>
                <a:gridCol w="760827">
                  <a:extLst>
                    <a:ext uri="{9D8B030D-6E8A-4147-A177-3AD203B41FA5}">
                      <a16:colId xmlns:a16="http://schemas.microsoft.com/office/drawing/2014/main" val="396778751"/>
                    </a:ext>
                  </a:extLst>
                </a:gridCol>
                <a:gridCol w="785884">
                  <a:extLst>
                    <a:ext uri="{9D8B030D-6E8A-4147-A177-3AD203B41FA5}">
                      <a16:colId xmlns:a16="http://schemas.microsoft.com/office/drawing/2014/main" val="2464294847"/>
                    </a:ext>
                  </a:extLst>
                </a:gridCol>
              </a:tblGrid>
              <a:tr h="314134">
                <a:tc>
                  <a:txBody>
                    <a:bodyPr/>
                    <a:lstStyle/>
                    <a:p>
                      <a:pPr algn="l" rtl="0" fontAlgn="ctr"/>
                      <a:r>
                        <a:rPr lang="de-DE" sz="800" u="none" strike="noStrike" dirty="0">
                          <a:effectLst/>
                          <a:latin typeface="Century Gothic" panose="020B0502020202020204" pitchFamily="34" charset="0"/>
                        </a:rPr>
                        <a:t>Budget</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rtl="0" fontAlgn="b"/>
                      <a:r>
                        <a:rPr lang="de-DE" sz="800" u="none" strike="noStrike">
                          <a:effectLst/>
                          <a:latin typeface="Century Gothic" panose="020B0502020202020204" pitchFamily="34" charset="0"/>
                        </a:rPr>
                        <a:t>369.725 €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FF1DC"/>
                    </a:solidFill>
                  </a:tcPr>
                </a:tc>
                <a:extLst>
                  <a:ext uri="{0D108BD9-81ED-4DB2-BD59-A6C34878D82A}">
                    <a16:rowId xmlns:a16="http://schemas.microsoft.com/office/drawing/2014/main" val="3701021563"/>
                  </a:ext>
                </a:extLst>
              </a:tr>
              <a:tr h="295655">
                <a:tc>
                  <a:txBody>
                    <a:bodyPr/>
                    <a:lstStyle/>
                    <a:p>
                      <a:pPr algn="l" rtl="0" fontAlgn="ctr"/>
                      <a:r>
                        <a:rPr lang="de-DE" sz="800" u="none" strike="noStrike" dirty="0">
                          <a:effectLst/>
                          <a:latin typeface="Century Gothic" panose="020B0502020202020204" pitchFamily="34" charset="0"/>
                        </a:rPr>
                        <a:t>Tatsächlich</a:t>
                      </a:r>
                    </a:p>
                  </a:txBody>
                  <a:tcPr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0DD72"/>
                    </a:solidFill>
                  </a:tcPr>
                </a:tc>
                <a:tc>
                  <a:txBody>
                    <a:bodyPr/>
                    <a:lstStyle/>
                    <a:p>
                      <a:pPr algn="r" rtl="0" fontAlgn="b"/>
                      <a:r>
                        <a:rPr lang="de-DE" sz="800" u="none" strike="noStrike" dirty="0">
                          <a:effectLst/>
                          <a:latin typeface="Century Gothic" panose="020B0502020202020204" pitchFamily="34" charset="0"/>
                        </a:rPr>
                        <a:t>339.425 €</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358250935"/>
                  </a:ext>
                </a:extLst>
              </a:tr>
            </a:tbl>
          </a:graphicData>
        </a:graphic>
      </p:graphicFrame>
      <p:graphicFrame>
        <p:nvGraphicFramePr>
          <p:cNvPr id="10" name="Chart 9">
            <a:extLst>
              <a:ext uri="{FF2B5EF4-FFF2-40B4-BE49-F238E27FC236}">
                <a16:creationId xmlns:a16="http://schemas.microsoft.com/office/drawing/2014/main" id="{7D24B03B-7126-EEE1-284D-939CF348E45E}"/>
              </a:ext>
            </a:extLst>
          </p:cNvPr>
          <p:cNvGraphicFramePr/>
          <p:nvPr>
            <p:extLst>
              <p:ext uri="{D42A27DB-BD31-4B8C-83A1-F6EECF244321}">
                <p14:modId xmlns:p14="http://schemas.microsoft.com/office/powerpoint/2010/main" val="1353358206"/>
              </p:ext>
            </p:extLst>
          </p:nvPr>
        </p:nvGraphicFramePr>
        <p:xfrm>
          <a:off x="1268205" y="1"/>
          <a:ext cx="10891519" cy="117043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8125240A-866E-87C6-83C4-1293BBD3EAA5}"/>
              </a:ext>
            </a:extLst>
          </p:cNvPr>
          <p:cNvSpPr/>
          <p:nvPr/>
        </p:nvSpPr>
        <p:spPr>
          <a:xfrm>
            <a:off x="174513" y="1633652"/>
            <a:ext cx="2834640" cy="457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de-DE" sz="2800">
                <a:latin typeface="Century Gothic" panose="020B0502020202020204" pitchFamily="34" charset="0"/>
              </a:rPr>
              <a:t>400.000 €</a:t>
            </a:r>
          </a:p>
        </p:txBody>
      </p:sp>
      <p:sp>
        <p:nvSpPr>
          <p:cNvPr id="14" name="Rectangle 13">
            <a:extLst>
              <a:ext uri="{FF2B5EF4-FFF2-40B4-BE49-F238E27FC236}">
                <a16:creationId xmlns:a16="http://schemas.microsoft.com/office/drawing/2014/main" id="{B6B082A5-08AA-81A7-C345-35AB75B76954}"/>
              </a:ext>
            </a:extLst>
          </p:cNvPr>
          <p:cNvSpPr/>
          <p:nvPr/>
        </p:nvSpPr>
        <p:spPr>
          <a:xfrm>
            <a:off x="174513" y="1267892"/>
            <a:ext cx="2834640" cy="3657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de-DE" sz="1500">
                <a:solidFill>
                  <a:schemeClr val="accent1">
                    <a:lumMod val="20000"/>
                    <a:lumOff val="80000"/>
                  </a:schemeClr>
                </a:solidFill>
                <a:latin typeface="Century Gothic" panose="020B0502020202020204" pitchFamily="34" charset="0"/>
              </a:rPr>
              <a:t>Projektkosten</a:t>
            </a:r>
          </a:p>
        </p:txBody>
      </p:sp>
      <p:sp>
        <p:nvSpPr>
          <p:cNvPr id="15" name="Rectangle 14">
            <a:extLst>
              <a:ext uri="{FF2B5EF4-FFF2-40B4-BE49-F238E27FC236}">
                <a16:creationId xmlns:a16="http://schemas.microsoft.com/office/drawing/2014/main" id="{A5361E7C-2D77-F513-41B2-E5CDEE3DD6E9}"/>
              </a:ext>
            </a:extLst>
          </p:cNvPr>
          <p:cNvSpPr/>
          <p:nvPr/>
        </p:nvSpPr>
        <p:spPr>
          <a:xfrm>
            <a:off x="3174304" y="1633652"/>
            <a:ext cx="2834640" cy="4572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de-DE" sz="2800">
                <a:latin typeface="Century Gothic" panose="020B0502020202020204" pitchFamily="34" charset="0"/>
              </a:rPr>
              <a:t>310.000 €</a:t>
            </a:r>
          </a:p>
        </p:txBody>
      </p:sp>
      <p:sp>
        <p:nvSpPr>
          <p:cNvPr id="16" name="Rectangle 15">
            <a:extLst>
              <a:ext uri="{FF2B5EF4-FFF2-40B4-BE49-F238E27FC236}">
                <a16:creationId xmlns:a16="http://schemas.microsoft.com/office/drawing/2014/main" id="{B95913E9-649F-19D5-D4C4-4B1335982CB7}"/>
              </a:ext>
            </a:extLst>
          </p:cNvPr>
          <p:cNvSpPr/>
          <p:nvPr/>
        </p:nvSpPr>
        <p:spPr>
          <a:xfrm>
            <a:off x="3177291" y="1267892"/>
            <a:ext cx="2834640" cy="36576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de-DE" sz="1500">
                <a:solidFill>
                  <a:schemeClr val="accent6">
                    <a:lumMod val="20000"/>
                    <a:lumOff val="80000"/>
                  </a:schemeClr>
                </a:solidFill>
                <a:latin typeface="Century Gothic" panose="020B0502020202020204" pitchFamily="34" charset="0"/>
              </a:rPr>
              <a:t>Bezahlter Betrag</a:t>
            </a:r>
          </a:p>
        </p:txBody>
      </p:sp>
      <p:sp>
        <p:nvSpPr>
          <p:cNvPr id="17" name="Rectangle 16">
            <a:extLst>
              <a:ext uri="{FF2B5EF4-FFF2-40B4-BE49-F238E27FC236}">
                <a16:creationId xmlns:a16="http://schemas.microsoft.com/office/drawing/2014/main" id="{BA2128FF-AA4A-DF42-3510-F509AD871A2B}"/>
              </a:ext>
            </a:extLst>
          </p:cNvPr>
          <p:cNvSpPr/>
          <p:nvPr/>
        </p:nvSpPr>
        <p:spPr>
          <a:xfrm>
            <a:off x="6180069" y="1633652"/>
            <a:ext cx="2834640" cy="4572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de-DE" sz="2800" dirty="0">
                <a:latin typeface="Century Gothic" panose="020B0502020202020204" pitchFamily="34" charset="0"/>
              </a:rPr>
              <a:t>90.000 €</a:t>
            </a:r>
          </a:p>
        </p:txBody>
      </p:sp>
      <p:sp>
        <p:nvSpPr>
          <p:cNvPr id="18" name="Rectangle 17">
            <a:extLst>
              <a:ext uri="{FF2B5EF4-FFF2-40B4-BE49-F238E27FC236}">
                <a16:creationId xmlns:a16="http://schemas.microsoft.com/office/drawing/2014/main" id="{B4183012-FDE3-7396-5D09-03CC4D5C8118}"/>
              </a:ext>
            </a:extLst>
          </p:cNvPr>
          <p:cNvSpPr/>
          <p:nvPr/>
        </p:nvSpPr>
        <p:spPr>
          <a:xfrm>
            <a:off x="6180069" y="1267892"/>
            <a:ext cx="2834640" cy="36576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de-DE" sz="1500">
                <a:solidFill>
                  <a:schemeClr val="accent2">
                    <a:lumMod val="20000"/>
                    <a:lumOff val="80000"/>
                  </a:schemeClr>
                </a:solidFill>
                <a:latin typeface="Century Gothic" panose="020B0502020202020204" pitchFamily="34" charset="0"/>
              </a:rPr>
              <a:t>Geschuldeter Betrag</a:t>
            </a:r>
          </a:p>
        </p:txBody>
      </p:sp>
      <p:sp>
        <p:nvSpPr>
          <p:cNvPr id="19" name="Rectangle 18">
            <a:extLst>
              <a:ext uri="{FF2B5EF4-FFF2-40B4-BE49-F238E27FC236}">
                <a16:creationId xmlns:a16="http://schemas.microsoft.com/office/drawing/2014/main" id="{B763B9E6-DA5C-97A6-AC71-BC96C6B3F016}"/>
              </a:ext>
            </a:extLst>
          </p:cNvPr>
          <p:cNvSpPr/>
          <p:nvPr/>
        </p:nvSpPr>
        <p:spPr>
          <a:xfrm>
            <a:off x="9182847" y="1633652"/>
            <a:ext cx="2834640" cy="457200"/>
          </a:xfrm>
          <a:prstGeom prst="rect">
            <a:avLst/>
          </a:prstGeom>
          <a:solidFill>
            <a:srgbClr val="16827C"/>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de-DE" sz="2800">
                <a:latin typeface="Century Gothic" panose="020B0502020202020204" pitchFamily="34" charset="0"/>
              </a:rPr>
              <a:t>285.000 €</a:t>
            </a:r>
          </a:p>
        </p:txBody>
      </p:sp>
      <p:sp>
        <p:nvSpPr>
          <p:cNvPr id="21" name="Rectangle 20">
            <a:extLst>
              <a:ext uri="{FF2B5EF4-FFF2-40B4-BE49-F238E27FC236}">
                <a16:creationId xmlns:a16="http://schemas.microsoft.com/office/drawing/2014/main" id="{1B57BDD4-3868-5D7D-3E39-1BAA8B111D35}"/>
              </a:ext>
            </a:extLst>
          </p:cNvPr>
          <p:cNvSpPr/>
          <p:nvPr/>
        </p:nvSpPr>
        <p:spPr>
          <a:xfrm>
            <a:off x="9182847" y="1267892"/>
            <a:ext cx="2834640" cy="365760"/>
          </a:xfrm>
          <a:prstGeom prst="rect">
            <a:avLst/>
          </a:prstGeom>
          <a:solidFill>
            <a:srgbClr val="16827C"/>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de-DE" sz="1500">
                <a:solidFill>
                  <a:srgbClr val="ABF0EB"/>
                </a:solidFill>
                <a:latin typeface="Century Gothic" panose="020B0502020202020204" pitchFamily="34" charset="0"/>
              </a:rPr>
              <a:t>Geschätzter Gewinn</a:t>
            </a:r>
          </a:p>
        </p:txBody>
      </p:sp>
      <p:pic>
        <p:nvPicPr>
          <p:cNvPr id="23" name="Graphic 22" descr="Münzen, einfarbig">
            <a:extLst>
              <a:ext uri="{FF2B5EF4-FFF2-40B4-BE49-F238E27FC236}">
                <a16:creationId xmlns:a16="http://schemas.microsoft.com/office/drawing/2014/main" id="{36A99E75-9753-C6DB-4038-2334F2B186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2913" y="1318376"/>
            <a:ext cx="733313" cy="733313"/>
          </a:xfrm>
          <a:prstGeom prst="rect">
            <a:avLst/>
          </a:prstGeom>
        </p:spPr>
      </p:pic>
      <p:pic>
        <p:nvPicPr>
          <p:cNvPr id="25" name="Graphic 24" descr="Dollar, einfarbig">
            <a:extLst>
              <a:ext uri="{FF2B5EF4-FFF2-40B4-BE49-F238E27FC236}">
                <a16:creationId xmlns:a16="http://schemas.microsoft.com/office/drawing/2014/main" id="{D4AB5EF8-A62A-558D-4FB9-34DB9D7203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07014" y="1315802"/>
            <a:ext cx="705126" cy="705126"/>
          </a:xfrm>
          <a:prstGeom prst="rect">
            <a:avLst/>
          </a:prstGeom>
        </p:spPr>
      </p:pic>
      <p:pic>
        <p:nvPicPr>
          <p:cNvPr id="27" name="Graphic 26" descr="Badge Nicht mehr folgen einfarbig">
            <a:extLst>
              <a:ext uri="{FF2B5EF4-FFF2-40B4-BE49-F238E27FC236}">
                <a16:creationId xmlns:a16="http://schemas.microsoft.com/office/drawing/2014/main" id="{487B454D-B234-0209-0660-790CDD41A9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55105" y="1415197"/>
            <a:ext cx="548640" cy="548640"/>
          </a:xfrm>
          <a:prstGeom prst="rect">
            <a:avLst/>
          </a:prstGeom>
        </p:spPr>
      </p:pic>
      <p:pic>
        <p:nvPicPr>
          <p:cNvPr id="30" name="Graphic 29" descr="Badge Folgen einfarbig">
            <a:extLst>
              <a:ext uri="{FF2B5EF4-FFF2-40B4-BE49-F238E27FC236}">
                <a16:creationId xmlns:a16="http://schemas.microsoft.com/office/drawing/2014/main" id="{0943D3BD-7D84-0C90-5CD8-3FC4F3D75D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59876" y="1415197"/>
            <a:ext cx="548640" cy="548640"/>
          </a:xfrm>
          <a:prstGeom prst="rect">
            <a:avLst/>
          </a:prstGeom>
        </p:spPr>
      </p:pic>
    </p:spTree>
    <p:extLst>
      <p:ext uri="{BB962C8B-B14F-4D97-AF65-F5344CB8AC3E}">
        <p14:creationId xmlns:p14="http://schemas.microsoft.com/office/powerpoint/2010/main" val="76294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5ADCEC-6CD4-1EAD-07DE-469BBE8D08F7}"/>
            </a:ext>
          </a:extLst>
        </p:cNvPr>
        <p:cNvGrpSpPr/>
        <p:nvPr/>
      </p:nvGrpSpPr>
      <p:grpSpPr>
        <a:xfrm>
          <a:off x="0" y="0"/>
          <a:ext cx="0" cy="0"/>
          <a:chOff x="0" y="0"/>
          <a:chExt cx="0" cy="0"/>
        </a:xfrm>
      </p:grpSpPr>
      <p:pic>
        <p:nvPicPr>
          <p:cNvPr id="4" name="Picture 3" descr="Digitale Illustration von Weiß auf schwarzem Hintergrund">
            <a:extLst>
              <a:ext uri="{FF2B5EF4-FFF2-40B4-BE49-F238E27FC236}">
                <a16:creationId xmlns:a16="http://schemas.microsoft.com/office/drawing/2014/main" id="{1B2DC6CE-256F-FDB6-FBA1-0C75DC40952A}"/>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2" name="TextBox 11">
            <a:extLst>
              <a:ext uri="{FF2B5EF4-FFF2-40B4-BE49-F238E27FC236}">
                <a16:creationId xmlns:a16="http://schemas.microsoft.com/office/drawing/2014/main" id="{3E25BE54-B82D-15DF-F50A-FAF6CF572AC3}"/>
              </a:ext>
            </a:extLst>
          </p:cNvPr>
          <p:cNvSpPr txBox="1"/>
          <p:nvPr/>
        </p:nvSpPr>
        <p:spPr>
          <a:xfrm>
            <a:off x="280469" y="270819"/>
            <a:ext cx="7863651" cy="707886"/>
          </a:xfrm>
          <a:prstGeom prst="rect">
            <a:avLst/>
          </a:prstGeom>
          <a:noFill/>
          <a:effectLst/>
        </p:spPr>
        <p:txBody>
          <a:bodyPr wrap="square" rtlCol="0">
            <a:spAutoFit/>
          </a:bodyPr>
          <a:lstStyle/>
          <a:p>
            <a:pPr rtl="0"/>
            <a:r>
              <a:rPr lang="de-DE" sz="4000">
                <a:solidFill>
                  <a:schemeClr val="accent1"/>
                </a:solidFill>
                <a:latin typeface="Century Gothic" panose="020B0502020202020204" pitchFamily="34" charset="0"/>
              </a:rPr>
              <a:t>Kommentare</a:t>
            </a:r>
          </a:p>
        </p:txBody>
      </p:sp>
      <p:sp>
        <p:nvSpPr>
          <p:cNvPr id="13" name="Rectangle 12">
            <a:extLst>
              <a:ext uri="{FF2B5EF4-FFF2-40B4-BE49-F238E27FC236}">
                <a16:creationId xmlns:a16="http://schemas.microsoft.com/office/drawing/2014/main" id="{8A4AE632-DD5C-DD6B-106C-8A38370ED184}"/>
              </a:ext>
            </a:extLst>
          </p:cNvPr>
          <p:cNvSpPr/>
          <p:nvPr/>
        </p:nvSpPr>
        <p:spPr>
          <a:xfrm>
            <a:off x="396703" y="1192218"/>
            <a:ext cx="11795297" cy="521208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E5A54E8-781D-3E87-F858-68ECADA563B1}"/>
              </a:ext>
            </a:extLst>
          </p:cNvPr>
          <p:cNvSpPr/>
          <p:nvPr/>
        </p:nvSpPr>
        <p:spPr>
          <a:xfrm>
            <a:off x="350982" y="1192220"/>
            <a:ext cx="45721" cy="521208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93C2992-6BBD-4407-F922-584566434153}"/>
              </a:ext>
            </a:extLst>
          </p:cNvPr>
          <p:cNvSpPr txBox="1"/>
          <p:nvPr/>
        </p:nvSpPr>
        <p:spPr>
          <a:xfrm>
            <a:off x="692584" y="1441588"/>
            <a:ext cx="10093935" cy="646331"/>
          </a:xfrm>
          <a:prstGeom prst="rect">
            <a:avLst/>
          </a:prstGeom>
          <a:noFill/>
          <a:effectLst/>
        </p:spPr>
        <p:txBody>
          <a:bodyPr wrap="square" rtlCol="0">
            <a:spAutoFit/>
          </a:bodyPr>
          <a:lstStyle/>
          <a:p>
            <a:pPr rtl="0">
              <a:spcBef>
                <a:spcPts val="600"/>
              </a:spcBef>
              <a:spcAft>
                <a:spcPts val="1200"/>
              </a:spcAft>
              <a:buClr>
                <a:schemeClr val="accent4"/>
              </a:buClr>
              <a:buSzPct val="105000"/>
            </a:pPr>
            <a:r>
              <a:rPr lang="de-DE" sz="3600">
                <a:solidFill>
                  <a:schemeClr val="accent4">
                    <a:lumMod val="50000"/>
                  </a:schemeClr>
                </a:solidFill>
                <a:latin typeface="Century Gothic" panose="020B0502020202020204" pitchFamily="34" charset="0"/>
              </a:rPr>
              <a:t>Kommentartext</a:t>
            </a:r>
          </a:p>
        </p:txBody>
      </p:sp>
      <p:sp>
        <p:nvSpPr>
          <p:cNvPr id="2" name="Text Box 1">
            <a:extLst>
              <a:ext uri="{FF2B5EF4-FFF2-40B4-BE49-F238E27FC236}">
                <a16:creationId xmlns:a16="http://schemas.microsoft.com/office/drawing/2014/main" id="{ADFB6253-34F4-CF92-8761-1725D3F8FBF4}"/>
              </a:ext>
            </a:extLst>
          </p:cNvPr>
          <p:cNvSpPr txBox="1">
            <a:spLocks noChangeArrowheads="1"/>
          </p:cNvSpPr>
          <p:nvPr/>
        </p:nvSpPr>
        <p:spPr bwMode="auto">
          <a:xfrm>
            <a:off x="1471295" y="6477635"/>
            <a:ext cx="9249410" cy="353695"/>
          </a:xfrm>
          <a:prstGeom prst="rect">
            <a:avLst/>
          </a:prstGeom>
          <a:noFill/>
          <a:ln w="9525">
            <a:noFill/>
            <a:miter lim="800000"/>
            <a:headEnd/>
            <a:tailEnd/>
          </a:ln>
        </p:spPr>
        <p:txBody>
          <a:bodyPr rot="0" vert="horz" wrap="square" lIns="91440" tIns="45720" rIns="91440" bIns="45720" anchor="t" anchorCtr="0">
            <a:noAutofit/>
          </a:bodyPr>
          <a:lstStyle/>
          <a:p>
            <a:pPr marL="0" marR="0" algn="ctr" rtl="0">
              <a:lnSpc>
                <a:spcPct val="107000"/>
              </a:lnSpc>
              <a:spcAft>
                <a:spcPts val="800"/>
              </a:spcAft>
            </a:pPr>
            <a:r>
              <a:rPr lang="de-DE" sz="1200" i="1" kern="100">
                <a:solidFill>
                  <a:srgbClr val="001033"/>
                </a:solidFill>
                <a:effectLst/>
                <a:latin typeface="Calibri Light" panose="020F0302020204030204" pitchFamily="34" charset="0"/>
                <a:ea typeface="PMingLiU" panose="02020500000000000000" pitchFamily="18" charset="-120"/>
                <a:cs typeface="Arial" panose="020B0604020202020204" pitchFamily="34" charset="0"/>
              </a:rPr>
              <a:t>Bereitgestellt von Smartsheet, Inc.</a:t>
            </a:r>
          </a:p>
        </p:txBody>
      </p:sp>
    </p:spTree>
    <p:extLst>
      <p:ext uri="{BB962C8B-B14F-4D97-AF65-F5344CB8AC3E}">
        <p14:creationId xmlns:p14="http://schemas.microsoft.com/office/powerpoint/2010/main" val="135680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311</Words>
  <Application>Microsoft Office PowerPoint</Application>
  <PresentationFormat>Widescreen</PresentationFormat>
  <Paragraphs>112</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Hansen Han （韩辉）</cp:lastModifiedBy>
  <cp:revision>14</cp:revision>
  <dcterms:created xsi:type="dcterms:W3CDTF">2022-04-18T18:36:26Z</dcterms:created>
  <dcterms:modified xsi:type="dcterms:W3CDTF">2025-05-12T11:45:40Z</dcterms:modified>
</cp:coreProperties>
</file>