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43"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8CBF7"/>
    <a:srgbClr val="5CDEAE"/>
    <a:srgbClr val="99D5F7"/>
    <a:srgbClr val="AA99F9"/>
    <a:srgbClr val="C0C4F7"/>
    <a:srgbClr val="7054A0"/>
    <a:srgbClr val="EDEDFF"/>
    <a:srgbClr val="E5EFFF"/>
    <a:srgbClr val="E3E1FF"/>
    <a:srgbClr val="E1FCF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0" autoAdjust="0"/>
    <p:restoredTop sz="97399" autoAdjust="0"/>
  </p:normalViewPr>
  <p:slideViewPr>
    <p:cSldViewPr snapToGrid="0" snapToObjects="1">
      <p:cViewPr varScale="1">
        <p:scale>
          <a:sx n="120" d="100"/>
          <a:sy n="120" d="100"/>
        </p:scale>
        <p:origin x="114" y="810"/>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3/27/2025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rtl="0"/>
            <a:fld id="{C0711C10-233D-DA48-A5CB-9365BBABB6B4}" type="slidenum">
              <a:rPr/>
              <a:t>2</a:t>
            </a:fld>
            <a:endParaRPr/>
          </a:p>
        </p:txBody>
      </p:sp>
    </p:spTree>
    <p:extLst>
      <p:ext uri="{BB962C8B-B14F-4D97-AF65-F5344CB8AC3E}">
        <p14:creationId xmlns:p14="http://schemas.microsoft.com/office/powerpoint/2010/main" val="42709429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rtl="0"/>
            <a:fld id="{C0711C10-233D-DA48-A5CB-9365BBABB6B4}" type="slidenum">
              <a:rPr/>
              <a:t>3</a:t>
            </a:fld>
            <a:endParaRPr/>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3/27/2025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3/27/2025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3/27/2025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3/27/2025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3/27/2025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3/27/2025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3/27/2025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3/27/2025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3/27/2025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3/27/2025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3/27/2025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divot">
          <a:fgClr>
            <a:schemeClr val="bg1"/>
          </a:fgClr>
          <a:bgClr>
            <a:srgbClr val="EDEDFF"/>
          </a:bgClr>
        </a:patt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3/27/2025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143A449B-AAB7-994A-92CE-8F48E2CA7DF6}"/>
              </a:ext>
            </a:extLst>
          </p:cNvPr>
          <p:cNvSpPr txBox="1"/>
          <p:nvPr/>
        </p:nvSpPr>
        <p:spPr>
          <a:xfrm>
            <a:off x="361008" y="353237"/>
            <a:ext cx="8665546" cy="1077218"/>
          </a:xfrm>
          <a:prstGeom prst="rect">
            <a:avLst/>
          </a:prstGeom>
          <a:noFill/>
        </p:spPr>
        <p:txBody>
          <a:bodyPr wrap="square" rtlCol="0">
            <a:spAutoFit/>
          </a:bodyPr>
          <a:lstStyle/>
          <a:p>
            <a:pPr rtl="0"/>
            <a:r>
              <a:rPr lang="de-DE" sz="3200" b="1" dirty="0">
                <a:solidFill>
                  <a:schemeClr val="tx1">
                    <a:lumMod val="65000"/>
                    <a:lumOff val="35000"/>
                  </a:schemeClr>
                </a:solidFill>
                <a:latin typeface="Century Gothic" panose="020B0502020202020204" pitchFamily="34" charset="0"/>
              </a:rPr>
              <a:t>PowerPoint-Vorlage für Produkt-Roadmap mit vierteljährlichen Meilensteinen</a:t>
            </a:r>
          </a:p>
        </p:txBody>
      </p:sp>
      <p:sp>
        <p:nvSpPr>
          <p:cNvPr id="6" name="TextBox 5">
            <a:extLst>
              <a:ext uri="{FF2B5EF4-FFF2-40B4-BE49-F238E27FC236}">
                <a16:creationId xmlns:a16="http://schemas.microsoft.com/office/drawing/2014/main" id="{AC050FBD-DAC7-D341-47A4-2D3C898C78B0}"/>
              </a:ext>
            </a:extLst>
          </p:cNvPr>
          <p:cNvSpPr txBox="1"/>
          <p:nvPr/>
        </p:nvSpPr>
        <p:spPr>
          <a:xfrm>
            <a:off x="375153" y="1532147"/>
            <a:ext cx="5101308" cy="2415405"/>
          </a:xfrm>
          <a:prstGeom prst="rect">
            <a:avLst/>
          </a:prstGeom>
          <a:noFill/>
        </p:spPr>
        <p:txBody>
          <a:bodyPr wrap="square" rtlCol="0">
            <a:spAutoFit/>
          </a:bodyPr>
          <a:lstStyle/>
          <a:p>
            <a:pPr algn="l" rtl="0">
              <a:lnSpc>
                <a:spcPct val="150000"/>
              </a:lnSpc>
              <a:spcBef>
                <a:spcPts val="0"/>
              </a:spcBef>
              <a:spcAft>
                <a:spcPts val="1200"/>
              </a:spcAft>
            </a:pPr>
            <a:r>
              <a:rPr lang="de-DE" sz="1600" b="1" i="0" u="none" strike="noStrike">
                <a:solidFill>
                  <a:srgbClr val="000000"/>
                </a:solidFill>
                <a:effectLst/>
                <a:latin typeface="Century Gothic" panose="020B0502020202020204" pitchFamily="34" charset="0"/>
              </a:rPr>
              <a:t>Verwendung dieser Vorlage: </a:t>
            </a:r>
            <a:r>
              <a:rPr lang="de-DE" sz="1600">
                <a:solidFill>
                  <a:srgbClr val="000000"/>
                </a:solidFill>
                <a:latin typeface="Century Gothic" panose="020B0502020202020204" pitchFamily="34" charset="0"/>
              </a:rPr>
              <a:t>Beschreiben</a:t>
            </a:r>
            <a:r>
              <a:rPr lang="de-DE" sz="1600" b="0" i="0" u="none" strike="noStrike">
                <a:solidFill>
                  <a:srgbClr val="000000"/>
                </a:solidFill>
                <a:effectLst/>
                <a:latin typeface="Century Gothic" panose="020B0502020202020204" pitchFamily="34" charset="0"/>
              </a:rPr>
              <a:t> Sie die wichtigsten Meilensteine und Zeitpläne für mehrere Produkte über mehrere Quartale hinweg.</a:t>
            </a:r>
          </a:p>
          <a:p>
            <a:pPr algn="l" rtl="0">
              <a:lnSpc>
                <a:spcPct val="150000"/>
              </a:lnSpc>
              <a:spcBef>
                <a:spcPts val="0"/>
              </a:spcBef>
              <a:spcAft>
                <a:spcPts val="1200"/>
              </a:spcAft>
            </a:pPr>
            <a:r>
              <a:rPr lang="de-DE" sz="1600" b="1" i="0" u="none" strike="noStrike">
                <a:solidFill>
                  <a:srgbClr val="000000"/>
                </a:solidFill>
                <a:effectLst/>
                <a:latin typeface="Century Gothic" panose="020B0502020202020204" pitchFamily="34" charset="0"/>
              </a:rPr>
              <a:t>Besonderheiten der Vorlage: </a:t>
            </a:r>
            <a:r>
              <a:rPr lang="de-DE" sz="1600" b="0" i="0" u="none" strike="noStrike">
                <a:solidFill>
                  <a:srgbClr val="000000"/>
                </a:solidFill>
                <a:effectLst/>
                <a:latin typeface="Century Gothic" panose="020B0502020202020204" pitchFamily="34" charset="0"/>
              </a:rPr>
              <a:t>Benutzer*innen können den Fortschritt nachverfolgen und die Abstimmung über mehrere Produkte und Teams hinweg sicherstellen.</a:t>
            </a:r>
            <a:r>
              <a:rPr lang="de-DE" sz="1600" b="1" i="0" u="none" strike="noStrike">
                <a:solidFill>
                  <a:srgbClr val="000000"/>
                </a:solidFill>
                <a:effectLst/>
                <a:latin typeface="Century Gothic" panose="020B0502020202020204" pitchFamily="34" charset="0"/>
              </a:rPr>
              <a:t> </a:t>
            </a:r>
          </a:p>
        </p:txBody>
      </p:sp>
      <p:pic>
        <p:nvPicPr>
          <p:cNvPr id="11" name="Picture 10">
            <a:extLst>
              <a:ext uri="{FF2B5EF4-FFF2-40B4-BE49-F238E27FC236}">
                <a16:creationId xmlns:a16="http://schemas.microsoft.com/office/drawing/2014/main" id="{CEC5B9B1-F534-605E-1171-1AA7CFA75AA2}"/>
              </a:ext>
            </a:extLst>
          </p:cNvPr>
          <p:cNvPicPr>
            <a:picLocks noChangeAspect="1"/>
          </p:cNvPicPr>
          <p:nvPr/>
        </p:nvPicPr>
        <p:blipFill>
          <a:blip r:embed="rId2"/>
          <a:srcRect/>
          <a:stretch/>
        </p:blipFill>
        <p:spPr>
          <a:xfrm>
            <a:off x="5525287" y="1699139"/>
            <a:ext cx="6361847" cy="3578538"/>
          </a:xfrm>
          <a:prstGeom prst="rect">
            <a:avLst/>
          </a:prstGeom>
          <a:ln w="3175">
            <a:solidFill>
              <a:schemeClr val="tx1">
                <a:lumMod val="65000"/>
                <a:lumOff val="35000"/>
              </a:schemeClr>
            </a:solidFill>
          </a:ln>
          <a:effectLst>
            <a:outerShdw blurRad="63500" dist="25400" dir="5400000" algn="ctr" rotWithShape="0">
              <a:srgbClr val="000000">
                <a:alpha val="43137"/>
              </a:srgbClr>
            </a:outerShdw>
          </a:effectLst>
        </p:spPr>
      </p:pic>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85F6A6D-7596-340E-2748-FBA46515864B}"/>
              </a:ext>
            </a:extLst>
          </p:cNvPr>
          <p:cNvSpPr txBox="1"/>
          <p:nvPr/>
        </p:nvSpPr>
        <p:spPr>
          <a:xfrm>
            <a:off x="4672669" y="6307517"/>
            <a:ext cx="7226126" cy="369332"/>
          </a:xfrm>
          <a:prstGeom prst="rect">
            <a:avLst/>
          </a:prstGeom>
          <a:noFill/>
        </p:spPr>
        <p:txBody>
          <a:bodyPr wrap="square" rtlCol="0">
            <a:spAutoFit/>
          </a:bodyPr>
          <a:lstStyle/>
          <a:p>
            <a:pPr algn="r" rtl="0"/>
            <a:r>
              <a:rPr lang="de-DE" dirty="0">
                <a:solidFill>
                  <a:schemeClr val="tx1">
                    <a:lumMod val="65000"/>
                    <a:lumOff val="35000"/>
                  </a:schemeClr>
                </a:solidFill>
                <a:latin typeface="Century Gothic" panose="020B0502020202020204" pitchFamily="34" charset="0"/>
              </a:rPr>
              <a:t>Produkt-Roadmap mit vierteljährlichen Meilensteinen</a:t>
            </a:r>
          </a:p>
        </p:txBody>
      </p:sp>
      <p:graphicFrame>
        <p:nvGraphicFramePr>
          <p:cNvPr id="12" name="Table 2">
            <a:extLst>
              <a:ext uri="{FF2B5EF4-FFF2-40B4-BE49-F238E27FC236}">
                <a16:creationId xmlns:a16="http://schemas.microsoft.com/office/drawing/2014/main" id="{0F9FCB69-7104-6C93-4E70-78923C808369}"/>
              </a:ext>
            </a:extLst>
          </p:cNvPr>
          <p:cNvGraphicFramePr>
            <a:graphicFrameLocks noGrp="1"/>
          </p:cNvGraphicFramePr>
          <p:nvPr>
            <p:extLst>
              <p:ext uri="{D42A27DB-BD31-4B8C-83A1-F6EECF244321}">
                <p14:modId xmlns:p14="http://schemas.microsoft.com/office/powerpoint/2010/main" val="135066527"/>
              </p:ext>
            </p:extLst>
          </p:nvPr>
        </p:nvGraphicFramePr>
        <p:xfrm>
          <a:off x="327120" y="307818"/>
          <a:ext cx="11571672" cy="5888815"/>
        </p:xfrm>
        <a:graphic>
          <a:graphicData uri="http://schemas.openxmlformats.org/drawingml/2006/table">
            <a:tbl>
              <a:tblPr firstRow="1">
                <a:tableStyleId>{5C22544A-7EE6-4342-B048-85BDC9FD1C3A}</a:tableStyleId>
              </a:tblPr>
              <a:tblGrid>
                <a:gridCol w="1516140">
                  <a:extLst>
                    <a:ext uri="{9D8B030D-6E8A-4147-A177-3AD203B41FA5}">
                      <a16:colId xmlns:a16="http://schemas.microsoft.com/office/drawing/2014/main" val="602210714"/>
                    </a:ext>
                  </a:extLst>
                </a:gridCol>
                <a:gridCol w="2513883">
                  <a:extLst>
                    <a:ext uri="{9D8B030D-6E8A-4147-A177-3AD203B41FA5}">
                      <a16:colId xmlns:a16="http://schemas.microsoft.com/office/drawing/2014/main" val="1817390762"/>
                    </a:ext>
                  </a:extLst>
                </a:gridCol>
                <a:gridCol w="2513883">
                  <a:extLst>
                    <a:ext uri="{9D8B030D-6E8A-4147-A177-3AD203B41FA5}">
                      <a16:colId xmlns:a16="http://schemas.microsoft.com/office/drawing/2014/main" val="1546263835"/>
                    </a:ext>
                  </a:extLst>
                </a:gridCol>
                <a:gridCol w="2513883">
                  <a:extLst>
                    <a:ext uri="{9D8B030D-6E8A-4147-A177-3AD203B41FA5}">
                      <a16:colId xmlns:a16="http://schemas.microsoft.com/office/drawing/2014/main" val="187052363"/>
                    </a:ext>
                  </a:extLst>
                </a:gridCol>
                <a:gridCol w="2513883">
                  <a:extLst>
                    <a:ext uri="{9D8B030D-6E8A-4147-A177-3AD203B41FA5}">
                      <a16:colId xmlns:a16="http://schemas.microsoft.com/office/drawing/2014/main" val="745651107"/>
                    </a:ext>
                  </a:extLst>
                </a:gridCol>
              </a:tblGrid>
              <a:tr h="735166">
                <a:tc>
                  <a:txBody>
                    <a:bodyPr/>
                    <a:lstStyle/>
                    <a:p>
                      <a:pPr algn="ctr" rtl="0">
                        <a:lnSpc>
                          <a:spcPct val="100000"/>
                        </a:lnSpc>
                      </a:pPr>
                      <a:r>
                        <a:rPr lang="de-DE" sz="1600">
                          <a:solidFill>
                            <a:schemeClr val="tx1"/>
                          </a:solidFill>
                          <a:latin typeface="Century Gothic" panose="020B0502020202020204" pitchFamily="34" charset="0"/>
                        </a:rPr>
                        <a:t>PRODUKT</a:t>
                      </a:r>
                    </a:p>
                  </a:txBody>
                  <a:tcPr anchor="ctr">
                    <a:lnL w="6350" cap="flat" cmpd="sng" algn="ctr">
                      <a:noFill/>
                      <a:prstDash val="solid"/>
                      <a:round/>
                      <a:headEnd type="none" w="med" len="med"/>
                      <a:tailEnd type="none" w="med" len="med"/>
                    </a:lnL>
                    <a:lnR w="57150" cap="flat" cmpd="sng" algn="ctr">
                      <a:solidFill>
                        <a:schemeClr val="bg1"/>
                      </a:solidFill>
                      <a:prstDash val="solid"/>
                      <a:round/>
                      <a:headEnd type="none" w="med" len="med"/>
                      <a:tailEnd type="none" w="med" len="med"/>
                    </a:lnR>
                    <a:lnT w="3175" cap="flat" cmpd="sng" algn="ctr">
                      <a:no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rtl="0">
                        <a:lnSpc>
                          <a:spcPct val="100000"/>
                        </a:lnSpc>
                      </a:pPr>
                      <a:r>
                        <a:rPr lang="de-DE" sz="1600">
                          <a:solidFill>
                            <a:schemeClr val="bg1"/>
                          </a:solidFill>
                          <a:latin typeface="Century Gothic" panose="020B0502020202020204" pitchFamily="34" charset="0"/>
                        </a:rPr>
                        <a:t>QUARTAL 1</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bg1">
                        <a:lumMod val="50000"/>
                      </a:schemeClr>
                    </a:solidFill>
                  </a:tcPr>
                </a:tc>
                <a:tc>
                  <a:txBody>
                    <a:bodyPr/>
                    <a:lstStyle/>
                    <a:p>
                      <a:pPr algn="ctr" rtl="0">
                        <a:lnSpc>
                          <a:spcPct val="100000"/>
                        </a:lnSpc>
                      </a:pPr>
                      <a:r>
                        <a:rPr lang="de-DE" sz="1600" cap="all" baseline="0" dirty="0">
                          <a:solidFill>
                            <a:schemeClr val="bg1"/>
                          </a:solidFill>
                          <a:latin typeface="Century Gothic" panose="020B0502020202020204" pitchFamily="34" charset="0"/>
                        </a:rPr>
                        <a:t>Quartal 2</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bg1">
                        <a:lumMod val="50000"/>
                      </a:schemeClr>
                    </a:solidFill>
                  </a:tcPr>
                </a:tc>
                <a:tc>
                  <a:txBody>
                    <a:bodyPr/>
                    <a:lstStyle/>
                    <a:p>
                      <a:pPr algn="ctr" rtl="0">
                        <a:lnSpc>
                          <a:spcPct val="100000"/>
                        </a:lnSpc>
                      </a:pPr>
                      <a:r>
                        <a:rPr lang="de-DE" sz="1600">
                          <a:solidFill>
                            <a:schemeClr val="bg1"/>
                          </a:solidFill>
                          <a:latin typeface="Century Gothic" panose="020B0502020202020204" pitchFamily="34" charset="0"/>
                        </a:rPr>
                        <a:t>QUARTAL 3</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bg1">
                        <a:lumMod val="50000"/>
                      </a:schemeClr>
                    </a:solidFill>
                  </a:tcPr>
                </a:tc>
                <a:tc>
                  <a:txBody>
                    <a:bodyPr/>
                    <a:lstStyle/>
                    <a:p>
                      <a:pPr algn="ctr" rtl="0">
                        <a:lnSpc>
                          <a:spcPct val="100000"/>
                        </a:lnSpc>
                      </a:pPr>
                      <a:r>
                        <a:rPr lang="de-DE" sz="1600">
                          <a:solidFill>
                            <a:schemeClr val="bg1"/>
                          </a:solidFill>
                          <a:latin typeface="Century Gothic" panose="020B0502020202020204" pitchFamily="34" charset="0"/>
                        </a:rPr>
                        <a:t>QUARTAL 4</a:t>
                      </a:r>
                    </a:p>
                  </a:txBody>
                  <a:tcPr marL="0" marR="0" marT="0" marB="0" anchor="ctr">
                    <a:lnL w="571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1427613129"/>
                  </a:ext>
                </a:extLst>
              </a:tr>
              <a:tr h="1717883">
                <a:tc>
                  <a:txBody>
                    <a:bodyPr/>
                    <a:lstStyle/>
                    <a:p>
                      <a:pPr algn="ctr" rtl="0">
                        <a:lnSpc>
                          <a:spcPct val="100000"/>
                        </a:lnSpc>
                      </a:pPr>
                      <a:r>
                        <a:rPr lang="de-DE" sz="1600" b="1">
                          <a:solidFill>
                            <a:schemeClr val="bg1"/>
                          </a:solidFill>
                          <a:latin typeface="Century Gothic" panose="020B0502020202020204" pitchFamily="34" charset="0"/>
                        </a:rPr>
                        <a:t>Produkt 1</a:t>
                      </a:r>
                    </a:p>
                    <a:p>
                      <a:pPr algn="ctr" rtl="0">
                        <a:lnSpc>
                          <a:spcPct val="100000"/>
                        </a:lnSpc>
                      </a:pPr>
                      <a:r>
                        <a:rPr lang="de-DE" sz="1100" b="0">
                          <a:solidFill>
                            <a:schemeClr val="bg1"/>
                          </a:solidFill>
                          <a:latin typeface="Century Gothic" panose="020B0502020202020204" pitchFamily="34" charset="0"/>
                        </a:rPr>
                        <a:t>Deskriptortext hier</a:t>
                      </a:r>
                    </a:p>
                  </a:txBody>
                  <a:tcPr anchor="ctr">
                    <a:lnL w="6350" cap="flat" cmpd="sng" algn="ctr">
                      <a:no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AA99F9"/>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alpha val="50151"/>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alpha val="50151"/>
                      </a:schemeClr>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alpha val="50151"/>
                      </a:schemeClr>
                    </a:solidFill>
                  </a:tcPr>
                </a:tc>
                <a:tc>
                  <a:txBody>
                    <a:bodyPr/>
                    <a:lstStyle/>
                    <a:p>
                      <a:pPr marL="0" algn="ctr" defTabSz="914400" rtl="0" eaLnBrk="1" latinLnBrk="0" hangingPunct="1">
                        <a:lnSpc>
                          <a:spcPct val="100000"/>
                        </a:lnSpc>
                      </a:pPr>
                      <a:endParaRPr lang="en-US" sz="1000" kern="1200" dirty="0">
                        <a:solidFill>
                          <a:schemeClr val="tx1"/>
                        </a:solidFill>
                        <a:latin typeface="Century Gothic" panose="020B0502020202020204" pitchFamily="34" charset="0"/>
                        <a:ea typeface="+mn-ea"/>
                        <a:cs typeface="+mn-cs"/>
                      </a:endParaRPr>
                    </a:p>
                  </a:txBody>
                  <a:tcPr marL="0" marR="0" marT="0" marB="0" anchor="ctr">
                    <a:lnL w="571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alpha val="50151"/>
                      </a:schemeClr>
                    </a:solidFill>
                  </a:tcPr>
                </a:tc>
                <a:extLst>
                  <a:ext uri="{0D108BD9-81ED-4DB2-BD59-A6C34878D82A}">
                    <a16:rowId xmlns:a16="http://schemas.microsoft.com/office/drawing/2014/main" val="2965858687"/>
                  </a:ext>
                </a:extLst>
              </a:tr>
              <a:tr h="1717883">
                <a:tc>
                  <a:txBody>
                    <a:bodyPr/>
                    <a:lstStyle/>
                    <a:p>
                      <a:pPr algn="ctr" rtl="0">
                        <a:lnSpc>
                          <a:spcPct val="100000"/>
                        </a:lnSpc>
                      </a:pPr>
                      <a:r>
                        <a:rPr lang="de-DE" sz="1600" b="1" kern="1200">
                          <a:solidFill>
                            <a:schemeClr val="bg1"/>
                          </a:solidFill>
                          <a:latin typeface="Century Gothic" panose="020B0502020202020204" pitchFamily="34" charset="0"/>
                          <a:ea typeface="+mn-ea"/>
                          <a:cs typeface="+mn-cs"/>
                        </a:rPr>
                        <a:t>Produkt 2</a:t>
                      </a:r>
                    </a:p>
                    <a:p>
                      <a:pPr algn="ctr" rtl="0">
                        <a:lnSpc>
                          <a:spcPct val="100000"/>
                        </a:lnSpc>
                      </a:pPr>
                      <a:r>
                        <a:rPr lang="de-DE" sz="1100" b="0" kern="1200">
                          <a:solidFill>
                            <a:schemeClr val="bg1"/>
                          </a:solidFill>
                          <a:latin typeface="Century Gothic" panose="020B0502020202020204" pitchFamily="34" charset="0"/>
                          <a:ea typeface="+mn-ea"/>
                          <a:cs typeface="+mn-cs"/>
                        </a:rPr>
                        <a:t>Deskriptortext hier</a:t>
                      </a:r>
                    </a:p>
                  </a:txBody>
                  <a:tcPr anchor="ctr">
                    <a:lnL w="6350" cap="flat" cmpd="sng" algn="ctr">
                      <a:no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8CBF7"/>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alpha val="50151"/>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alpha val="50151"/>
                      </a:schemeClr>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alpha val="50151"/>
                      </a:schemeClr>
                    </a:solidFill>
                  </a:tcPr>
                </a:tc>
                <a:tc>
                  <a:txBody>
                    <a:bodyPr/>
                    <a:lstStyle/>
                    <a:p>
                      <a:pPr marL="0" algn="ctr" defTabSz="914400" rtl="0" eaLnBrk="1" latinLnBrk="0" hangingPunct="1">
                        <a:lnSpc>
                          <a:spcPct val="100000"/>
                        </a:lnSpc>
                      </a:pPr>
                      <a:endParaRPr lang="en-US" sz="1000" kern="1200" dirty="0">
                        <a:solidFill>
                          <a:schemeClr val="tx1"/>
                        </a:solidFill>
                        <a:latin typeface="Century Gothic" panose="020B0502020202020204" pitchFamily="34" charset="0"/>
                        <a:ea typeface="+mn-ea"/>
                        <a:cs typeface="+mn-cs"/>
                      </a:endParaRPr>
                    </a:p>
                  </a:txBody>
                  <a:tcPr marL="0" marR="0" marT="0" marB="0" anchor="ctr">
                    <a:lnL w="571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alpha val="50151"/>
                      </a:schemeClr>
                    </a:solidFill>
                  </a:tcPr>
                </a:tc>
                <a:extLst>
                  <a:ext uri="{0D108BD9-81ED-4DB2-BD59-A6C34878D82A}">
                    <a16:rowId xmlns:a16="http://schemas.microsoft.com/office/drawing/2014/main" val="4200816345"/>
                  </a:ext>
                </a:extLst>
              </a:tr>
              <a:tr h="1717883">
                <a:tc>
                  <a:txBody>
                    <a:bodyPr/>
                    <a:lstStyle/>
                    <a:p>
                      <a:pPr algn="ctr" rtl="0">
                        <a:lnSpc>
                          <a:spcPct val="100000"/>
                        </a:lnSpc>
                      </a:pPr>
                      <a:r>
                        <a:rPr lang="de-DE" sz="1600" b="1" kern="1200">
                          <a:solidFill>
                            <a:schemeClr val="bg1"/>
                          </a:solidFill>
                          <a:latin typeface="Century Gothic" panose="020B0502020202020204" pitchFamily="34" charset="0"/>
                          <a:ea typeface="+mn-ea"/>
                          <a:cs typeface="+mn-cs"/>
                        </a:rPr>
                        <a:t>Produkt 3</a:t>
                      </a:r>
                    </a:p>
                    <a:p>
                      <a:pPr algn="ctr" rtl="0">
                        <a:lnSpc>
                          <a:spcPct val="100000"/>
                        </a:lnSpc>
                      </a:pPr>
                      <a:r>
                        <a:rPr lang="de-DE" sz="1100" b="0" kern="1200">
                          <a:solidFill>
                            <a:schemeClr val="bg1"/>
                          </a:solidFill>
                          <a:latin typeface="Century Gothic" panose="020B0502020202020204" pitchFamily="34" charset="0"/>
                          <a:ea typeface="+mn-ea"/>
                          <a:cs typeface="+mn-cs"/>
                        </a:rPr>
                        <a:t>Deskriptortext hier</a:t>
                      </a:r>
                    </a:p>
                  </a:txBody>
                  <a:tcPr anchor="ctr">
                    <a:lnL w="6350" cap="flat" cmpd="sng" algn="ctr">
                      <a:no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rgbClr val="5CDEAE"/>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alpha val="50151"/>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alpha val="50151"/>
                      </a:schemeClr>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alpha val="50151"/>
                      </a:schemeClr>
                    </a:solidFill>
                  </a:tcPr>
                </a:tc>
                <a:tc>
                  <a:txBody>
                    <a:bodyPr/>
                    <a:lstStyle/>
                    <a:p>
                      <a:pPr marL="0" algn="ctr" defTabSz="914400" rtl="0" eaLnBrk="1" latinLnBrk="0" hangingPunct="1">
                        <a:lnSpc>
                          <a:spcPct val="100000"/>
                        </a:lnSpc>
                      </a:pPr>
                      <a:endParaRPr lang="en-US" sz="1000" kern="1200" dirty="0">
                        <a:solidFill>
                          <a:schemeClr val="tx1"/>
                        </a:solidFill>
                        <a:latin typeface="Century Gothic" panose="020B0502020202020204" pitchFamily="34" charset="0"/>
                        <a:ea typeface="+mn-ea"/>
                        <a:cs typeface="+mn-cs"/>
                      </a:endParaRPr>
                    </a:p>
                  </a:txBody>
                  <a:tcPr marL="0" marR="0" marT="0" marB="0" anchor="ctr">
                    <a:lnL w="571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alpha val="50151"/>
                      </a:schemeClr>
                    </a:solidFill>
                  </a:tcPr>
                </a:tc>
                <a:extLst>
                  <a:ext uri="{0D108BD9-81ED-4DB2-BD59-A6C34878D82A}">
                    <a16:rowId xmlns:a16="http://schemas.microsoft.com/office/drawing/2014/main" val="992502013"/>
                  </a:ext>
                </a:extLst>
              </a:tr>
            </a:tbl>
          </a:graphicData>
        </a:graphic>
      </p:graphicFrame>
      <p:sp>
        <p:nvSpPr>
          <p:cNvPr id="2" name="Rectangle 1">
            <a:extLst>
              <a:ext uri="{FF2B5EF4-FFF2-40B4-BE49-F238E27FC236}">
                <a16:creationId xmlns:a16="http://schemas.microsoft.com/office/drawing/2014/main" id="{C1872241-8ABC-2675-C21F-E0FB4F7AD3E2}"/>
              </a:ext>
            </a:extLst>
          </p:cNvPr>
          <p:cNvSpPr/>
          <p:nvPr/>
        </p:nvSpPr>
        <p:spPr>
          <a:xfrm>
            <a:off x="2498858" y="1183871"/>
            <a:ext cx="4921850" cy="316684"/>
          </a:xfrm>
          <a:prstGeom prst="rect">
            <a:avLst/>
          </a:prstGeom>
          <a:solidFill>
            <a:srgbClr val="AA99F9"/>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rtl="0"/>
            <a:r>
              <a:rPr lang="de-DE" sz="1200">
                <a:latin typeface="Century Gothic" panose="020B0502020202020204" pitchFamily="34" charset="0"/>
              </a:rPr>
              <a:t>Beispieltext</a:t>
            </a:r>
          </a:p>
        </p:txBody>
      </p:sp>
      <p:sp>
        <p:nvSpPr>
          <p:cNvPr id="6" name="5-Point Star 5">
            <a:extLst>
              <a:ext uri="{FF2B5EF4-FFF2-40B4-BE49-F238E27FC236}">
                <a16:creationId xmlns:a16="http://schemas.microsoft.com/office/drawing/2014/main" id="{05BBB17F-1C1B-F0AB-1FEE-DDA82BB61BD0}"/>
              </a:ext>
            </a:extLst>
          </p:cNvPr>
          <p:cNvSpPr/>
          <p:nvPr/>
        </p:nvSpPr>
        <p:spPr>
          <a:xfrm>
            <a:off x="2498858" y="1623081"/>
            <a:ext cx="217283" cy="214772"/>
          </a:xfrm>
          <a:prstGeom prst="star5">
            <a:avLst/>
          </a:prstGeom>
          <a:solidFill>
            <a:srgbClr val="AA99F9"/>
          </a:solidFill>
          <a:ln>
            <a:noFill/>
          </a:ln>
          <a:effectLst>
            <a:outerShdw blurRad="12700" dir="5400000" algn="ctr" rotWithShape="0">
              <a:srgbClr val="000000">
                <a:alpha val="4300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A4187751-8DC0-BEE1-59A4-816B5CC91CF4}"/>
              </a:ext>
            </a:extLst>
          </p:cNvPr>
          <p:cNvSpPr txBox="1"/>
          <p:nvPr/>
        </p:nvSpPr>
        <p:spPr>
          <a:xfrm>
            <a:off x="2716141" y="1623081"/>
            <a:ext cx="1529934" cy="276999"/>
          </a:xfrm>
          <a:prstGeom prst="rect">
            <a:avLst/>
          </a:prstGeom>
          <a:noFill/>
        </p:spPr>
        <p:txBody>
          <a:bodyPr wrap="square" rtlCol="0">
            <a:spAutoFit/>
          </a:bodyPr>
          <a:lstStyle/>
          <a:p>
            <a:pPr rtl="0"/>
            <a:r>
              <a:rPr lang="de-DE" sz="1200"/>
              <a:t>Meilenstein</a:t>
            </a:r>
          </a:p>
        </p:txBody>
      </p:sp>
      <p:sp>
        <p:nvSpPr>
          <p:cNvPr id="21" name="Rectangle 20">
            <a:extLst>
              <a:ext uri="{FF2B5EF4-FFF2-40B4-BE49-F238E27FC236}">
                <a16:creationId xmlns:a16="http://schemas.microsoft.com/office/drawing/2014/main" id="{C438E290-8C5E-35D6-BCF4-EA6B223D454F}"/>
              </a:ext>
            </a:extLst>
          </p:cNvPr>
          <p:cNvSpPr/>
          <p:nvPr/>
        </p:nvSpPr>
        <p:spPr>
          <a:xfrm>
            <a:off x="4851250" y="2010964"/>
            <a:ext cx="5858999" cy="316684"/>
          </a:xfrm>
          <a:prstGeom prst="rect">
            <a:avLst/>
          </a:prstGeom>
          <a:solidFill>
            <a:srgbClr val="AA99F9"/>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rtl="0"/>
            <a:r>
              <a:rPr lang="de-DE" sz="1200">
                <a:latin typeface="Century Gothic" panose="020B0502020202020204" pitchFamily="34" charset="0"/>
              </a:rPr>
              <a:t>Beispieltext</a:t>
            </a:r>
          </a:p>
        </p:txBody>
      </p:sp>
      <p:sp>
        <p:nvSpPr>
          <p:cNvPr id="22" name="5-Point Star 21">
            <a:extLst>
              <a:ext uri="{FF2B5EF4-FFF2-40B4-BE49-F238E27FC236}">
                <a16:creationId xmlns:a16="http://schemas.microsoft.com/office/drawing/2014/main" id="{3FBE3E42-D5ED-EC7F-8B8A-52290716228E}"/>
              </a:ext>
            </a:extLst>
          </p:cNvPr>
          <p:cNvSpPr/>
          <p:nvPr/>
        </p:nvSpPr>
        <p:spPr>
          <a:xfrm>
            <a:off x="4851250" y="2438532"/>
            <a:ext cx="217283" cy="214772"/>
          </a:xfrm>
          <a:prstGeom prst="star5">
            <a:avLst/>
          </a:prstGeom>
          <a:solidFill>
            <a:srgbClr val="AA99F9"/>
          </a:solidFill>
          <a:ln>
            <a:noFill/>
          </a:ln>
          <a:effectLst>
            <a:outerShdw blurRad="12700" dir="5400000" algn="ctr" rotWithShape="0">
              <a:srgbClr val="000000">
                <a:alpha val="4300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a:extLst>
              <a:ext uri="{FF2B5EF4-FFF2-40B4-BE49-F238E27FC236}">
                <a16:creationId xmlns:a16="http://schemas.microsoft.com/office/drawing/2014/main" id="{D39844F1-F5EB-7932-055C-EC98CF322061}"/>
              </a:ext>
            </a:extLst>
          </p:cNvPr>
          <p:cNvSpPr txBox="1"/>
          <p:nvPr/>
        </p:nvSpPr>
        <p:spPr>
          <a:xfrm>
            <a:off x="5068533" y="2438532"/>
            <a:ext cx="1529934" cy="276999"/>
          </a:xfrm>
          <a:prstGeom prst="rect">
            <a:avLst/>
          </a:prstGeom>
          <a:noFill/>
        </p:spPr>
        <p:txBody>
          <a:bodyPr wrap="square" rtlCol="0">
            <a:spAutoFit/>
          </a:bodyPr>
          <a:lstStyle/>
          <a:p>
            <a:pPr rtl="0"/>
            <a:r>
              <a:rPr lang="de-DE" sz="1200"/>
              <a:t>Meilenstein</a:t>
            </a:r>
          </a:p>
        </p:txBody>
      </p:sp>
      <p:sp>
        <p:nvSpPr>
          <p:cNvPr id="24" name="Rectangle 23">
            <a:extLst>
              <a:ext uri="{FF2B5EF4-FFF2-40B4-BE49-F238E27FC236}">
                <a16:creationId xmlns:a16="http://schemas.microsoft.com/office/drawing/2014/main" id="{E36BAC03-1701-BF97-9B3F-5A12048131E3}"/>
              </a:ext>
            </a:extLst>
          </p:cNvPr>
          <p:cNvSpPr/>
          <p:nvPr/>
        </p:nvSpPr>
        <p:spPr>
          <a:xfrm>
            <a:off x="9415604" y="1187529"/>
            <a:ext cx="2202508" cy="316684"/>
          </a:xfrm>
          <a:prstGeom prst="rect">
            <a:avLst/>
          </a:prstGeom>
          <a:solidFill>
            <a:srgbClr val="AA99F9"/>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rtl="0"/>
            <a:r>
              <a:rPr lang="de-DE" sz="1200">
                <a:latin typeface="Century Gothic" panose="020B0502020202020204" pitchFamily="34" charset="0"/>
              </a:rPr>
              <a:t>Beispieltext</a:t>
            </a:r>
          </a:p>
        </p:txBody>
      </p:sp>
      <p:sp>
        <p:nvSpPr>
          <p:cNvPr id="25" name="5-Point Star 24">
            <a:extLst>
              <a:ext uri="{FF2B5EF4-FFF2-40B4-BE49-F238E27FC236}">
                <a16:creationId xmlns:a16="http://schemas.microsoft.com/office/drawing/2014/main" id="{CD521074-71EC-B4AB-AB13-25516837E4CF}"/>
              </a:ext>
            </a:extLst>
          </p:cNvPr>
          <p:cNvSpPr/>
          <p:nvPr/>
        </p:nvSpPr>
        <p:spPr>
          <a:xfrm>
            <a:off x="9967865" y="1617260"/>
            <a:ext cx="217283" cy="214772"/>
          </a:xfrm>
          <a:prstGeom prst="star5">
            <a:avLst/>
          </a:prstGeom>
          <a:solidFill>
            <a:srgbClr val="AA99F9"/>
          </a:solidFill>
          <a:ln>
            <a:noFill/>
          </a:ln>
          <a:effectLst>
            <a:outerShdw blurRad="12700" dir="5400000" algn="ctr" rotWithShape="0">
              <a:srgbClr val="000000">
                <a:alpha val="4300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BBDDD461-8528-6187-F10F-1182EB098404}"/>
              </a:ext>
            </a:extLst>
          </p:cNvPr>
          <p:cNvSpPr txBox="1"/>
          <p:nvPr/>
        </p:nvSpPr>
        <p:spPr>
          <a:xfrm>
            <a:off x="10185148" y="1617260"/>
            <a:ext cx="1529934" cy="276999"/>
          </a:xfrm>
          <a:prstGeom prst="rect">
            <a:avLst/>
          </a:prstGeom>
          <a:noFill/>
        </p:spPr>
        <p:txBody>
          <a:bodyPr wrap="square" rtlCol="0">
            <a:spAutoFit/>
          </a:bodyPr>
          <a:lstStyle/>
          <a:p>
            <a:pPr rtl="0"/>
            <a:r>
              <a:rPr lang="de-DE" sz="1200"/>
              <a:t>Meilenstein</a:t>
            </a:r>
          </a:p>
        </p:txBody>
      </p:sp>
      <p:sp>
        <p:nvSpPr>
          <p:cNvPr id="27" name="5-Point Star 26">
            <a:extLst>
              <a:ext uri="{FF2B5EF4-FFF2-40B4-BE49-F238E27FC236}">
                <a16:creationId xmlns:a16="http://schemas.microsoft.com/office/drawing/2014/main" id="{65C35907-C57B-3A7E-4F26-FD2520D56A54}"/>
              </a:ext>
            </a:extLst>
          </p:cNvPr>
          <p:cNvSpPr/>
          <p:nvPr/>
        </p:nvSpPr>
        <p:spPr>
          <a:xfrm>
            <a:off x="8277987" y="2438532"/>
            <a:ext cx="217283" cy="214772"/>
          </a:xfrm>
          <a:prstGeom prst="star5">
            <a:avLst/>
          </a:prstGeom>
          <a:solidFill>
            <a:srgbClr val="AA99F9"/>
          </a:solidFill>
          <a:ln>
            <a:noFill/>
          </a:ln>
          <a:effectLst>
            <a:outerShdw blurRad="12700" dir="5400000" algn="ctr" rotWithShape="0">
              <a:srgbClr val="000000">
                <a:alpha val="4300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80F77CA1-AE4A-10D3-64AC-5CD8E463CAC1}"/>
              </a:ext>
            </a:extLst>
          </p:cNvPr>
          <p:cNvSpPr txBox="1"/>
          <p:nvPr/>
        </p:nvSpPr>
        <p:spPr>
          <a:xfrm>
            <a:off x="8495270" y="2438532"/>
            <a:ext cx="1529934" cy="276999"/>
          </a:xfrm>
          <a:prstGeom prst="rect">
            <a:avLst/>
          </a:prstGeom>
          <a:noFill/>
        </p:spPr>
        <p:txBody>
          <a:bodyPr wrap="square" rtlCol="0">
            <a:spAutoFit/>
          </a:bodyPr>
          <a:lstStyle/>
          <a:p>
            <a:pPr rtl="0"/>
            <a:r>
              <a:rPr lang="de-DE" sz="1200"/>
              <a:t>Meilenstein</a:t>
            </a:r>
          </a:p>
        </p:txBody>
      </p:sp>
      <p:sp>
        <p:nvSpPr>
          <p:cNvPr id="29" name="Rectangle 28">
            <a:extLst>
              <a:ext uri="{FF2B5EF4-FFF2-40B4-BE49-F238E27FC236}">
                <a16:creationId xmlns:a16="http://schemas.microsoft.com/office/drawing/2014/main" id="{34BD9F79-5063-0818-B39C-A0E393607EB6}"/>
              </a:ext>
            </a:extLst>
          </p:cNvPr>
          <p:cNvSpPr/>
          <p:nvPr/>
        </p:nvSpPr>
        <p:spPr>
          <a:xfrm>
            <a:off x="2498858" y="2904579"/>
            <a:ext cx="3087130" cy="316684"/>
          </a:xfrm>
          <a:prstGeom prst="rect">
            <a:avLst/>
          </a:prstGeom>
          <a:solidFill>
            <a:srgbClr val="68CBF7"/>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rtl="0"/>
            <a:r>
              <a:rPr lang="de-DE" sz="1200">
                <a:latin typeface="Century Gothic" panose="020B0502020202020204" pitchFamily="34" charset="0"/>
              </a:rPr>
              <a:t>Beispieltext</a:t>
            </a:r>
          </a:p>
        </p:txBody>
      </p:sp>
      <p:sp>
        <p:nvSpPr>
          <p:cNvPr id="30" name="5-Point Star 29">
            <a:extLst>
              <a:ext uri="{FF2B5EF4-FFF2-40B4-BE49-F238E27FC236}">
                <a16:creationId xmlns:a16="http://schemas.microsoft.com/office/drawing/2014/main" id="{3FC21140-5BD1-4201-E9C5-229D3214D1E3}"/>
              </a:ext>
            </a:extLst>
          </p:cNvPr>
          <p:cNvSpPr/>
          <p:nvPr/>
        </p:nvSpPr>
        <p:spPr>
          <a:xfrm>
            <a:off x="2498858" y="3343789"/>
            <a:ext cx="217283" cy="214772"/>
          </a:xfrm>
          <a:prstGeom prst="star5">
            <a:avLst/>
          </a:prstGeom>
          <a:solidFill>
            <a:srgbClr val="68CBF7"/>
          </a:solidFill>
          <a:ln>
            <a:noFill/>
          </a:ln>
          <a:effectLst>
            <a:outerShdw blurRad="12700" dir="5400000" algn="ctr" rotWithShape="0">
              <a:srgbClr val="000000">
                <a:alpha val="4300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a:extLst>
              <a:ext uri="{FF2B5EF4-FFF2-40B4-BE49-F238E27FC236}">
                <a16:creationId xmlns:a16="http://schemas.microsoft.com/office/drawing/2014/main" id="{053FE988-6F12-07D0-AEC2-24FDB39158AE}"/>
              </a:ext>
            </a:extLst>
          </p:cNvPr>
          <p:cNvSpPr txBox="1"/>
          <p:nvPr/>
        </p:nvSpPr>
        <p:spPr>
          <a:xfrm>
            <a:off x="2716141" y="3343789"/>
            <a:ext cx="1529934" cy="276999"/>
          </a:xfrm>
          <a:prstGeom prst="rect">
            <a:avLst/>
          </a:prstGeom>
          <a:noFill/>
        </p:spPr>
        <p:txBody>
          <a:bodyPr wrap="square" rtlCol="0">
            <a:spAutoFit/>
          </a:bodyPr>
          <a:lstStyle/>
          <a:p>
            <a:pPr rtl="0"/>
            <a:r>
              <a:rPr lang="de-DE" sz="1200"/>
              <a:t>Meilenstein</a:t>
            </a:r>
          </a:p>
        </p:txBody>
      </p:sp>
      <p:sp>
        <p:nvSpPr>
          <p:cNvPr id="32" name="Rectangle 31">
            <a:extLst>
              <a:ext uri="{FF2B5EF4-FFF2-40B4-BE49-F238E27FC236}">
                <a16:creationId xmlns:a16="http://schemas.microsoft.com/office/drawing/2014/main" id="{3DB940BB-2780-1C73-BD27-7ED6E934BBEF}"/>
              </a:ext>
            </a:extLst>
          </p:cNvPr>
          <p:cNvSpPr/>
          <p:nvPr/>
        </p:nvSpPr>
        <p:spPr>
          <a:xfrm>
            <a:off x="6409852" y="3731672"/>
            <a:ext cx="5455027" cy="316684"/>
          </a:xfrm>
          <a:prstGeom prst="rect">
            <a:avLst/>
          </a:prstGeom>
          <a:solidFill>
            <a:srgbClr val="68CBF7"/>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rtl="0"/>
            <a:r>
              <a:rPr lang="de-DE" sz="1200">
                <a:latin typeface="Century Gothic" panose="020B0502020202020204" pitchFamily="34" charset="0"/>
              </a:rPr>
              <a:t>Beispieltext</a:t>
            </a:r>
          </a:p>
        </p:txBody>
      </p:sp>
      <p:sp>
        <p:nvSpPr>
          <p:cNvPr id="33" name="5-Point Star 32">
            <a:extLst>
              <a:ext uri="{FF2B5EF4-FFF2-40B4-BE49-F238E27FC236}">
                <a16:creationId xmlns:a16="http://schemas.microsoft.com/office/drawing/2014/main" id="{466EB6A6-B00C-BA09-A51B-050A03D5872E}"/>
              </a:ext>
            </a:extLst>
          </p:cNvPr>
          <p:cNvSpPr/>
          <p:nvPr/>
        </p:nvSpPr>
        <p:spPr>
          <a:xfrm>
            <a:off x="4851250" y="4159240"/>
            <a:ext cx="217283" cy="214772"/>
          </a:xfrm>
          <a:prstGeom prst="star5">
            <a:avLst/>
          </a:prstGeom>
          <a:solidFill>
            <a:srgbClr val="68CBF7"/>
          </a:solidFill>
          <a:ln>
            <a:noFill/>
          </a:ln>
          <a:effectLst>
            <a:outerShdw blurRad="12700" dir="5400000" algn="ctr" rotWithShape="0">
              <a:srgbClr val="000000">
                <a:alpha val="4300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xtBox 33">
            <a:extLst>
              <a:ext uri="{FF2B5EF4-FFF2-40B4-BE49-F238E27FC236}">
                <a16:creationId xmlns:a16="http://schemas.microsoft.com/office/drawing/2014/main" id="{9A8A5DF9-962B-0409-C1E3-72517C584167}"/>
              </a:ext>
            </a:extLst>
          </p:cNvPr>
          <p:cNvSpPr txBox="1"/>
          <p:nvPr/>
        </p:nvSpPr>
        <p:spPr>
          <a:xfrm>
            <a:off x="5068533" y="4159240"/>
            <a:ext cx="1529934" cy="276999"/>
          </a:xfrm>
          <a:prstGeom prst="rect">
            <a:avLst/>
          </a:prstGeom>
          <a:noFill/>
        </p:spPr>
        <p:txBody>
          <a:bodyPr wrap="square" rtlCol="0">
            <a:spAutoFit/>
          </a:bodyPr>
          <a:lstStyle/>
          <a:p>
            <a:pPr rtl="0"/>
            <a:r>
              <a:rPr lang="de-DE" sz="1200"/>
              <a:t>Meilenstein</a:t>
            </a:r>
          </a:p>
        </p:txBody>
      </p:sp>
      <p:sp>
        <p:nvSpPr>
          <p:cNvPr id="35" name="Rectangle 34">
            <a:extLst>
              <a:ext uri="{FF2B5EF4-FFF2-40B4-BE49-F238E27FC236}">
                <a16:creationId xmlns:a16="http://schemas.microsoft.com/office/drawing/2014/main" id="{06890EB0-7A60-2F0B-79F6-AF30245F6047}"/>
              </a:ext>
            </a:extLst>
          </p:cNvPr>
          <p:cNvSpPr/>
          <p:nvPr/>
        </p:nvSpPr>
        <p:spPr>
          <a:xfrm>
            <a:off x="6929021" y="2912739"/>
            <a:ext cx="2866829" cy="316684"/>
          </a:xfrm>
          <a:prstGeom prst="rect">
            <a:avLst/>
          </a:prstGeom>
          <a:solidFill>
            <a:srgbClr val="68CBF7"/>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rtl="0"/>
            <a:r>
              <a:rPr lang="de-DE" sz="1200">
                <a:latin typeface="Century Gothic" panose="020B0502020202020204" pitchFamily="34" charset="0"/>
              </a:rPr>
              <a:t>Beispieltext</a:t>
            </a:r>
          </a:p>
        </p:txBody>
      </p:sp>
      <p:sp>
        <p:nvSpPr>
          <p:cNvPr id="36" name="5-Point Star 35">
            <a:extLst>
              <a:ext uri="{FF2B5EF4-FFF2-40B4-BE49-F238E27FC236}">
                <a16:creationId xmlns:a16="http://schemas.microsoft.com/office/drawing/2014/main" id="{F9FB2767-0B1D-6732-F781-74BB1FC8CF45}"/>
              </a:ext>
            </a:extLst>
          </p:cNvPr>
          <p:cNvSpPr/>
          <p:nvPr/>
        </p:nvSpPr>
        <p:spPr>
          <a:xfrm>
            <a:off x="5451608" y="3343789"/>
            <a:ext cx="217283" cy="214772"/>
          </a:xfrm>
          <a:prstGeom prst="star5">
            <a:avLst/>
          </a:prstGeom>
          <a:solidFill>
            <a:srgbClr val="68CBF7"/>
          </a:solidFill>
          <a:ln>
            <a:noFill/>
          </a:ln>
          <a:effectLst>
            <a:outerShdw blurRad="12700" dir="5400000" algn="ctr" rotWithShape="0">
              <a:srgbClr val="000000">
                <a:alpha val="4300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a:extLst>
              <a:ext uri="{FF2B5EF4-FFF2-40B4-BE49-F238E27FC236}">
                <a16:creationId xmlns:a16="http://schemas.microsoft.com/office/drawing/2014/main" id="{935FBCFF-C1BE-B860-6ABC-523147D1E69E}"/>
              </a:ext>
            </a:extLst>
          </p:cNvPr>
          <p:cNvSpPr txBox="1"/>
          <p:nvPr/>
        </p:nvSpPr>
        <p:spPr>
          <a:xfrm>
            <a:off x="5668891" y="3343789"/>
            <a:ext cx="1529934" cy="276999"/>
          </a:xfrm>
          <a:prstGeom prst="rect">
            <a:avLst/>
          </a:prstGeom>
          <a:noFill/>
        </p:spPr>
        <p:txBody>
          <a:bodyPr wrap="square" rtlCol="0">
            <a:spAutoFit/>
          </a:bodyPr>
          <a:lstStyle/>
          <a:p>
            <a:pPr rtl="0"/>
            <a:r>
              <a:rPr lang="de-DE" sz="1200"/>
              <a:t>Meilenstein</a:t>
            </a:r>
          </a:p>
        </p:txBody>
      </p:sp>
      <p:sp>
        <p:nvSpPr>
          <p:cNvPr id="38" name="5-Point Star 37">
            <a:extLst>
              <a:ext uri="{FF2B5EF4-FFF2-40B4-BE49-F238E27FC236}">
                <a16:creationId xmlns:a16="http://schemas.microsoft.com/office/drawing/2014/main" id="{407CB85B-6451-FBE5-28F2-418AE9B5F4CF}"/>
              </a:ext>
            </a:extLst>
          </p:cNvPr>
          <p:cNvSpPr/>
          <p:nvPr/>
        </p:nvSpPr>
        <p:spPr>
          <a:xfrm>
            <a:off x="9124433" y="3343789"/>
            <a:ext cx="217283" cy="214772"/>
          </a:xfrm>
          <a:prstGeom prst="star5">
            <a:avLst/>
          </a:prstGeom>
          <a:solidFill>
            <a:srgbClr val="68CBF7"/>
          </a:solidFill>
          <a:ln>
            <a:noFill/>
          </a:ln>
          <a:effectLst>
            <a:outerShdw blurRad="12700" dir="5400000" algn="ctr" rotWithShape="0">
              <a:srgbClr val="000000">
                <a:alpha val="4300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a:extLst>
              <a:ext uri="{FF2B5EF4-FFF2-40B4-BE49-F238E27FC236}">
                <a16:creationId xmlns:a16="http://schemas.microsoft.com/office/drawing/2014/main" id="{1CE864D0-ADB4-6C42-8062-BC8997B58594}"/>
              </a:ext>
            </a:extLst>
          </p:cNvPr>
          <p:cNvSpPr txBox="1"/>
          <p:nvPr/>
        </p:nvSpPr>
        <p:spPr>
          <a:xfrm>
            <a:off x="9341716" y="3343789"/>
            <a:ext cx="1529934" cy="276999"/>
          </a:xfrm>
          <a:prstGeom prst="rect">
            <a:avLst/>
          </a:prstGeom>
          <a:noFill/>
        </p:spPr>
        <p:txBody>
          <a:bodyPr wrap="square" rtlCol="0">
            <a:spAutoFit/>
          </a:bodyPr>
          <a:lstStyle/>
          <a:p>
            <a:pPr rtl="0"/>
            <a:r>
              <a:rPr lang="de-DE" sz="1200"/>
              <a:t>Meilenstein</a:t>
            </a:r>
          </a:p>
        </p:txBody>
      </p:sp>
      <p:sp>
        <p:nvSpPr>
          <p:cNvPr id="40" name="5-Point Star 39">
            <a:extLst>
              <a:ext uri="{FF2B5EF4-FFF2-40B4-BE49-F238E27FC236}">
                <a16:creationId xmlns:a16="http://schemas.microsoft.com/office/drawing/2014/main" id="{0B961EE2-8DD3-BD2D-165E-911157303E6D}"/>
              </a:ext>
            </a:extLst>
          </p:cNvPr>
          <p:cNvSpPr/>
          <p:nvPr/>
        </p:nvSpPr>
        <p:spPr>
          <a:xfrm>
            <a:off x="6981542" y="4165061"/>
            <a:ext cx="217283" cy="214772"/>
          </a:xfrm>
          <a:prstGeom prst="star5">
            <a:avLst/>
          </a:prstGeom>
          <a:solidFill>
            <a:srgbClr val="68CBF7"/>
          </a:solidFill>
          <a:ln>
            <a:noFill/>
          </a:ln>
          <a:effectLst>
            <a:outerShdw blurRad="12700" dir="5400000" algn="ctr" rotWithShape="0">
              <a:srgbClr val="000000">
                <a:alpha val="4300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a:extLst>
              <a:ext uri="{FF2B5EF4-FFF2-40B4-BE49-F238E27FC236}">
                <a16:creationId xmlns:a16="http://schemas.microsoft.com/office/drawing/2014/main" id="{87B86EBF-9B10-F029-742E-7F755626701D}"/>
              </a:ext>
            </a:extLst>
          </p:cNvPr>
          <p:cNvSpPr txBox="1"/>
          <p:nvPr/>
        </p:nvSpPr>
        <p:spPr>
          <a:xfrm>
            <a:off x="7198825" y="4165061"/>
            <a:ext cx="1529934" cy="276999"/>
          </a:xfrm>
          <a:prstGeom prst="rect">
            <a:avLst/>
          </a:prstGeom>
          <a:noFill/>
        </p:spPr>
        <p:txBody>
          <a:bodyPr wrap="square" rtlCol="0">
            <a:spAutoFit/>
          </a:bodyPr>
          <a:lstStyle/>
          <a:p>
            <a:pPr rtl="0"/>
            <a:r>
              <a:rPr lang="de-DE" sz="1200"/>
              <a:t>Meilenstein</a:t>
            </a:r>
          </a:p>
        </p:txBody>
      </p:sp>
      <p:sp>
        <p:nvSpPr>
          <p:cNvPr id="42" name="Rectangle 41">
            <a:extLst>
              <a:ext uri="{FF2B5EF4-FFF2-40B4-BE49-F238E27FC236}">
                <a16:creationId xmlns:a16="http://schemas.microsoft.com/office/drawing/2014/main" id="{1C6BFBA5-6F2F-EEAD-43AB-5982B1D27DF9}"/>
              </a:ext>
            </a:extLst>
          </p:cNvPr>
          <p:cNvSpPr/>
          <p:nvPr/>
        </p:nvSpPr>
        <p:spPr>
          <a:xfrm>
            <a:off x="2498858" y="4615812"/>
            <a:ext cx="3087130" cy="316684"/>
          </a:xfrm>
          <a:prstGeom prst="rect">
            <a:avLst/>
          </a:prstGeom>
          <a:solidFill>
            <a:srgbClr val="5CDEAE"/>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rtl="0"/>
            <a:r>
              <a:rPr lang="de-DE" sz="1200">
                <a:latin typeface="Century Gothic" panose="020B0502020202020204" pitchFamily="34" charset="0"/>
              </a:rPr>
              <a:t>Beispieltext</a:t>
            </a:r>
          </a:p>
        </p:txBody>
      </p:sp>
      <p:sp>
        <p:nvSpPr>
          <p:cNvPr id="43" name="5-Point Star 42">
            <a:extLst>
              <a:ext uri="{FF2B5EF4-FFF2-40B4-BE49-F238E27FC236}">
                <a16:creationId xmlns:a16="http://schemas.microsoft.com/office/drawing/2014/main" id="{321980BC-8A23-8F1F-9B5F-79C229A9678D}"/>
              </a:ext>
            </a:extLst>
          </p:cNvPr>
          <p:cNvSpPr/>
          <p:nvPr/>
        </p:nvSpPr>
        <p:spPr>
          <a:xfrm>
            <a:off x="2498858" y="5055022"/>
            <a:ext cx="217283" cy="214772"/>
          </a:xfrm>
          <a:prstGeom prst="star5">
            <a:avLst/>
          </a:prstGeom>
          <a:solidFill>
            <a:srgbClr val="5CDEAE"/>
          </a:solidFill>
          <a:ln>
            <a:noFill/>
          </a:ln>
          <a:effectLst>
            <a:outerShdw blurRad="12700" dir="5400000" algn="ctr" rotWithShape="0">
              <a:srgbClr val="000000">
                <a:alpha val="4300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TextBox 43">
            <a:extLst>
              <a:ext uri="{FF2B5EF4-FFF2-40B4-BE49-F238E27FC236}">
                <a16:creationId xmlns:a16="http://schemas.microsoft.com/office/drawing/2014/main" id="{B347DEF0-540F-7E7E-B608-4A3E08B3F925}"/>
              </a:ext>
            </a:extLst>
          </p:cNvPr>
          <p:cNvSpPr txBox="1"/>
          <p:nvPr/>
        </p:nvSpPr>
        <p:spPr>
          <a:xfrm>
            <a:off x="2716141" y="5055022"/>
            <a:ext cx="1529934" cy="276999"/>
          </a:xfrm>
          <a:prstGeom prst="rect">
            <a:avLst/>
          </a:prstGeom>
          <a:noFill/>
        </p:spPr>
        <p:txBody>
          <a:bodyPr wrap="square" rtlCol="0">
            <a:spAutoFit/>
          </a:bodyPr>
          <a:lstStyle/>
          <a:p>
            <a:pPr rtl="0"/>
            <a:r>
              <a:rPr lang="de-DE" sz="1200"/>
              <a:t>Meilenstein</a:t>
            </a:r>
          </a:p>
        </p:txBody>
      </p:sp>
      <p:sp>
        <p:nvSpPr>
          <p:cNvPr id="45" name="Rectangle 44">
            <a:extLst>
              <a:ext uri="{FF2B5EF4-FFF2-40B4-BE49-F238E27FC236}">
                <a16:creationId xmlns:a16="http://schemas.microsoft.com/office/drawing/2014/main" id="{868AF546-5240-EB46-FD8E-5FD540AF7B9D}"/>
              </a:ext>
            </a:extLst>
          </p:cNvPr>
          <p:cNvSpPr/>
          <p:nvPr/>
        </p:nvSpPr>
        <p:spPr>
          <a:xfrm>
            <a:off x="4553893" y="5442905"/>
            <a:ext cx="6902379" cy="316684"/>
          </a:xfrm>
          <a:prstGeom prst="rect">
            <a:avLst/>
          </a:prstGeom>
          <a:solidFill>
            <a:srgbClr val="5CDEAE"/>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rtl="0"/>
            <a:r>
              <a:rPr lang="de-DE" sz="1200">
                <a:latin typeface="Century Gothic" panose="020B0502020202020204" pitchFamily="34" charset="0"/>
              </a:rPr>
              <a:t>Beispieltext</a:t>
            </a:r>
          </a:p>
        </p:txBody>
      </p:sp>
      <p:sp>
        <p:nvSpPr>
          <p:cNvPr id="46" name="Rectangle 45">
            <a:extLst>
              <a:ext uri="{FF2B5EF4-FFF2-40B4-BE49-F238E27FC236}">
                <a16:creationId xmlns:a16="http://schemas.microsoft.com/office/drawing/2014/main" id="{A987DD75-CFF0-42C4-965A-EF32B6A4C9D5}"/>
              </a:ext>
            </a:extLst>
          </p:cNvPr>
          <p:cNvSpPr/>
          <p:nvPr/>
        </p:nvSpPr>
        <p:spPr>
          <a:xfrm>
            <a:off x="8646059" y="4623972"/>
            <a:ext cx="2208589" cy="316684"/>
          </a:xfrm>
          <a:prstGeom prst="rect">
            <a:avLst/>
          </a:prstGeom>
          <a:solidFill>
            <a:srgbClr val="5CDEAE"/>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rtl="0"/>
            <a:r>
              <a:rPr lang="de-DE" sz="1200">
                <a:latin typeface="Century Gothic" panose="020B0502020202020204" pitchFamily="34" charset="0"/>
              </a:rPr>
              <a:t>Beispieltext</a:t>
            </a:r>
          </a:p>
        </p:txBody>
      </p:sp>
      <p:sp>
        <p:nvSpPr>
          <p:cNvPr id="47" name="5-Point Star 46">
            <a:extLst>
              <a:ext uri="{FF2B5EF4-FFF2-40B4-BE49-F238E27FC236}">
                <a16:creationId xmlns:a16="http://schemas.microsoft.com/office/drawing/2014/main" id="{0C9399B8-EE92-FE48-D65B-ACFE344F953B}"/>
              </a:ext>
            </a:extLst>
          </p:cNvPr>
          <p:cNvSpPr/>
          <p:nvPr/>
        </p:nvSpPr>
        <p:spPr>
          <a:xfrm>
            <a:off x="9460871" y="5055022"/>
            <a:ext cx="217283" cy="214772"/>
          </a:xfrm>
          <a:prstGeom prst="star5">
            <a:avLst/>
          </a:prstGeom>
          <a:solidFill>
            <a:srgbClr val="5CDEAE"/>
          </a:solidFill>
          <a:ln>
            <a:noFill/>
          </a:ln>
          <a:effectLst>
            <a:outerShdw blurRad="12700" dir="5400000" algn="ctr" rotWithShape="0">
              <a:srgbClr val="000000">
                <a:alpha val="4300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Box 47">
            <a:extLst>
              <a:ext uri="{FF2B5EF4-FFF2-40B4-BE49-F238E27FC236}">
                <a16:creationId xmlns:a16="http://schemas.microsoft.com/office/drawing/2014/main" id="{31700BFB-D873-4EC2-84F7-16D0765F0EF1}"/>
              </a:ext>
            </a:extLst>
          </p:cNvPr>
          <p:cNvSpPr txBox="1"/>
          <p:nvPr/>
        </p:nvSpPr>
        <p:spPr>
          <a:xfrm>
            <a:off x="9678154" y="5055022"/>
            <a:ext cx="1529934" cy="276999"/>
          </a:xfrm>
          <a:prstGeom prst="rect">
            <a:avLst/>
          </a:prstGeom>
          <a:noFill/>
        </p:spPr>
        <p:txBody>
          <a:bodyPr wrap="square" rtlCol="0">
            <a:spAutoFit/>
          </a:bodyPr>
          <a:lstStyle/>
          <a:p>
            <a:pPr rtl="0"/>
            <a:r>
              <a:rPr lang="de-DE" sz="1200"/>
              <a:t>Meilenstein</a:t>
            </a:r>
          </a:p>
        </p:txBody>
      </p:sp>
      <p:sp>
        <p:nvSpPr>
          <p:cNvPr id="49" name="5-Point Star 48">
            <a:extLst>
              <a:ext uri="{FF2B5EF4-FFF2-40B4-BE49-F238E27FC236}">
                <a16:creationId xmlns:a16="http://schemas.microsoft.com/office/drawing/2014/main" id="{CC859613-05AE-F7AD-CC3C-116EEB6B9DA3}"/>
              </a:ext>
            </a:extLst>
          </p:cNvPr>
          <p:cNvSpPr/>
          <p:nvPr/>
        </p:nvSpPr>
        <p:spPr>
          <a:xfrm>
            <a:off x="6981542" y="5876294"/>
            <a:ext cx="217283" cy="214772"/>
          </a:xfrm>
          <a:prstGeom prst="star5">
            <a:avLst/>
          </a:prstGeom>
          <a:solidFill>
            <a:srgbClr val="5CDEAE"/>
          </a:solidFill>
          <a:ln>
            <a:noFill/>
          </a:ln>
          <a:effectLst>
            <a:outerShdw blurRad="12700" dir="5400000" algn="ctr" rotWithShape="0">
              <a:srgbClr val="000000">
                <a:alpha val="4300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extBox 49">
            <a:extLst>
              <a:ext uri="{FF2B5EF4-FFF2-40B4-BE49-F238E27FC236}">
                <a16:creationId xmlns:a16="http://schemas.microsoft.com/office/drawing/2014/main" id="{43FC8D3E-5FAA-9498-E569-2D2454169505}"/>
              </a:ext>
            </a:extLst>
          </p:cNvPr>
          <p:cNvSpPr txBox="1"/>
          <p:nvPr/>
        </p:nvSpPr>
        <p:spPr>
          <a:xfrm>
            <a:off x="7198825" y="5876294"/>
            <a:ext cx="1529934" cy="276999"/>
          </a:xfrm>
          <a:prstGeom prst="rect">
            <a:avLst/>
          </a:prstGeom>
          <a:noFill/>
        </p:spPr>
        <p:txBody>
          <a:bodyPr wrap="square" rtlCol="0">
            <a:spAutoFit/>
          </a:bodyPr>
          <a:lstStyle/>
          <a:p>
            <a:pPr rtl="0"/>
            <a:r>
              <a:rPr lang="de-DE" sz="1200"/>
              <a:t>Meilenstein</a:t>
            </a:r>
          </a:p>
        </p:txBody>
      </p:sp>
      <p:sp>
        <p:nvSpPr>
          <p:cNvPr id="51" name="5-Point Star 50">
            <a:extLst>
              <a:ext uri="{FF2B5EF4-FFF2-40B4-BE49-F238E27FC236}">
                <a16:creationId xmlns:a16="http://schemas.microsoft.com/office/drawing/2014/main" id="{66B31F12-DA22-1F5A-296C-6D2184101251}"/>
              </a:ext>
            </a:extLst>
          </p:cNvPr>
          <p:cNvSpPr/>
          <p:nvPr/>
        </p:nvSpPr>
        <p:spPr>
          <a:xfrm>
            <a:off x="4553893" y="5868710"/>
            <a:ext cx="217283" cy="214772"/>
          </a:xfrm>
          <a:prstGeom prst="star5">
            <a:avLst/>
          </a:prstGeom>
          <a:solidFill>
            <a:srgbClr val="5CDEAE"/>
          </a:solidFill>
          <a:ln>
            <a:noFill/>
          </a:ln>
          <a:effectLst>
            <a:outerShdw blurRad="12700" dir="5400000" algn="ctr" rotWithShape="0">
              <a:srgbClr val="000000">
                <a:alpha val="4300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TextBox 51">
            <a:extLst>
              <a:ext uri="{FF2B5EF4-FFF2-40B4-BE49-F238E27FC236}">
                <a16:creationId xmlns:a16="http://schemas.microsoft.com/office/drawing/2014/main" id="{6D3B6B89-2820-B293-BAB5-68CB3117AC76}"/>
              </a:ext>
            </a:extLst>
          </p:cNvPr>
          <p:cNvSpPr txBox="1"/>
          <p:nvPr/>
        </p:nvSpPr>
        <p:spPr>
          <a:xfrm>
            <a:off x="4771176" y="5868710"/>
            <a:ext cx="1529934" cy="276999"/>
          </a:xfrm>
          <a:prstGeom prst="rect">
            <a:avLst/>
          </a:prstGeom>
          <a:noFill/>
        </p:spPr>
        <p:txBody>
          <a:bodyPr wrap="square" rtlCol="0">
            <a:spAutoFit/>
          </a:bodyPr>
          <a:lstStyle/>
          <a:p>
            <a:pPr rtl="0"/>
            <a:r>
              <a:rPr lang="de-DE" sz="1200"/>
              <a:t>Meilenstein</a:t>
            </a:r>
          </a:p>
        </p:txBody>
      </p:sp>
      <p:sp>
        <p:nvSpPr>
          <p:cNvPr id="4" name="TextBox 3">
            <a:extLst>
              <a:ext uri="{FF2B5EF4-FFF2-40B4-BE49-F238E27FC236}">
                <a16:creationId xmlns:a16="http://schemas.microsoft.com/office/drawing/2014/main" id="{B2DC8751-E72F-F713-2EA1-58D816C22588}"/>
              </a:ext>
            </a:extLst>
          </p:cNvPr>
          <p:cNvSpPr txBox="1"/>
          <p:nvPr/>
        </p:nvSpPr>
        <p:spPr>
          <a:xfrm>
            <a:off x="3918001" y="6587433"/>
            <a:ext cx="4345496" cy="276999"/>
          </a:xfrm>
          <a:prstGeom prst="rect">
            <a:avLst/>
          </a:prstGeom>
          <a:noFill/>
        </p:spPr>
        <p:txBody>
          <a:bodyPr wrap="square" rtlCol="0">
            <a:spAutoFit/>
          </a:bodyPr>
          <a:lstStyle/>
          <a:p>
            <a:pPr algn="ctr"/>
            <a:r>
              <a:rPr lang="en-US" sz="1200" i="1" dirty="0" err="1">
                <a:solidFill>
                  <a:srgbClr val="001033"/>
                </a:solidFill>
                <a:effectLst/>
                <a:latin typeface="Century Gothic" panose="020B0502020202020204" pitchFamily="34" charset="0"/>
                <a:ea typeface="Arial" panose="020B0604020202020204" pitchFamily="34" charset="0"/>
              </a:rPr>
              <a:t>Bereitgestellt</a:t>
            </a:r>
            <a:r>
              <a:rPr lang="en-US" sz="1200" i="1" dirty="0">
                <a:solidFill>
                  <a:srgbClr val="001033"/>
                </a:solidFill>
                <a:effectLst/>
                <a:latin typeface="Century Gothic" panose="020B0502020202020204" pitchFamily="34" charset="0"/>
                <a:ea typeface="Arial" panose="020B0604020202020204" pitchFamily="34" charset="0"/>
              </a:rPr>
              <a:t> von Smartsheet, Inc.</a:t>
            </a:r>
            <a:endParaRPr lang="en-US" sz="1200" dirty="0">
              <a:solidFill>
                <a:srgbClr val="001033"/>
              </a:solidFill>
              <a:latin typeface="Century Gothic" panose="020B0502020202020204" pitchFamily="34" charset="0"/>
            </a:endParaRPr>
          </a:p>
        </p:txBody>
      </p:sp>
    </p:spTree>
    <p:extLst>
      <p:ext uri="{BB962C8B-B14F-4D97-AF65-F5344CB8AC3E}">
        <p14:creationId xmlns:p14="http://schemas.microsoft.com/office/powerpoint/2010/main" val="29190537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rtl="0">
                        <a:spcBef>
                          <a:spcPts val="0"/>
                        </a:spcBef>
                        <a:spcAft>
                          <a:spcPts val="0"/>
                        </a:spcAft>
                      </a:pPr>
                      <a:r>
                        <a:rPr lang="de-DE" sz="1600" b="1">
                          <a:solidFill>
                            <a:schemeClr val="tx1"/>
                          </a:solidFill>
                          <a:effectLst/>
                          <a:latin typeface="Century Gothic" panose="020B0502020202020204" pitchFamily="34" charset="0"/>
                        </a:rPr>
                        <a:t>HAFTUNGSAUSSCHLUSS</a:t>
                      </a:r>
                    </a:p>
                    <a:p>
                      <a:pPr marL="0" marR="0" rtl="0">
                        <a:spcBef>
                          <a:spcPts val="0"/>
                        </a:spcBef>
                        <a:spcAft>
                          <a:spcPts val="0"/>
                        </a:spcAft>
                      </a:pPr>
                      <a:r>
                        <a:rPr lang="de-DE" sz="1200" b="0">
                          <a:solidFill>
                            <a:schemeClr val="tx1"/>
                          </a:solidFill>
                          <a:effectLst/>
                          <a:latin typeface="Century Gothic" panose="020B0502020202020204" pitchFamily="34" charset="0"/>
                        </a:rPr>
                        <a:t> </a:t>
                      </a:r>
                    </a:p>
                    <a:p>
                      <a:pPr marL="0" marR="0" rtl="0">
                        <a:spcBef>
                          <a:spcPts val="0"/>
                        </a:spcBef>
                        <a:spcAft>
                          <a:spcPts val="0"/>
                        </a:spcAft>
                      </a:pPr>
                      <a:r>
                        <a:rPr lang="de-DE" sz="1400" b="0">
                          <a:solidFill>
                            <a:schemeClr val="tx1"/>
                          </a:solidFill>
                          <a:effectLst/>
                          <a:latin typeface="Century Gothic" panose="020B0502020202020204" pitchFamily="34" charset="0"/>
                        </a:rPr>
                        <a:t>Alle von Smartsheet auf der Website aufgeführten Artikel, Vorlagen oder Informationen dienen lediglich als Referenz. Wir versuchen, die Informationen stets zu aktualisieren und zu korrigieren. Wir geben jedoch, weder ausdrücklich noch stillschweigend, keine Zusicherungen oder Garantien jeglicher Art über die Vollständigkeit, Genauigkeit, Zuverlässigkeit, Eignung oder Verfügbarkeit in Bezug auf die Website oder die auf der Website enthaltenen Informationen, Artikel, Vorlagen oder zugehörigen Grafiken. Die Nutzung dieser Informationen erfolgt deshalb auf eigenes Risiko.</a:t>
                      </a: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Point-Gantt-Chart-with-Dependencies_PowerPoint" id="{66D5AC15-DC8F-1B4B-919D-6A46CB5EAC23}" vid="{6D174A49-E34E-2C40-9083-D339CF5F8A0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4940</TotalTime>
  <Words>189</Words>
  <Application>Microsoft Office PowerPoint</Application>
  <PresentationFormat>Widescreen</PresentationFormat>
  <Paragraphs>43</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Larry Wang （王鹤杨）</cp:lastModifiedBy>
  <cp:revision>26</cp:revision>
  <cp:lastPrinted>2020-08-31T22:23:58Z</cp:lastPrinted>
  <dcterms:created xsi:type="dcterms:W3CDTF">2020-09-16T17:09:31Z</dcterms:created>
  <dcterms:modified xsi:type="dcterms:W3CDTF">2025-03-27T09:06:52Z</dcterms:modified>
</cp:coreProperties>
</file>