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6"/>
  </p:notesMasterIdLst>
  <p:sldIdLst>
    <p:sldId id="357" r:id="rId2"/>
    <p:sldId id="365" r:id="rId3"/>
    <p:sldId id="364" r:id="rId4"/>
    <p:sldId id="356"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9974"/>
    <a:srgbClr val="2E75B6"/>
    <a:srgbClr val="FCBFB3"/>
    <a:srgbClr val="C4F2F1"/>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52" autoAdjust="0"/>
    <p:restoredTop sz="95937" autoAdjust="0"/>
  </p:normalViewPr>
  <p:slideViewPr>
    <p:cSldViewPr snapToGrid="0" snapToObjects="1">
      <p:cViewPr varScale="1">
        <p:scale>
          <a:sx n="114" d="100"/>
          <a:sy n="114" d="100"/>
        </p:scale>
        <p:origin x="138" y="232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1595318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9717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937602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622478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37793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88787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6808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976543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76914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4868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781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9412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633828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5/11/2025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108932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jp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4" name="Picture 3" descr="Weißer abstrakter Hintergrund">
            <a:extLst>
              <a:ext uri="{FF2B5EF4-FFF2-40B4-BE49-F238E27FC236}">
                <a16:creationId xmlns:a16="http://schemas.microsoft.com/office/drawing/2014/main" id="{BC3FE0F4-9A67-4791-24BF-841475018EFA}"/>
              </a:ext>
            </a:extLst>
          </p:cNvPr>
          <p:cNvPicPr>
            <a:picLocks noChangeAspect="1"/>
          </p:cNvPicPr>
          <p:nvPr/>
        </p:nvPicPr>
        <p:blipFill rotWithShape="1">
          <a:blip r:embed="rId5"/>
          <a:srcRect b="29671"/>
          <a:stretch/>
        </p:blipFill>
        <p:spPr>
          <a:xfrm>
            <a:off x="-1" y="0"/>
            <a:ext cx="12192001" cy="6858000"/>
          </a:xfrm>
          <a:prstGeom prst="rect">
            <a:avLst/>
          </a:prstGeom>
        </p:spPr>
      </p:pic>
      <p:sp>
        <p:nvSpPr>
          <p:cNvPr id="66" name="TextBox 65">
            <a:extLst>
              <a:ext uri="{FF2B5EF4-FFF2-40B4-BE49-F238E27FC236}">
                <a16:creationId xmlns:a16="http://schemas.microsoft.com/office/drawing/2014/main" id="{B5DC4B00-9A07-F250-3630-0DE7C9BF831F}"/>
              </a:ext>
            </a:extLst>
          </p:cNvPr>
          <p:cNvSpPr txBox="1"/>
          <p:nvPr/>
        </p:nvSpPr>
        <p:spPr>
          <a:xfrm>
            <a:off x="249646" y="254470"/>
            <a:ext cx="10597029" cy="584775"/>
          </a:xfrm>
          <a:prstGeom prst="rect">
            <a:avLst/>
          </a:prstGeom>
          <a:noFill/>
          <a:effectLst/>
        </p:spPr>
        <p:txBody>
          <a:bodyPr wrap="square" rtlCol="0">
            <a:spAutoFit/>
          </a:bodyPr>
          <a:lstStyle/>
          <a:p>
            <a:pPr rtl="0"/>
            <a:r>
              <a:rPr lang="de-DE" sz="3200" b="1" dirty="0">
                <a:solidFill>
                  <a:schemeClr val="tx1">
                    <a:lumMod val="65000"/>
                    <a:lumOff val="35000"/>
                  </a:schemeClr>
                </a:solidFill>
                <a:latin typeface="Century Gothic" panose="020B0502020202020204" pitchFamily="34" charset="0"/>
              </a:rPr>
              <a:t>Vorlage für einen Projektplan nach Projektphase</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2001" y="1532147"/>
            <a:ext cx="6004206" cy="4631396"/>
          </a:xfrm>
          <a:prstGeom prst="rect">
            <a:avLst/>
          </a:prstGeom>
          <a:noFill/>
        </p:spPr>
        <p:txBody>
          <a:bodyPr wrap="square" rtlCol="0">
            <a:spAutoFit/>
          </a:bodyPr>
          <a:lstStyle/>
          <a:p>
            <a:pPr algn="l" rtl="0">
              <a:lnSpc>
                <a:spcPct val="150000"/>
              </a:lnSpc>
              <a:spcBef>
                <a:spcPts val="0"/>
              </a:spcBef>
              <a:spcAft>
                <a:spcPts val="1200"/>
              </a:spcAft>
            </a:pPr>
            <a:r>
              <a:rPr lang="de-DE" sz="1600" b="1" i="0" u="none" strike="noStrike" dirty="0">
                <a:solidFill>
                  <a:srgbClr val="000000"/>
                </a:solidFill>
                <a:effectLst/>
                <a:latin typeface="Century Gothic" panose="020B0502020202020204" pitchFamily="34" charset="0"/>
              </a:rPr>
              <a:t>Verwendung dieser Vorlage: </a:t>
            </a:r>
            <a:r>
              <a:rPr lang="de-DE" sz="1600" b="0" i="0" u="none" strike="noStrike" dirty="0">
                <a:solidFill>
                  <a:srgbClr val="000000"/>
                </a:solidFill>
                <a:effectLst/>
                <a:latin typeface="Century Gothic" panose="020B0502020202020204" pitchFamily="34" charset="0"/>
              </a:rPr>
              <a:t>Verwenden Sie diese einseitige Vorlage, um Ihr Projekt in den fünf offiziellen Projektmanagementphasen (Initialisierung, Planung, Ausführung, Überwachung, Abschluss) sowie die damit verbundenen Aufgaben visuell darzustellen. </a:t>
            </a:r>
          </a:p>
          <a:p>
            <a:pPr algn="l" rtl="0">
              <a:lnSpc>
                <a:spcPct val="150000"/>
              </a:lnSpc>
              <a:spcBef>
                <a:spcPts val="0"/>
              </a:spcBef>
              <a:spcAft>
                <a:spcPts val="1200"/>
              </a:spcAft>
            </a:pPr>
            <a:r>
              <a:rPr lang="de-DE" sz="1600" b="1" i="0" u="none" strike="noStrike" dirty="0">
                <a:solidFill>
                  <a:srgbClr val="000000"/>
                </a:solidFill>
                <a:effectLst/>
                <a:latin typeface="Century Gothic" panose="020B0502020202020204" pitchFamily="34" charset="0"/>
              </a:rPr>
              <a:t>Besonderheiten der Vorlage: </a:t>
            </a:r>
            <a:r>
              <a:rPr lang="de-DE" sz="1600" b="0" i="0" u="none" strike="noStrike" dirty="0">
                <a:solidFill>
                  <a:srgbClr val="000000"/>
                </a:solidFill>
                <a:effectLst/>
                <a:latin typeface="Century Gothic" panose="020B0502020202020204" pitchFamily="34" charset="0"/>
              </a:rPr>
              <a:t>Diese Vorlage grenzt die fünf Phasen des Projektmanagements farblich voneinander ab und veranschaulicht die aufeinanderfolgenden Schritte von der Projektinitiierung bis zum Abschluss. Passen Sie die Beispieldaten an Ihr Projekt an und zeigen Sie die Leistungen jeder Phase an. Alternativ können Sie die leere Version herunterladen und Ihre Projektdetails eingeben.</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6"/>
          <a:srcRect/>
          <a:stretch/>
        </p:blipFill>
        <p:spPr>
          <a:xfrm>
            <a:off x="6475189" y="1652854"/>
            <a:ext cx="5365712" cy="3018213"/>
          </a:xfrm>
          <a:prstGeom prst="rect">
            <a:avLst/>
          </a:prstGeom>
          <a:effectLst>
            <a:outerShdw blurRad="152400" dist="38100" dir="2700000" sx="101000" sy="101000" algn="tl" rotWithShape="0">
              <a:prstClr val="black">
                <a:alpha val="40000"/>
              </a:prstClr>
            </a:outerShdw>
          </a:effectLst>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3" name="Picture 2" descr="Weißer abstrakter Hintergrund">
            <a:extLst>
              <a:ext uri="{FF2B5EF4-FFF2-40B4-BE49-F238E27FC236}">
                <a16:creationId xmlns:a16="http://schemas.microsoft.com/office/drawing/2014/main" id="{0267D289-7097-284D-042D-4191EDAC4291}"/>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rtl="0"/>
            <a:r>
              <a:rPr lang="de-DE">
                <a:solidFill>
                  <a:schemeClr val="tx1">
                    <a:lumMod val="65000"/>
                    <a:lumOff val="35000"/>
                  </a:schemeClr>
                </a:solidFill>
                <a:latin typeface="Century Gothic" panose="020B0502020202020204" pitchFamily="34" charset="0"/>
              </a:rPr>
              <a:t>Vorlage für einen Projektplan nach Projektphase</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Phasentitel</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Phasentitel</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Phasentitel</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Phasentitel</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Phasentitel</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6"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p:txBody>
      </p:sp>
      <p:sp>
        <p:nvSpPr>
          <p:cNvPr id="51" name="Rectangle 50">
            <a:extLst>
              <a:ext uri="{FF2B5EF4-FFF2-40B4-BE49-F238E27FC236}">
                <a16:creationId xmlns:a16="http://schemas.microsoft.com/office/drawing/2014/main" id="{953BE353-2480-503D-CF6E-9D4D7B87362D}"/>
              </a:ext>
            </a:extLst>
          </p:cNvPr>
          <p:cNvSpPr/>
          <p:nvPr/>
        </p:nvSpPr>
        <p:spPr>
          <a:xfrm>
            <a:off x="49841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p:txBody>
      </p:sp>
      <p:sp>
        <p:nvSpPr>
          <p:cNvPr id="53" name="Rectangle 52">
            <a:extLst>
              <a:ext uri="{FF2B5EF4-FFF2-40B4-BE49-F238E27FC236}">
                <a16:creationId xmlns:a16="http://schemas.microsoft.com/office/drawing/2014/main" id="{89ADB7BB-5166-DFA6-240D-695638CCE5F1}"/>
              </a:ext>
            </a:extLst>
          </p:cNvPr>
          <p:cNvSpPr/>
          <p:nvPr/>
        </p:nvSpPr>
        <p:spPr>
          <a:xfrm>
            <a:off x="2216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200">
                <a:solidFill>
                  <a:schemeClr val="tx1">
                    <a:lumMod val="65000"/>
                    <a:lumOff val="35000"/>
                  </a:schemeClr>
                </a:solidFill>
                <a:latin typeface="Century Gothic" panose="020B0502020202020204" pitchFamily="34" charset="0"/>
              </a:rPr>
              <a:t>Beschreibung</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5</a:t>
            </a:r>
          </a:p>
        </p:txBody>
      </p:sp>
    </p:spTree>
    <p:extLst>
      <p:ext uri="{BB962C8B-B14F-4D97-AF65-F5344CB8AC3E}">
        <p14:creationId xmlns:p14="http://schemas.microsoft.com/office/powerpoint/2010/main" val="1272868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74" name="Picture 73" descr="Weißer abstrakter Hintergrund">
            <a:extLst>
              <a:ext uri="{FF2B5EF4-FFF2-40B4-BE49-F238E27FC236}">
                <a16:creationId xmlns:a16="http://schemas.microsoft.com/office/drawing/2014/main" id="{88CE9707-95A2-55B5-BF57-04CA937758AC}"/>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178876" y="60276"/>
            <a:ext cx="6954509" cy="424732"/>
          </a:xfrm>
          <a:prstGeom prst="rect">
            <a:avLst/>
          </a:prstGeom>
          <a:noFill/>
          <a:effectLst/>
        </p:spPr>
        <p:txBody>
          <a:bodyPr wrap="square" lIns="91440" tIns="73152" rIns="182880" bIns="73152" rtlCol="0" anchor="t" anchorCtr="0">
            <a:spAutoFit/>
          </a:bodyPr>
          <a:lstStyle/>
          <a:p>
            <a:pPr algn="r" rtl="0"/>
            <a:r>
              <a:rPr lang="de-DE" b="1" dirty="0">
                <a:solidFill>
                  <a:schemeClr val="tx1">
                    <a:lumMod val="65000"/>
                    <a:lumOff val="35000"/>
                  </a:schemeClr>
                </a:solidFill>
                <a:latin typeface="Century Gothic" panose="020B0502020202020204" pitchFamily="34" charset="0"/>
              </a:rPr>
              <a:t>BEISPIEL </a:t>
            </a:r>
            <a:r>
              <a:rPr lang="de-DE" dirty="0">
                <a:solidFill>
                  <a:schemeClr val="tx1">
                    <a:lumMod val="65000"/>
                    <a:lumOff val="35000"/>
                  </a:schemeClr>
                </a:solidFill>
                <a:latin typeface="Century Gothic" panose="020B0502020202020204" pitchFamily="34" charset="0"/>
              </a:rPr>
              <a:t>Vorlage für einen Projektplan nach Projektphase</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Initiierung</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Planung </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Umsetzung</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Überwachung</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b="1">
                <a:latin typeface="Century Gothic" panose="020B0502020202020204" pitchFamily="34" charset="0"/>
              </a:rPr>
              <a:t>Abschluss</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5" y="2207612"/>
            <a:ext cx="2297727"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28016" tIns="274320" rIns="73152" bIns="182880" rtlCol="0" anchor="t"/>
          <a:lstStyle/>
          <a:p>
            <a:pPr marL="171450" indent="-171450" rtl="0">
              <a:buFont typeface="Arial" panose="020B0604020202020204" pitchFamily="34" charset="0"/>
              <a:buChar char="•"/>
            </a:pPr>
            <a:r>
              <a:rPr lang="de-DE" sz="1100" spc="-30">
                <a:solidFill>
                  <a:schemeClr val="tx1">
                    <a:lumMod val="65000"/>
                    <a:lumOff val="35000"/>
                  </a:schemeClr>
                </a:solidFill>
                <a:latin typeface="Century Gothic" panose="020B0502020202020204" pitchFamily="34" charset="0"/>
              </a:rPr>
              <a:t>Feedback von Stakeholder*innen einholen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a:solidFill>
                  <a:schemeClr val="tx1">
                    <a:lumMod val="65000"/>
                    <a:lumOff val="35000"/>
                  </a:schemeClr>
                </a:solidFill>
                <a:latin typeface="Century Gothic" panose="020B0502020202020204" pitchFamily="34" charset="0"/>
              </a:rPr>
              <a:t>Nach der Umsetzung eine Überprüfung durchführen, um den Projekterfolg und die gewonnenen Erkenntnisse zu bewerten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a:solidFill>
                  <a:schemeClr val="tx1">
                    <a:lumMod val="65000"/>
                    <a:lumOff val="35000"/>
                  </a:schemeClr>
                </a:solidFill>
                <a:latin typeface="Century Gothic" panose="020B0502020202020204" pitchFamily="34" charset="0"/>
              </a:rPr>
              <a:t>Endgültige Projektberichte dokumentieren und die Projektdokumentation für künftige Referenz archivieren</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4" y="2207612"/>
            <a:ext cx="2297727"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28016" tIns="274320" rIns="73152" bIns="182880" rtlCol="0" anchor="t"/>
          <a:lstStyle/>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Projektfortschritt und Projektleistung regelmäßig anhand des Projektplans überprüfen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Benutzerfeedback verfolgen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Regelmäßige Qualitätssicherungsprüfungen durchführen, um sicherzustellen, dass das Produkt die Erwartungen der Benutzer*innen erfüllt</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p:txBody>
      </p:sp>
      <p:sp>
        <p:nvSpPr>
          <p:cNvPr id="51" name="Rectangle 50">
            <a:extLst>
              <a:ext uri="{FF2B5EF4-FFF2-40B4-BE49-F238E27FC236}">
                <a16:creationId xmlns:a16="http://schemas.microsoft.com/office/drawing/2014/main" id="{953BE353-2480-503D-CF6E-9D4D7B87362D}"/>
              </a:ext>
            </a:extLst>
          </p:cNvPr>
          <p:cNvSpPr/>
          <p:nvPr/>
        </p:nvSpPr>
        <p:spPr>
          <a:xfrm>
            <a:off x="4984134" y="2207612"/>
            <a:ext cx="2297727"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28016" tIns="274320" rIns="73152" bIns="182880" rtlCol="0" anchor="t"/>
          <a:lstStyle/>
          <a:p>
            <a:pPr marL="171450" indent="-171450" rtl="0">
              <a:buFont typeface="Arial" panose="020B0604020202020204" pitchFamily="34" charset="0"/>
              <a:buChar char="•"/>
            </a:pPr>
            <a:r>
              <a:rPr lang="de-DE" sz="1100" spc="-30">
                <a:solidFill>
                  <a:schemeClr val="tx1">
                    <a:lumMod val="65000"/>
                    <a:lumOff val="35000"/>
                  </a:schemeClr>
                </a:solidFill>
                <a:latin typeface="Century Gothic" panose="020B0502020202020204" pitchFamily="34" charset="0"/>
              </a:rPr>
              <a:t>Testumgebungen für die Qualitätssicherung einrichten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a:solidFill>
                  <a:schemeClr val="tx1">
                    <a:lumMod val="65000"/>
                    <a:lumOff val="35000"/>
                  </a:schemeClr>
                </a:solidFill>
                <a:latin typeface="Century Gothic" panose="020B0502020202020204" pitchFamily="34" charset="0"/>
              </a:rPr>
              <a:t>Benutzerschulungen durchführen </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a:solidFill>
                  <a:schemeClr val="tx1">
                    <a:lumMod val="65000"/>
                    <a:lumOff val="35000"/>
                  </a:schemeClr>
                </a:solidFill>
                <a:latin typeface="Century Gothic" panose="020B0502020202020204" pitchFamily="34" charset="0"/>
              </a:rPr>
              <a:t>Projektplan gemäß dem Zeitplan umsetzen</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4" y="2207612"/>
            <a:ext cx="2297727"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28016" tIns="274320" rIns="73152" bIns="182880" rtlCol="0" anchor="t"/>
          <a:lstStyle/>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Bedarfsbewertung durchführen, um die Benutzeranforderungen zu bestimmen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Detaillierten Projektplan entwickeln, einschließlich Zeitplan, Leistungen, Aufgaben, KPIs, Budget und Ressourcen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Risikomanagementplan erstellen, um potenzielle Risiken und Minderungsstrategien zu identifizieren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p:txBody>
      </p:sp>
      <p:sp>
        <p:nvSpPr>
          <p:cNvPr id="53" name="Rectangle 52">
            <a:extLst>
              <a:ext uri="{FF2B5EF4-FFF2-40B4-BE49-F238E27FC236}">
                <a16:creationId xmlns:a16="http://schemas.microsoft.com/office/drawing/2014/main" id="{89ADB7BB-5166-DFA6-240D-695638CCE5F1}"/>
              </a:ext>
            </a:extLst>
          </p:cNvPr>
          <p:cNvSpPr/>
          <p:nvPr/>
        </p:nvSpPr>
        <p:spPr>
          <a:xfrm>
            <a:off x="221634" y="2207612"/>
            <a:ext cx="2297727"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28016" tIns="274320" rIns="73152" bIns="182880" rtlCol="0" anchor="t"/>
          <a:lstStyle/>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Problem oder Bedarf identifizieren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Projektzustimmung einholen </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Projektmanager*in benennen</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Mit Stakeholder*innen treffen, um das SMART-Ziel zu definieren </a:t>
            </a:r>
          </a:p>
          <a:p>
            <a:pPr marL="171450" indent="-171450">
              <a:buFont typeface="Arial" panose="020B0604020202020204" pitchFamily="34" charset="0"/>
              <a:buChar char="•"/>
            </a:pPr>
            <a:endParaRPr lang="en-US" sz="1100" spc="-3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de-DE" sz="1100" spc="-30" dirty="0">
                <a:solidFill>
                  <a:schemeClr val="tx1">
                    <a:lumMod val="65000"/>
                    <a:lumOff val="35000"/>
                  </a:schemeClr>
                </a:solidFill>
                <a:latin typeface="Century Gothic" panose="020B0502020202020204" pitchFamily="34" charset="0"/>
              </a:rPr>
              <a:t>Projektauftrag entwickeln </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sz="2800" b="1">
                <a:latin typeface="Century Gothic" panose="020B0502020202020204" pitchFamily="34" charset="0"/>
              </a:rPr>
              <a:t>5</a:t>
            </a:r>
          </a:p>
        </p:txBody>
      </p:sp>
      <p:sp>
        <p:nvSpPr>
          <p:cNvPr id="3" name="TextBox 2">
            <a:extLst>
              <a:ext uri="{FF2B5EF4-FFF2-40B4-BE49-F238E27FC236}">
                <a16:creationId xmlns:a16="http://schemas.microsoft.com/office/drawing/2014/main" id="{EF4FEE01-42D0-C4AB-21B3-2B65E730830D}"/>
              </a:ext>
            </a:extLst>
          </p:cNvPr>
          <p:cNvSpPr txBox="1"/>
          <p:nvPr/>
        </p:nvSpPr>
        <p:spPr>
          <a:xfrm>
            <a:off x="448962" y="6495538"/>
            <a:ext cx="11262535" cy="276999"/>
          </a:xfrm>
          <a:prstGeom prst="rect">
            <a:avLst/>
          </a:prstGeom>
          <a:noFill/>
        </p:spPr>
        <p:txBody>
          <a:bodyPr wrap="square" rtlCol="0">
            <a:spAutoFit/>
          </a:bodyPr>
          <a:lstStyle/>
          <a:p>
            <a:pPr marL="0" marR="0" algn="ctr" rtl="0"/>
            <a:r>
              <a:rPr lang="de-DE" sz="1200" i="1">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Bereitgestellt von Smartsheet, Inc.</a:t>
            </a:r>
          </a:p>
        </p:txBody>
      </p:sp>
    </p:spTree>
    <p:extLst>
      <p:ext uri="{BB962C8B-B14F-4D97-AF65-F5344CB8AC3E}">
        <p14:creationId xmlns:p14="http://schemas.microsoft.com/office/powerpoint/2010/main" val="2334057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a:solidFill>
                            <a:schemeClr val="tx1"/>
                          </a:solidFill>
                          <a:effectLst/>
                          <a:latin typeface="Century Gothic" panose="020B0502020202020204" pitchFamily="34" charset="0"/>
                        </a:rPr>
                        <a:t> </a:t>
                      </a:r>
                    </a:p>
                    <a:p>
                      <a:pPr marL="0" marR="0" rtl="0">
                        <a:spcBef>
                          <a:spcPts val="0"/>
                        </a:spcBef>
                        <a:spcAft>
                          <a:spcPts val="0"/>
                        </a:spcAft>
                      </a:pPr>
                      <a:r>
                        <a:rPr lang="de-DE" sz="1400" b="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15916</TotalTime>
  <Words>382</Words>
  <Application>Microsoft Office PowerPoint</Application>
  <PresentationFormat>Widescreen</PresentationFormat>
  <Paragraphs>107</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min qu</cp:lastModifiedBy>
  <cp:revision>192</cp:revision>
  <cp:lastPrinted>2020-08-31T22:23:58Z</cp:lastPrinted>
  <dcterms:created xsi:type="dcterms:W3CDTF">2021-07-07T23:54:57Z</dcterms:created>
  <dcterms:modified xsi:type="dcterms:W3CDTF">2025-05-11T09:30:21Z</dcterms:modified>
</cp:coreProperties>
</file>