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44" r:id="rId3"/>
    <p:sldId id="345" r:id="rId4"/>
    <p:sldId id="320" r:id="rId5"/>
    <p:sldId id="343"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2" autoAdjust="0"/>
    <p:restoredTop sz="86447"/>
  </p:normalViewPr>
  <p:slideViewPr>
    <p:cSldViewPr snapToGrid="0" snapToObjects="1">
      <p:cViewPr varScale="1">
        <p:scale>
          <a:sx n="114" d="100"/>
          <a:sy n="114" d="100"/>
        </p:scale>
        <p:origin x="138" y="2328"/>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3099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97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427094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7747358" cy="584775"/>
          </a:xfrm>
          <a:prstGeom prst="rect">
            <a:avLst/>
          </a:prstGeom>
          <a:noFill/>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Vorlage für die agile Projektplanung</a:t>
            </a:r>
          </a:p>
        </p:txBody>
      </p:sp>
      <p:sp>
        <p:nvSpPr>
          <p:cNvPr id="6" name="TextBox 5">
            <a:extLst>
              <a:ext uri="{FF2B5EF4-FFF2-40B4-BE49-F238E27FC236}">
                <a16:creationId xmlns:a16="http://schemas.microsoft.com/office/drawing/2014/main" id="{AC050FBD-DAC7-D341-47A4-2D3C898C78B0}"/>
              </a:ext>
            </a:extLst>
          </p:cNvPr>
          <p:cNvSpPr txBox="1"/>
          <p:nvPr/>
        </p:nvSpPr>
        <p:spPr>
          <a:xfrm>
            <a:off x="375153" y="1103515"/>
            <a:ext cx="5794000" cy="5557804"/>
          </a:xfrm>
          <a:prstGeom prst="rect">
            <a:avLst/>
          </a:prstGeom>
          <a:noFill/>
        </p:spPr>
        <p:txBody>
          <a:bodyPr wrap="square" rtlCol="0">
            <a:spAutoFit/>
          </a:bodyPr>
          <a:lstStyle/>
          <a:p>
            <a:pPr algn="l" rtl="0">
              <a:lnSpc>
                <a:spcPct val="145000"/>
              </a:lnSpc>
              <a:spcBef>
                <a:spcPts val="0"/>
              </a:spcBef>
              <a:spcAft>
                <a:spcPts val="1200"/>
              </a:spcAft>
            </a:pPr>
            <a:r>
              <a:rPr lang="de-DE" sz="1600" b="1" i="0" u="none" strike="noStrike" dirty="0">
                <a:solidFill>
                  <a:srgbClr val="000000"/>
                </a:solidFill>
                <a:effectLst/>
                <a:latin typeface="Century Gothic" panose="020B0502020202020204" pitchFamily="34" charset="0"/>
              </a:rPr>
              <a:t>Verwendung dieser Vorlage: </a:t>
            </a:r>
            <a:r>
              <a:rPr lang="de-DE" sz="1600" b="0" i="0" u="none" strike="noStrike" dirty="0">
                <a:solidFill>
                  <a:srgbClr val="000000"/>
                </a:solidFill>
                <a:effectLst/>
                <a:latin typeface="Century Gothic" panose="020B0502020202020204" pitchFamily="34" charset="0"/>
              </a:rPr>
              <a:t>Verwenden Sie diese Vorlage mit zwei Folien, um die Details eines Agile-Projektplans an Ihr Team und die Stakeholder*innen zu kommunizieren. Sie bietet ein klares Bild des Projektverlaufs über einen bestimmten Zeitplan und ist leer oder mit Beispieldaten verfügbar, sodass Sie sie an Ihre Bedürfnisse anpassen können. </a:t>
            </a:r>
          </a:p>
          <a:p>
            <a:pPr algn="l" rtl="0">
              <a:lnSpc>
                <a:spcPct val="145000"/>
              </a:lnSpc>
              <a:spcBef>
                <a:spcPts val="0"/>
              </a:spcBef>
              <a:spcAft>
                <a:spcPts val="1200"/>
              </a:spcAft>
            </a:pPr>
            <a:r>
              <a:rPr lang="de-DE" sz="1600" b="1" i="0" u="none" strike="noStrike" dirty="0">
                <a:solidFill>
                  <a:srgbClr val="000000"/>
                </a:solidFill>
                <a:effectLst/>
                <a:latin typeface="Century Gothic" panose="020B0502020202020204" pitchFamily="34" charset="0"/>
              </a:rPr>
              <a:t>Besonderheiten der Vorlage: </a:t>
            </a:r>
            <a:r>
              <a:rPr lang="de-DE" sz="1600" b="0" i="0" u="none" strike="noStrike" dirty="0">
                <a:solidFill>
                  <a:srgbClr val="000000"/>
                </a:solidFill>
                <a:effectLst/>
                <a:latin typeface="Century Gothic" panose="020B0502020202020204" pitchFamily="34" charset="0"/>
              </a:rPr>
              <a:t>Geben Sie auf der ersten Folie die Projektleistungen und den Umfang ein. Die Vorlage bietet auch Platz, um die Projektaufgaben, Inhaber*innen, Start- und Enddaten sowie den Aufgabenstatus aufzuführen. Verwenden Sie die Spalte „Risiko“, um anzugeben, ob eine Aufgabe überfällig ist, und visualisieren Sie Ihre Sprints mit dem anpassbaren, farbcodierten Balkendiagramm auf der zweiten Folie.</a:t>
            </a:r>
          </a:p>
        </p:txBody>
      </p:sp>
      <p:pic>
        <p:nvPicPr>
          <p:cNvPr id="11" name="Picture 10">
            <a:extLst>
              <a:ext uri="{FF2B5EF4-FFF2-40B4-BE49-F238E27FC236}">
                <a16:creationId xmlns:a16="http://schemas.microsoft.com/office/drawing/2014/main" id="{CEC5B9B1-F534-605E-1171-1AA7CFA75AA2}"/>
              </a:ext>
            </a:extLst>
          </p:cNvPr>
          <p:cNvPicPr>
            <a:picLocks noChangeAspect="1"/>
          </p:cNvPicPr>
          <p:nvPr/>
        </p:nvPicPr>
        <p:blipFill>
          <a:blip r:embed="rId2"/>
          <a:srcRect/>
          <a:stretch/>
        </p:blipFill>
        <p:spPr>
          <a:xfrm>
            <a:off x="6331592" y="1347344"/>
            <a:ext cx="5004801" cy="2815201"/>
          </a:xfrm>
          <a:prstGeom prst="rect">
            <a:avLst/>
          </a:prstGeom>
          <a:ln w="3175">
            <a:solidFill>
              <a:schemeClr val="tx1">
                <a:lumMod val="65000"/>
                <a:lumOff val="35000"/>
              </a:schemeClr>
            </a:solidFill>
          </a:ln>
          <a:effectLst>
            <a:outerShdw blurRad="63500" dist="25400" dir="5400000" algn="ctr" rotWithShape="0">
              <a:srgbClr val="000000">
                <a:alpha val="43137"/>
              </a:srgbClr>
            </a:outerShdw>
          </a:effectLst>
        </p:spPr>
      </p:pic>
      <p:pic>
        <p:nvPicPr>
          <p:cNvPr id="12" name="Picture 11">
            <a:extLst>
              <a:ext uri="{FF2B5EF4-FFF2-40B4-BE49-F238E27FC236}">
                <a16:creationId xmlns:a16="http://schemas.microsoft.com/office/drawing/2014/main" id="{04D1A03E-BAD4-AE2F-C809-FA3C081AE7E5}"/>
              </a:ext>
            </a:extLst>
          </p:cNvPr>
          <p:cNvPicPr>
            <a:picLocks noChangeAspect="1"/>
          </p:cNvPicPr>
          <p:nvPr/>
        </p:nvPicPr>
        <p:blipFill>
          <a:blip r:embed="rId3"/>
          <a:srcRect/>
          <a:stretch/>
        </p:blipFill>
        <p:spPr>
          <a:xfrm>
            <a:off x="6869175" y="3715245"/>
            <a:ext cx="5002517" cy="2813916"/>
          </a:xfrm>
          <a:prstGeom prst="rect">
            <a:avLst/>
          </a:prstGeom>
          <a:ln w="3175">
            <a:solidFill>
              <a:schemeClr val="tx1">
                <a:lumMod val="65000"/>
                <a:lumOff val="35000"/>
              </a:schemeClr>
            </a:solidFill>
          </a:ln>
          <a:effectLst>
            <a:outerShdw blurRad="63500" dist="25400" dir="5400000" algn="ctr" rotWithShape="0">
              <a:srgbClr val="000000">
                <a:alpha val="43137"/>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rtl="0"/>
            <a:r>
              <a:rPr lang="de-DE">
                <a:solidFill>
                  <a:schemeClr val="tx1">
                    <a:lumMod val="65000"/>
                    <a:lumOff val="35000"/>
                  </a:schemeClr>
                </a:solidFill>
                <a:latin typeface="Century Gothic" panose="020B0502020202020204" pitchFamily="34" charset="0"/>
              </a:rPr>
              <a:t>Vorlage für die agile Projektplanung </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993133903"/>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815879">
                  <a:extLst>
                    <a:ext uri="{9D8B030D-6E8A-4147-A177-3AD203B41FA5}">
                      <a16:colId xmlns:a16="http://schemas.microsoft.com/office/drawing/2014/main" val="1672129667"/>
                    </a:ext>
                  </a:extLst>
                </a:gridCol>
                <a:gridCol w="1245637">
                  <a:extLst>
                    <a:ext uri="{9D8B030D-6E8A-4147-A177-3AD203B41FA5}">
                      <a16:colId xmlns:a16="http://schemas.microsoft.com/office/drawing/2014/main" val="602210714"/>
                    </a:ext>
                  </a:extLst>
                </a:gridCol>
                <a:gridCol w="1168951">
                  <a:extLst>
                    <a:ext uri="{9D8B030D-6E8A-4147-A177-3AD203B41FA5}">
                      <a16:colId xmlns:a16="http://schemas.microsoft.com/office/drawing/2014/main" val="1817390762"/>
                    </a:ext>
                  </a:extLst>
                </a:gridCol>
                <a:gridCol w="1285000">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11763">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rtl="0">
                        <a:lnSpc>
                          <a:spcPct val="100000"/>
                        </a:lnSpc>
                      </a:pPr>
                      <a:r>
                        <a:rPr lang="de-DE" sz="900">
                          <a:solidFill>
                            <a:schemeClr val="tx1"/>
                          </a:solidFill>
                          <a:latin typeface="Century Gothic" panose="020B0502020202020204" pitchFamily="34" charset="0"/>
                        </a:rPr>
                        <a:t>GEFÄHRDET</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a:solidFill>
                            <a:schemeClr val="tx1"/>
                          </a:solidFill>
                          <a:latin typeface="Century Gothic" panose="020B0502020202020204" pitchFamily="34" charset="0"/>
                        </a:rPr>
                        <a:t>AUFGABENNAME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de-DE" sz="900">
                          <a:solidFill>
                            <a:schemeClr val="tx1"/>
                          </a:solidFill>
                          <a:latin typeface="Century Gothic" panose="020B0502020202020204" pitchFamily="34" charset="0"/>
                        </a:rPr>
                        <a:t>FUNKTIONSTYP</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de-DE" sz="900">
                          <a:solidFill>
                            <a:schemeClr val="tx1"/>
                          </a:solidFill>
                          <a:latin typeface="Century Gothic" panose="020B0502020202020204" pitchFamily="34" charset="0"/>
                        </a:rPr>
                        <a:t>VERANTWORTLICH</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a:solidFill>
                            <a:schemeClr val="tx1"/>
                          </a:solidFill>
                          <a:latin typeface="Century Gothic" panose="020B0502020202020204" pitchFamily="34" charset="0"/>
                        </a:rPr>
                        <a:t>STORY-PUNKTE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de-DE" sz="900">
                          <a:solidFill>
                            <a:schemeClr val="tx1"/>
                          </a:solidFill>
                          <a:latin typeface="Century Gothic" panose="020B0502020202020204" pitchFamily="34" charset="0"/>
                        </a:rPr>
                        <a:t>START</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de-DE" sz="900">
                          <a:solidFill>
                            <a:schemeClr val="tx1"/>
                          </a:solidFill>
                          <a:latin typeface="Century Gothic" panose="020B0502020202020204" pitchFamily="34" charset="0"/>
                        </a:rPr>
                        <a:t>ENDE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de-DE" sz="900" dirty="0">
                          <a:solidFill>
                            <a:schemeClr val="tx1"/>
                          </a:solidFill>
                          <a:latin typeface="Century Gothic" panose="020B0502020202020204" pitchFamily="34" charset="0"/>
                        </a:rPr>
                        <a:t>DAUER </a:t>
                      </a:r>
                      <a:br>
                        <a:rPr lang="de-DE" sz="900" dirty="0">
                          <a:solidFill>
                            <a:schemeClr val="tx1"/>
                          </a:solidFill>
                          <a:latin typeface="Century Gothic" panose="020B0502020202020204" pitchFamily="34" charset="0"/>
                        </a:rPr>
                      </a:br>
                      <a:r>
                        <a:rPr lang="de-DE" sz="900" b="0" dirty="0">
                          <a:solidFill>
                            <a:schemeClr val="tx1"/>
                          </a:solidFill>
                          <a:latin typeface="Century Gothic" panose="020B0502020202020204" pitchFamily="34" charset="0"/>
                        </a:rPr>
                        <a:t>in Tagen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a:solidFill>
                            <a:schemeClr val="tx1"/>
                          </a:solidFill>
                          <a:latin typeface="Century Gothic" panose="020B0502020202020204" pitchFamily="34" charset="0"/>
                        </a:rPr>
                        <a:t>KOMMENTARE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de-DE" sz="1000">
                          <a:solidFill>
                            <a:schemeClr val="tx1"/>
                          </a:solidFill>
                          <a:latin typeface="Century Gothic" panose="020B0502020202020204" pitchFamily="34" charset="0"/>
                        </a:rPr>
                        <a:t>Ja</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de-DE" sz="1000">
                          <a:solidFill>
                            <a:schemeClr val="tx1"/>
                          </a:solidFill>
                          <a:latin typeface="Century Gothic" panose="020B0502020202020204" pitchFamily="34" charset="0"/>
                        </a:rPr>
                        <a:t>Merkmal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Merkmal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Funktion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Merkmal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de-DE" sz="1000">
                          <a:solidFill>
                            <a:schemeClr val="tx1"/>
                          </a:solidFill>
                          <a:latin typeface="Century Gothic" panose="020B0502020202020204" pitchFamily="34" charset="0"/>
                        </a:rPr>
                        <a:t>Ja</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Merkmal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Funktion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3331790970"/>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2254801">
                  <a:extLst>
                    <a:ext uri="{9D8B030D-6E8A-4147-A177-3AD203B41FA5}">
                      <a16:colId xmlns:a16="http://schemas.microsoft.com/office/drawing/2014/main" val="602210714"/>
                    </a:ext>
                  </a:extLst>
                </a:gridCol>
                <a:gridCol w="885825">
                  <a:extLst>
                    <a:ext uri="{9D8B030D-6E8A-4147-A177-3AD203B41FA5}">
                      <a16:colId xmlns:a16="http://schemas.microsoft.com/office/drawing/2014/main" val="1817390762"/>
                    </a:ext>
                  </a:extLst>
                </a:gridCol>
                <a:gridCol w="814387">
                  <a:extLst>
                    <a:ext uri="{9D8B030D-6E8A-4147-A177-3AD203B41FA5}">
                      <a16:colId xmlns:a16="http://schemas.microsoft.com/office/drawing/2014/main" val="1546263835"/>
                    </a:ext>
                  </a:extLst>
                </a:gridCol>
                <a:gridCol w="1363436">
                  <a:extLst>
                    <a:ext uri="{9D8B030D-6E8A-4147-A177-3AD203B41FA5}">
                      <a16:colId xmlns:a16="http://schemas.microsoft.com/office/drawing/2014/main" val="187052363"/>
                    </a:ext>
                  </a:extLst>
                </a:gridCol>
                <a:gridCol w="1594077">
                  <a:extLst>
                    <a:ext uri="{9D8B030D-6E8A-4147-A177-3AD203B41FA5}">
                      <a16:colId xmlns:a16="http://schemas.microsoft.com/office/drawing/2014/main" val="745651107"/>
                    </a:ext>
                  </a:extLst>
                </a:gridCol>
                <a:gridCol w="2597631">
                  <a:extLst>
                    <a:ext uri="{9D8B030D-6E8A-4147-A177-3AD203B41FA5}">
                      <a16:colId xmlns:a16="http://schemas.microsoft.com/office/drawing/2014/main" val="3839570682"/>
                    </a:ext>
                  </a:extLst>
                </a:gridCol>
              </a:tblGrid>
              <a:tr h="380271">
                <a:tc>
                  <a:txBody>
                    <a:bodyPr/>
                    <a:lstStyle/>
                    <a:p>
                      <a:pPr algn="r" rtl="0">
                        <a:lnSpc>
                          <a:spcPct val="100000"/>
                        </a:lnSpc>
                      </a:pPr>
                      <a:r>
                        <a:rPr lang="de-DE" sz="900">
                          <a:solidFill>
                            <a:schemeClr val="tx1"/>
                          </a:solidFill>
                          <a:latin typeface="Century Gothic" panose="020B0502020202020204" pitchFamily="34" charset="0"/>
                        </a:rPr>
                        <a:t>PROJEKTNAME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de-DE" sz="900">
                          <a:solidFill>
                            <a:schemeClr val="tx1"/>
                          </a:solidFill>
                          <a:latin typeface="Century Gothic" panose="020B0502020202020204" pitchFamily="34" charset="0"/>
                        </a:rPr>
                        <a:t>STARTDATUM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ENDDATUM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GESAMTFORTSCHRITT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PROJEKTLEISTUNG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de-DE" sz="900" b="1" kern="1200">
                          <a:solidFill>
                            <a:schemeClr val="tx1"/>
                          </a:solidFill>
                          <a:latin typeface="Century Gothic" panose="020B0502020202020204" pitchFamily="34" charset="0"/>
                          <a:ea typeface="+mn-ea"/>
                          <a:cs typeface="+mn-cs"/>
                        </a:rPr>
                        <a:t>PROJEKTMANAGER*IN</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UMFANGSBESCHREIBUNG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rtl="0"/>
            <a:r>
              <a:rPr lang="de-DE">
                <a:solidFill>
                  <a:schemeClr val="tx1">
                    <a:lumMod val="65000"/>
                    <a:lumOff val="35000"/>
                  </a:schemeClr>
                </a:solidFill>
                <a:latin typeface="Century Gothic" panose="020B0502020202020204" pitchFamily="34" charset="0"/>
              </a:rPr>
              <a:t>Vorlage für die agile Projektplanung </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1798242999"/>
              </p:ext>
            </p:extLst>
          </p:nvPr>
        </p:nvGraphicFramePr>
        <p:xfrm>
          <a:off x="327121" y="1614195"/>
          <a:ext cx="11571678" cy="4507845"/>
        </p:xfrm>
        <a:graphic>
          <a:graphicData uri="http://schemas.openxmlformats.org/drawingml/2006/table">
            <a:tbl>
              <a:tblPr firstRow="1">
                <a:tableStyleId>{5C22544A-7EE6-4342-B048-85BDC9FD1C3A}</a:tableStyleId>
              </a:tblPr>
              <a:tblGrid>
                <a:gridCol w="834929">
                  <a:extLst>
                    <a:ext uri="{9D8B030D-6E8A-4147-A177-3AD203B41FA5}">
                      <a16:colId xmlns:a16="http://schemas.microsoft.com/office/drawing/2014/main" val="602210714"/>
                    </a:ext>
                  </a:extLst>
                </a:gridCol>
                <a:gridCol w="1321343">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de-DE" sz="100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de-DE" sz="1000">
                          <a:solidFill>
                            <a:schemeClr val="tx1"/>
                          </a:solidFill>
                          <a:latin typeface="Century Gothic" panose="020B0502020202020204" pitchFamily="34" charset="0"/>
                        </a:rPr>
                        <a:t>Merkmal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de-DE" sz="1000">
                          <a:solidFill>
                            <a:schemeClr val="tx1"/>
                          </a:solidFill>
                          <a:latin typeface="Century Gothic" panose="020B0502020202020204" pitchFamily="34" charset="0"/>
                        </a:rPr>
                        <a:t>Merkmal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de-DE" sz="1000">
                          <a:solidFill>
                            <a:schemeClr val="tx1"/>
                          </a:solidFill>
                          <a:latin typeface="Century Gothic" panose="020B0502020202020204" pitchFamily="34" charset="0"/>
                        </a:rPr>
                        <a:t>Funktion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de-DE" sz="1000" b="1">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de-DE" sz="1000">
                          <a:solidFill>
                            <a:schemeClr val="tx1"/>
                          </a:solidFill>
                          <a:latin typeface="Century Gothic" panose="020B0502020202020204" pitchFamily="34" charset="0"/>
                        </a:rPr>
                        <a:t>Merkmal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Merkmal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de-DE" sz="1000">
                          <a:solidFill>
                            <a:schemeClr val="tx1"/>
                          </a:solidFill>
                          <a:latin typeface="Century Gothic" panose="020B0502020202020204" pitchFamily="34" charset="0"/>
                        </a:rPr>
                        <a:t>Funktion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de-DE" sz="1000" b="1">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de-DE" sz="1000">
                <a:latin typeface="Century Gothic" panose="020B0502020202020204" pitchFamily="34" charset="0"/>
              </a:rPr>
              <a:t>31.08.</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de-DE" sz="1000">
                <a:latin typeface="Century Gothic" panose="020B0502020202020204" pitchFamily="34" charset="0"/>
              </a:rPr>
              <a:t>05.09.</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de-DE" sz="1000">
                <a:latin typeface="Century Gothic" panose="020B0502020202020204" pitchFamily="34" charset="0"/>
              </a:rPr>
              <a:t>10.09.</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de-DE" sz="1000">
                <a:latin typeface="Century Gothic" panose="020B0502020202020204" pitchFamily="34" charset="0"/>
              </a:rPr>
              <a:t>15.09.</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de-DE" sz="1000">
                <a:latin typeface="Century Gothic" panose="020B0502020202020204" pitchFamily="34" charset="0"/>
              </a:rPr>
              <a:t>20.09.</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de-DE" sz="1000">
                <a:latin typeface="Century Gothic" panose="020B0502020202020204" pitchFamily="34" charset="0"/>
              </a:rPr>
              <a:t>25.09.</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de-DE" sz="1000">
                <a:latin typeface="Century Gothic" panose="020B0502020202020204" pitchFamily="34" charset="0"/>
              </a:rPr>
              <a:t>30.09.</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de-DE" sz="1000">
                <a:latin typeface="Century Gothic" panose="020B0502020202020204" pitchFamily="34" charset="0"/>
              </a:rPr>
              <a:t>05.10.</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de-DE"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2718601258"/>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2255552">
                  <a:extLst>
                    <a:ext uri="{9D8B030D-6E8A-4147-A177-3AD203B41FA5}">
                      <a16:colId xmlns:a16="http://schemas.microsoft.com/office/drawing/2014/main" val="602210714"/>
                    </a:ext>
                  </a:extLst>
                </a:gridCol>
                <a:gridCol w="886327">
                  <a:extLst>
                    <a:ext uri="{9D8B030D-6E8A-4147-A177-3AD203B41FA5}">
                      <a16:colId xmlns:a16="http://schemas.microsoft.com/office/drawing/2014/main" val="1817390762"/>
                    </a:ext>
                  </a:extLst>
                </a:gridCol>
                <a:gridCol w="814137">
                  <a:extLst>
                    <a:ext uri="{9D8B030D-6E8A-4147-A177-3AD203B41FA5}">
                      <a16:colId xmlns:a16="http://schemas.microsoft.com/office/drawing/2014/main" val="1546263835"/>
                    </a:ext>
                  </a:extLst>
                </a:gridCol>
                <a:gridCol w="1362433">
                  <a:extLst>
                    <a:ext uri="{9D8B030D-6E8A-4147-A177-3AD203B41FA5}">
                      <a16:colId xmlns:a16="http://schemas.microsoft.com/office/drawing/2014/main" val="187052363"/>
                    </a:ext>
                  </a:extLst>
                </a:gridCol>
                <a:gridCol w="1593325">
                  <a:extLst>
                    <a:ext uri="{9D8B030D-6E8A-4147-A177-3AD203B41FA5}">
                      <a16:colId xmlns:a16="http://schemas.microsoft.com/office/drawing/2014/main" val="745651107"/>
                    </a:ext>
                  </a:extLst>
                </a:gridCol>
                <a:gridCol w="2598383">
                  <a:extLst>
                    <a:ext uri="{9D8B030D-6E8A-4147-A177-3AD203B41FA5}">
                      <a16:colId xmlns:a16="http://schemas.microsoft.com/office/drawing/2014/main" val="3839570682"/>
                    </a:ext>
                  </a:extLst>
                </a:gridCol>
              </a:tblGrid>
              <a:tr h="380271">
                <a:tc>
                  <a:txBody>
                    <a:bodyPr/>
                    <a:lstStyle/>
                    <a:p>
                      <a:pPr algn="r" rtl="0">
                        <a:lnSpc>
                          <a:spcPct val="100000"/>
                        </a:lnSpc>
                      </a:pPr>
                      <a:r>
                        <a:rPr lang="de-DE" sz="900">
                          <a:solidFill>
                            <a:schemeClr val="tx1"/>
                          </a:solidFill>
                          <a:latin typeface="Century Gothic" panose="020B0502020202020204" pitchFamily="34" charset="0"/>
                        </a:rPr>
                        <a:t>PROJEKTNAME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de-DE" sz="900">
                          <a:solidFill>
                            <a:schemeClr val="tx1"/>
                          </a:solidFill>
                          <a:latin typeface="Century Gothic" panose="020B0502020202020204" pitchFamily="34" charset="0"/>
                        </a:rPr>
                        <a:t>STARTDATUM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ENDDATUM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GESAMTFORTSCHRITT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PROJEKTLEISTUNG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de-DE" sz="900" b="1" kern="1200">
                          <a:solidFill>
                            <a:schemeClr val="tx1"/>
                          </a:solidFill>
                          <a:latin typeface="Century Gothic" panose="020B0502020202020204" pitchFamily="34" charset="0"/>
                          <a:ea typeface="+mn-ea"/>
                          <a:cs typeface="+mn-cs"/>
                        </a:rPr>
                        <a:t>PROJEKTMANAGER*IN</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UMFANGSBESCHREIBUNG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8136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rtl="0"/>
            <a:r>
              <a:rPr lang="de-DE" b="1">
                <a:solidFill>
                  <a:schemeClr val="tx1">
                    <a:lumMod val="65000"/>
                    <a:lumOff val="35000"/>
                  </a:schemeClr>
                </a:solidFill>
                <a:latin typeface="Century Gothic" panose="020B0502020202020204" pitchFamily="34" charset="0"/>
              </a:rPr>
              <a:t>BEISPIEL</a:t>
            </a:r>
            <a:r>
              <a:rPr lang="de-DE">
                <a:solidFill>
                  <a:schemeClr val="tx1">
                    <a:lumMod val="65000"/>
                    <a:lumOff val="35000"/>
                  </a:schemeClr>
                </a:solidFill>
                <a:latin typeface="Century Gothic" panose="020B0502020202020204" pitchFamily="34" charset="0"/>
              </a:rPr>
              <a:t> Vorlage für die agile Projektplanung</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417883547"/>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787304">
                  <a:extLst>
                    <a:ext uri="{9D8B030D-6E8A-4147-A177-3AD203B41FA5}">
                      <a16:colId xmlns:a16="http://schemas.microsoft.com/office/drawing/2014/main" val="1672129667"/>
                    </a:ext>
                  </a:extLst>
                </a:gridCol>
                <a:gridCol w="1274212">
                  <a:extLst>
                    <a:ext uri="{9D8B030D-6E8A-4147-A177-3AD203B41FA5}">
                      <a16:colId xmlns:a16="http://schemas.microsoft.com/office/drawing/2014/main" val="602210714"/>
                    </a:ext>
                  </a:extLst>
                </a:gridCol>
                <a:gridCol w="1211813">
                  <a:extLst>
                    <a:ext uri="{9D8B030D-6E8A-4147-A177-3AD203B41FA5}">
                      <a16:colId xmlns:a16="http://schemas.microsoft.com/office/drawing/2014/main" val="1817390762"/>
                    </a:ext>
                  </a:extLst>
                </a:gridCol>
                <a:gridCol w="1242138">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11763">
                  <a:extLst>
                    <a:ext uri="{9D8B030D-6E8A-4147-A177-3AD203B41FA5}">
                      <a16:colId xmlns:a16="http://schemas.microsoft.com/office/drawing/2014/main" val="3893106002"/>
                    </a:ext>
                  </a:extLst>
                </a:gridCol>
                <a:gridCol w="1103734">
                  <a:extLst>
                    <a:ext uri="{9D8B030D-6E8A-4147-A177-3AD203B41FA5}">
                      <a16:colId xmlns:a16="http://schemas.microsoft.com/office/drawing/2014/main" val="1453603295"/>
                    </a:ext>
                  </a:extLst>
                </a:gridCol>
                <a:gridCol w="3078644">
                  <a:extLst>
                    <a:ext uri="{9D8B030D-6E8A-4147-A177-3AD203B41FA5}">
                      <a16:colId xmlns:a16="http://schemas.microsoft.com/office/drawing/2014/main" val="3405603126"/>
                    </a:ext>
                  </a:extLst>
                </a:gridCol>
              </a:tblGrid>
              <a:tr h="380271">
                <a:tc>
                  <a:txBody>
                    <a:bodyPr/>
                    <a:lstStyle/>
                    <a:p>
                      <a:pPr rtl="0">
                        <a:lnSpc>
                          <a:spcPct val="100000"/>
                        </a:lnSpc>
                      </a:pPr>
                      <a:r>
                        <a:rPr lang="de-DE" sz="900" dirty="0">
                          <a:solidFill>
                            <a:schemeClr val="tx1"/>
                          </a:solidFill>
                          <a:latin typeface="Century Gothic" panose="020B0502020202020204" pitchFamily="34" charset="0"/>
                        </a:rPr>
                        <a:t>GEFÄHRDET</a:t>
                      </a:r>
                    </a:p>
                  </a:txBody>
                  <a:tcPr marR="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dirty="0">
                          <a:solidFill>
                            <a:schemeClr val="tx1"/>
                          </a:solidFill>
                          <a:latin typeface="Century Gothic" panose="020B0502020202020204" pitchFamily="34" charset="0"/>
                        </a:rPr>
                        <a:t>AUFGABENNAME</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rtl="0">
                        <a:lnSpc>
                          <a:spcPct val="100000"/>
                        </a:lnSpc>
                      </a:pPr>
                      <a:r>
                        <a:rPr lang="de-DE" sz="900" dirty="0">
                          <a:solidFill>
                            <a:schemeClr val="tx1"/>
                          </a:solidFill>
                          <a:latin typeface="Century Gothic" panose="020B0502020202020204" pitchFamily="34" charset="0"/>
                        </a:rPr>
                        <a:t>FUNKTIONSTYP</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rtl="0">
                        <a:lnSpc>
                          <a:spcPct val="100000"/>
                        </a:lnSpc>
                      </a:pPr>
                      <a:r>
                        <a:rPr lang="de-DE" sz="900" dirty="0">
                          <a:solidFill>
                            <a:schemeClr val="tx1"/>
                          </a:solidFill>
                          <a:latin typeface="Century Gothic" panose="020B0502020202020204" pitchFamily="34" charset="0"/>
                        </a:rPr>
                        <a:t>VERANTWORTLICH</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dirty="0">
                          <a:solidFill>
                            <a:schemeClr val="tx1"/>
                          </a:solidFill>
                          <a:latin typeface="Century Gothic" panose="020B0502020202020204" pitchFamily="34" charset="0"/>
                        </a:rPr>
                        <a:t>STORY-PUNKTE</a:t>
                      </a:r>
                    </a:p>
                  </a:txBody>
                  <a:tcPr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de-DE" sz="900" dirty="0">
                          <a:solidFill>
                            <a:schemeClr val="tx1"/>
                          </a:solidFill>
                          <a:latin typeface="Century Gothic" panose="020B0502020202020204" pitchFamily="34" charset="0"/>
                        </a:rPr>
                        <a:t>START</a:t>
                      </a:r>
                    </a:p>
                  </a:txBody>
                  <a:tcPr anchor="ctr">
                    <a:lnL w="6350" cap="flat" cmpd="sng" algn="ctr">
                      <a:solidFill>
                        <a:srgbClr val="BFBFBF"/>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de-DE" sz="900">
                          <a:solidFill>
                            <a:schemeClr val="tx1"/>
                          </a:solidFill>
                          <a:latin typeface="Century Gothic" panose="020B0502020202020204" pitchFamily="34" charset="0"/>
                        </a:rPr>
                        <a:t>ENDE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de-DE" sz="900" dirty="0">
                          <a:solidFill>
                            <a:schemeClr val="tx1"/>
                          </a:solidFill>
                          <a:latin typeface="Century Gothic" panose="020B0502020202020204" pitchFamily="34" charset="0"/>
                        </a:rPr>
                        <a:t>DAUER </a:t>
                      </a:r>
                      <a:br>
                        <a:rPr lang="de-DE" sz="900" dirty="0">
                          <a:solidFill>
                            <a:schemeClr val="tx1"/>
                          </a:solidFill>
                          <a:latin typeface="Century Gothic" panose="020B0502020202020204" pitchFamily="34" charset="0"/>
                        </a:rPr>
                      </a:br>
                      <a:r>
                        <a:rPr lang="de-DE" sz="900" b="0" dirty="0">
                          <a:solidFill>
                            <a:schemeClr val="tx1"/>
                          </a:solidFill>
                          <a:latin typeface="Century Gothic" panose="020B0502020202020204" pitchFamily="34" charset="0"/>
                        </a:rPr>
                        <a:t>in Tagen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900">
                          <a:solidFill>
                            <a:schemeClr val="tx1"/>
                          </a:solidFill>
                          <a:latin typeface="Century Gothic" panose="020B0502020202020204" pitchFamily="34" charset="0"/>
                        </a:rPr>
                        <a:t>KOMMENTARE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dirty="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a:lnSpc>
                          <a:spcPct val="100000"/>
                        </a:lnSpc>
                      </a:pPr>
                      <a:r>
                        <a:rPr lang="de-DE"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de-DE" sz="1000">
                          <a:solidFill>
                            <a:schemeClr val="tx1"/>
                          </a:solidFill>
                          <a:latin typeface="Century Gothic" panose="020B0502020202020204" pitchFamily="34" charset="0"/>
                        </a:rPr>
                        <a:t>Ja</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de-DE" sz="1000">
                          <a:solidFill>
                            <a:schemeClr val="tx1"/>
                          </a:solidFill>
                          <a:latin typeface="Century Gothic" panose="020B0502020202020204" pitchFamily="34" charset="0"/>
                        </a:rPr>
                        <a:t>Merkmal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de-DE" sz="100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Abgeschlossen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Merkmal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12.09.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In Bearbeitung</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Funktion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Überfällig</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rtl="0">
                        <a:lnSpc>
                          <a:spcPct val="100000"/>
                        </a:lnSpc>
                      </a:pPr>
                      <a:r>
                        <a:rPr lang="de-DE"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16.09.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Merkmal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16.09.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Genehmigt</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de-DE" sz="1000">
                          <a:solidFill>
                            <a:schemeClr val="tx1"/>
                          </a:solidFill>
                          <a:latin typeface="Century Gothic" panose="020B0502020202020204" pitchFamily="34" charset="0"/>
                        </a:rPr>
                        <a:t>Ja</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Merkmal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de-DE" sz="100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21/09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Überprüfung erforderlich</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Funktion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22.09.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Pausiert</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de-DE" sz="100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rtl="0">
                        <a:lnSpc>
                          <a:spcPct val="100000"/>
                        </a:lnSpc>
                      </a:pPr>
                      <a:r>
                        <a:rPr lang="de-DE" sz="100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25.09.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Nicht begonnen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Karsten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02/10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Nicht begonnen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Nein</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02.10.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05.10.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de-DE" sz="1000" kern="1200">
                          <a:solidFill>
                            <a:schemeClr val="tx1"/>
                          </a:solidFill>
                          <a:latin typeface="Century Gothic" panose="020B0502020202020204" pitchFamily="34" charset="0"/>
                          <a:ea typeface="+mn-ea"/>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kern="1200">
                          <a:solidFill>
                            <a:schemeClr val="tx1"/>
                          </a:solidFill>
                          <a:latin typeface="Century Gothic" panose="020B0502020202020204" pitchFamily="34" charset="0"/>
                          <a:ea typeface="+mn-ea"/>
                          <a:cs typeface="+mn-cs"/>
                        </a:rPr>
                        <a:t>Nicht begonnen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3248421216"/>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2256291">
                  <a:extLst>
                    <a:ext uri="{9D8B030D-6E8A-4147-A177-3AD203B41FA5}">
                      <a16:colId xmlns:a16="http://schemas.microsoft.com/office/drawing/2014/main" val="602210714"/>
                    </a:ext>
                  </a:extLst>
                </a:gridCol>
                <a:gridCol w="883546">
                  <a:extLst>
                    <a:ext uri="{9D8B030D-6E8A-4147-A177-3AD203B41FA5}">
                      <a16:colId xmlns:a16="http://schemas.microsoft.com/office/drawing/2014/main" val="1817390762"/>
                    </a:ext>
                  </a:extLst>
                </a:gridCol>
                <a:gridCol w="816228">
                  <a:extLst>
                    <a:ext uri="{9D8B030D-6E8A-4147-A177-3AD203B41FA5}">
                      <a16:colId xmlns:a16="http://schemas.microsoft.com/office/drawing/2014/main" val="1546263835"/>
                    </a:ext>
                  </a:extLst>
                </a:gridCol>
                <a:gridCol w="1362384">
                  <a:extLst>
                    <a:ext uri="{9D8B030D-6E8A-4147-A177-3AD203B41FA5}">
                      <a16:colId xmlns:a16="http://schemas.microsoft.com/office/drawing/2014/main" val="187052363"/>
                    </a:ext>
                  </a:extLst>
                </a:gridCol>
                <a:gridCol w="1593989">
                  <a:extLst>
                    <a:ext uri="{9D8B030D-6E8A-4147-A177-3AD203B41FA5}">
                      <a16:colId xmlns:a16="http://schemas.microsoft.com/office/drawing/2014/main" val="745651107"/>
                    </a:ext>
                  </a:extLst>
                </a:gridCol>
                <a:gridCol w="2597719">
                  <a:extLst>
                    <a:ext uri="{9D8B030D-6E8A-4147-A177-3AD203B41FA5}">
                      <a16:colId xmlns:a16="http://schemas.microsoft.com/office/drawing/2014/main" val="3839570682"/>
                    </a:ext>
                  </a:extLst>
                </a:gridCol>
              </a:tblGrid>
              <a:tr h="380271">
                <a:tc>
                  <a:txBody>
                    <a:bodyPr/>
                    <a:lstStyle/>
                    <a:p>
                      <a:pPr algn="r" rtl="0">
                        <a:lnSpc>
                          <a:spcPct val="100000"/>
                        </a:lnSpc>
                      </a:pPr>
                      <a:r>
                        <a:rPr lang="de-DE" sz="900">
                          <a:solidFill>
                            <a:schemeClr val="tx1"/>
                          </a:solidFill>
                          <a:latin typeface="Century Gothic" panose="020B0502020202020204" pitchFamily="34" charset="0"/>
                        </a:rPr>
                        <a:t>PROJEKTNAME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de-DE" sz="1100" b="0">
                          <a:solidFill>
                            <a:schemeClr val="tx1"/>
                          </a:solidFill>
                          <a:latin typeface="Century Gothic" panose="020B0502020202020204" pitchFamily="34" charset="0"/>
                        </a:rPr>
                        <a:t>Produktrelease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de-DE" sz="900">
                          <a:solidFill>
                            <a:schemeClr val="tx1"/>
                          </a:solidFill>
                          <a:latin typeface="Century Gothic" panose="020B0502020202020204" pitchFamily="34" charset="0"/>
                        </a:rPr>
                        <a:t>STARTDATUM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ENDDATUM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GESAMTFORTSCHRITT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PROJEKTLEISTUNG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de-DE" sz="900" b="1" kern="1200" dirty="0">
                          <a:solidFill>
                            <a:schemeClr val="tx1"/>
                          </a:solidFill>
                          <a:latin typeface="Century Gothic" panose="020B0502020202020204" pitchFamily="34" charset="0"/>
                          <a:ea typeface="+mn-ea"/>
                          <a:cs typeface="+mn-cs"/>
                        </a:rPr>
                        <a:t>PROJEKTMANAGER*IN</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de-DE" sz="110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de-DE" sz="10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de-DE" sz="1000">
                          <a:solidFill>
                            <a:schemeClr val="tx1"/>
                          </a:solidFill>
                          <a:latin typeface="Century Gothic" panose="020B0502020202020204" pitchFamily="34" charset="0"/>
                        </a:rPr>
                        <a:t>35 %</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UMFANGSBESCHREIBUNG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rtl="0"/>
            <a:r>
              <a:rPr lang="de-DE" b="1">
                <a:solidFill>
                  <a:schemeClr val="tx1">
                    <a:lumMod val="65000"/>
                    <a:lumOff val="35000"/>
                  </a:schemeClr>
                </a:solidFill>
                <a:latin typeface="Century Gothic" panose="020B0502020202020204" pitchFamily="34" charset="0"/>
              </a:rPr>
              <a:t>BEISPIEL</a:t>
            </a:r>
            <a:r>
              <a:rPr lang="de-DE">
                <a:solidFill>
                  <a:schemeClr val="tx1">
                    <a:lumMod val="65000"/>
                    <a:lumOff val="35000"/>
                  </a:schemeClr>
                </a:solidFill>
                <a:latin typeface="Century Gothic" panose="020B0502020202020204" pitchFamily="34" charset="0"/>
              </a:rPr>
              <a:t> Vorlage für die agile Projektplanung</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635617863"/>
              </p:ext>
            </p:extLst>
          </p:nvPr>
        </p:nvGraphicFramePr>
        <p:xfrm>
          <a:off x="327121" y="1614195"/>
          <a:ext cx="11571678" cy="4507845"/>
        </p:xfrm>
        <a:graphic>
          <a:graphicData uri="http://schemas.openxmlformats.org/drawingml/2006/table">
            <a:tbl>
              <a:tblPr firstRow="1">
                <a:tableStyleId>{5C22544A-7EE6-4342-B048-85BDC9FD1C3A}</a:tableStyleId>
              </a:tblPr>
              <a:tblGrid>
                <a:gridCol w="825404">
                  <a:extLst>
                    <a:ext uri="{9D8B030D-6E8A-4147-A177-3AD203B41FA5}">
                      <a16:colId xmlns:a16="http://schemas.microsoft.com/office/drawing/2014/main" val="602210714"/>
                    </a:ext>
                  </a:extLst>
                </a:gridCol>
                <a:gridCol w="133086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de-DE" sz="100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de-DE" sz="1000">
                          <a:solidFill>
                            <a:schemeClr val="tx1"/>
                          </a:solidFill>
                          <a:latin typeface="Century Gothic" panose="020B0502020202020204" pitchFamily="34" charset="0"/>
                        </a:rPr>
                        <a:t>Merkmal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de-DE" sz="1000">
                          <a:solidFill>
                            <a:schemeClr val="tx1"/>
                          </a:solidFill>
                          <a:latin typeface="Century Gothic" panose="020B0502020202020204" pitchFamily="34" charset="0"/>
                        </a:rPr>
                        <a:t>Merkmal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de-DE" sz="1000">
                          <a:solidFill>
                            <a:schemeClr val="tx1"/>
                          </a:solidFill>
                          <a:latin typeface="Century Gothic" panose="020B0502020202020204" pitchFamily="34" charset="0"/>
                        </a:rPr>
                        <a:t>Funktion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de-DE" sz="1000" b="1">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de-DE" sz="1000">
                          <a:solidFill>
                            <a:schemeClr val="tx1"/>
                          </a:solidFill>
                          <a:latin typeface="Century Gothic" panose="020B0502020202020204" pitchFamily="34" charset="0"/>
                        </a:rPr>
                        <a:t>Merkmal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Merkmal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de-DE" sz="1000">
                          <a:solidFill>
                            <a:schemeClr val="tx1"/>
                          </a:solidFill>
                          <a:latin typeface="Century Gothic" panose="020B0502020202020204" pitchFamily="34" charset="0"/>
                        </a:rPr>
                        <a:t>Funktion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de-DE" sz="1000" b="1">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a:solidFill>
                            <a:schemeClr val="tx1"/>
                          </a:solidFill>
                          <a:latin typeface="Century Gothic" panose="020B0502020202020204" pitchFamily="34" charset="0"/>
                        </a:rPr>
                        <a:t>Funktion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de-DE" sz="1000">
                <a:latin typeface="Century Gothic" panose="020B0502020202020204" pitchFamily="34" charset="0"/>
              </a:rPr>
              <a:t>31.08.</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de-DE" sz="1000">
                <a:latin typeface="Century Gothic" panose="020B0502020202020204" pitchFamily="34" charset="0"/>
              </a:rPr>
              <a:t>05.09.</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de-DE" sz="1000">
                <a:latin typeface="Century Gothic" panose="020B0502020202020204" pitchFamily="34" charset="0"/>
              </a:rPr>
              <a:t>10.09.</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de-DE" sz="1000">
                <a:latin typeface="Century Gothic" panose="020B0502020202020204" pitchFamily="34" charset="0"/>
              </a:rPr>
              <a:t>15.09.</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de-DE" sz="1000">
                <a:latin typeface="Century Gothic" panose="020B0502020202020204" pitchFamily="34" charset="0"/>
              </a:rPr>
              <a:t>20.09.</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de-DE" sz="1000">
                <a:latin typeface="Century Gothic" panose="020B0502020202020204" pitchFamily="34" charset="0"/>
              </a:rPr>
              <a:t>25.09.</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de-DE" sz="1000">
                <a:latin typeface="Century Gothic" panose="020B0502020202020204" pitchFamily="34" charset="0"/>
              </a:rPr>
              <a:t>30.09.</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de-DE" sz="1000">
                <a:latin typeface="Century Gothic" panose="020B0502020202020204" pitchFamily="34" charset="0"/>
              </a:rPr>
              <a:t>05.10.</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de-DE"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3365907316"/>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2254483">
                  <a:extLst>
                    <a:ext uri="{9D8B030D-6E8A-4147-A177-3AD203B41FA5}">
                      <a16:colId xmlns:a16="http://schemas.microsoft.com/office/drawing/2014/main" val="602210714"/>
                    </a:ext>
                  </a:extLst>
                </a:gridCol>
                <a:gridCol w="886460">
                  <a:extLst>
                    <a:ext uri="{9D8B030D-6E8A-4147-A177-3AD203B41FA5}">
                      <a16:colId xmlns:a16="http://schemas.microsoft.com/office/drawing/2014/main" val="1817390762"/>
                    </a:ext>
                  </a:extLst>
                </a:gridCol>
                <a:gridCol w="812800">
                  <a:extLst>
                    <a:ext uri="{9D8B030D-6E8A-4147-A177-3AD203B41FA5}">
                      <a16:colId xmlns:a16="http://schemas.microsoft.com/office/drawing/2014/main" val="1546263835"/>
                    </a:ext>
                  </a:extLst>
                </a:gridCol>
                <a:gridCol w="1364706">
                  <a:extLst>
                    <a:ext uri="{9D8B030D-6E8A-4147-A177-3AD203B41FA5}">
                      <a16:colId xmlns:a16="http://schemas.microsoft.com/office/drawing/2014/main" val="187052363"/>
                    </a:ext>
                  </a:extLst>
                </a:gridCol>
                <a:gridCol w="1594394">
                  <a:extLst>
                    <a:ext uri="{9D8B030D-6E8A-4147-A177-3AD203B41FA5}">
                      <a16:colId xmlns:a16="http://schemas.microsoft.com/office/drawing/2014/main" val="745651107"/>
                    </a:ext>
                  </a:extLst>
                </a:gridCol>
                <a:gridCol w="2597314">
                  <a:extLst>
                    <a:ext uri="{9D8B030D-6E8A-4147-A177-3AD203B41FA5}">
                      <a16:colId xmlns:a16="http://schemas.microsoft.com/office/drawing/2014/main" val="3839570682"/>
                    </a:ext>
                  </a:extLst>
                </a:gridCol>
              </a:tblGrid>
              <a:tr h="380271">
                <a:tc>
                  <a:txBody>
                    <a:bodyPr/>
                    <a:lstStyle/>
                    <a:p>
                      <a:pPr algn="r" rtl="0">
                        <a:lnSpc>
                          <a:spcPct val="100000"/>
                        </a:lnSpc>
                      </a:pPr>
                      <a:r>
                        <a:rPr lang="de-DE" sz="900">
                          <a:solidFill>
                            <a:schemeClr val="tx1"/>
                          </a:solidFill>
                          <a:latin typeface="Century Gothic" panose="020B0502020202020204" pitchFamily="34" charset="0"/>
                        </a:rPr>
                        <a:t>PROJEKTNAME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de-DE" sz="1100" b="0">
                          <a:solidFill>
                            <a:schemeClr val="tx1"/>
                          </a:solidFill>
                          <a:latin typeface="Century Gothic" panose="020B0502020202020204" pitchFamily="34" charset="0"/>
                        </a:rPr>
                        <a:t>Produktrelease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de-DE" sz="900">
                          <a:solidFill>
                            <a:schemeClr val="tx1"/>
                          </a:solidFill>
                          <a:latin typeface="Century Gothic" panose="020B0502020202020204" pitchFamily="34" charset="0"/>
                        </a:rPr>
                        <a:t>STARTDATUM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ENDDATUM</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de-DE" sz="900">
                          <a:solidFill>
                            <a:schemeClr val="tx1"/>
                          </a:solidFill>
                          <a:latin typeface="Century Gothic" panose="020B0502020202020204" pitchFamily="34" charset="0"/>
                        </a:rPr>
                        <a:t>GESAMTFORTSCHRITT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PROJEKTLEISTUNG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de-DE" sz="900" b="1" kern="1200">
                          <a:solidFill>
                            <a:schemeClr val="tx1"/>
                          </a:solidFill>
                          <a:latin typeface="Century Gothic" panose="020B0502020202020204" pitchFamily="34" charset="0"/>
                          <a:ea typeface="+mn-ea"/>
                          <a:cs typeface="+mn-cs"/>
                        </a:rPr>
                        <a:t>PROJEKTMANAGER*IN</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de-DE" sz="110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de-DE" sz="10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de-DE" sz="100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de-DE" sz="1000">
                          <a:solidFill>
                            <a:schemeClr val="tx1"/>
                          </a:solidFill>
                          <a:latin typeface="Century Gothic" panose="020B0502020202020204" pitchFamily="34" charset="0"/>
                        </a:rPr>
                        <a:t>35 %</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de-DE" sz="900" b="1" kern="1200">
                          <a:solidFill>
                            <a:schemeClr val="tx1"/>
                          </a:solidFill>
                          <a:latin typeface="Century Gothic" panose="020B0502020202020204" pitchFamily="34" charset="0"/>
                          <a:ea typeface="+mn-ea"/>
                          <a:cs typeface="+mn-cs"/>
                        </a:rPr>
                        <a:t>UMFANGSBESCHREIBUNG</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
        <p:nvSpPr>
          <p:cNvPr id="2" name="TextBox 1">
            <a:extLst>
              <a:ext uri="{FF2B5EF4-FFF2-40B4-BE49-F238E27FC236}">
                <a16:creationId xmlns:a16="http://schemas.microsoft.com/office/drawing/2014/main" id="{1AD84C72-B29D-0D17-C87D-0946449CC2EC}"/>
              </a:ext>
            </a:extLst>
          </p:cNvPr>
          <p:cNvSpPr txBox="1"/>
          <p:nvPr/>
        </p:nvSpPr>
        <p:spPr>
          <a:xfrm>
            <a:off x="448962" y="6571738"/>
            <a:ext cx="11262535" cy="276999"/>
          </a:xfrm>
          <a:prstGeom prst="rect">
            <a:avLst/>
          </a:prstGeom>
          <a:noFill/>
        </p:spPr>
        <p:txBody>
          <a:bodyPr wrap="square" rtlCol="0">
            <a:spAutoFit/>
          </a:bodyPr>
          <a:lstStyle/>
          <a:p>
            <a:pPr marL="0" marR="0" algn="ctr" rtl="0"/>
            <a:r>
              <a:rPr lang="de-DE"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Bereitgestellt von Smartsheet, Inc.</a:t>
            </a:r>
          </a:p>
        </p:txBody>
      </p:sp>
    </p:spTree>
    <p:extLst>
      <p:ext uri="{BB962C8B-B14F-4D97-AF65-F5344CB8AC3E}">
        <p14:creationId xmlns:p14="http://schemas.microsoft.com/office/powerpoint/2010/main" val="29190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4827</TotalTime>
  <Words>598</Words>
  <Application>Microsoft Office PowerPoint</Application>
  <PresentationFormat>Widescreen</PresentationFormat>
  <Paragraphs>221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min qu</cp:lastModifiedBy>
  <cp:revision>14</cp:revision>
  <cp:lastPrinted>2020-08-31T22:23:58Z</cp:lastPrinted>
  <dcterms:created xsi:type="dcterms:W3CDTF">2020-09-16T17:09:31Z</dcterms:created>
  <dcterms:modified xsi:type="dcterms:W3CDTF">2025-05-11T09:31:57Z</dcterms:modified>
</cp:coreProperties>
</file>