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51" r:id="rId2"/>
    <p:sldId id="358" r:id="rId3"/>
    <p:sldId id="356"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EEF2"/>
    <a:srgbClr val="2E75B6"/>
    <a:srgbClr val="030D8A"/>
    <a:srgbClr val="0033A3"/>
    <a:srgbClr val="CCEDB4"/>
    <a:srgbClr val="AADD83"/>
    <a:srgbClr val="6EDDB1"/>
    <a:srgbClr val="B6F1D3"/>
    <a:srgbClr val="B3DD4A"/>
    <a:srgbClr val="EFE8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30" autoAdjust="0"/>
    <p:restoredTop sz="96058"/>
  </p:normalViewPr>
  <p:slideViewPr>
    <p:cSldViewPr snapToGrid="0" snapToObjects="1">
      <p:cViewPr varScale="1">
        <p:scale>
          <a:sx n="59" d="100"/>
          <a:sy n="59" d="100"/>
        </p:scale>
        <p:origin x="60" y="1104"/>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11/1/2024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711C10-233D-DA48-A5CB-9365BBABB6B4}" type="slidenum">
              <a:rPr lang="en-US" smtClean="0"/>
              <a:t>1</a:t>
            </a:fld>
            <a:endParaRPr lang="en-US" dirty="0"/>
          </a:p>
        </p:txBody>
      </p:sp>
    </p:spTree>
    <p:extLst>
      <p:ext uri="{BB962C8B-B14F-4D97-AF65-F5344CB8AC3E}">
        <p14:creationId xmlns:p14="http://schemas.microsoft.com/office/powerpoint/2010/main" val="4105346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827707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3</a:t>
            </a:fld>
            <a:endParaRPr/>
          </a:p>
        </p:txBody>
      </p:sp>
    </p:spTree>
    <p:extLst>
      <p:ext uri="{BB962C8B-B14F-4D97-AF65-F5344CB8AC3E}">
        <p14:creationId xmlns:p14="http://schemas.microsoft.com/office/powerpoint/2010/main" val="407587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11/1/2024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11/1/2024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11/1/2024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11/1/2024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s://de.smartsheet.com/try-it?trp=50124"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0" name="Group 109">
            <a:extLst>
              <a:ext uri="{FF2B5EF4-FFF2-40B4-BE49-F238E27FC236}">
                <a16:creationId xmlns:a16="http://schemas.microsoft.com/office/drawing/2014/main" id="{3E1E8724-46A8-FA05-9754-986BB8C59AB7}"/>
              </a:ext>
            </a:extLst>
          </p:cNvPr>
          <p:cNvGrpSpPr/>
          <p:nvPr/>
        </p:nvGrpSpPr>
        <p:grpSpPr>
          <a:xfrm>
            <a:off x="-3" y="0"/>
            <a:ext cx="11111434" cy="6858000"/>
            <a:chOff x="-3" y="0"/>
            <a:chExt cx="4918842" cy="6858000"/>
          </a:xfrm>
        </p:grpSpPr>
        <p:sp>
          <p:nvSpPr>
            <p:cNvPr id="7" name="Graphic 5">
              <a:extLst>
                <a:ext uri="{FF2B5EF4-FFF2-40B4-BE49-F238E27FC236}">
                  <a16:creationId xmlns:a16="http://schemas.microsoft.com/office/drawing/2014/main" id="{FED8D56C-972B-D25D-782B-FB7B016F5E9C}"/>
                </a:ext>
              </a:extLst>
            </p:cNvPr>
            <p:cNvSpPr/>
            <p:nvPr/>
          </p:nvSpPr>
          <p:spPr>
            <a:xfrm>
              <a:off x="-2" y="0"/>
              <a:ext cx="4918841" cy="6858000"/>
            </a:xfrm>
            <a:custGeom>
              <a:avLst/>
              <a:gdLst>
                <a:gd name="connsiteX0" fmla="*/ 0 w 3276600"/>
                <a:gd name="connsiteY0" fmla="*/ 3613439 h 3613438"/>
                <a:gd name="connsiteX1" fmla="*/ 0 w 3276600"/>
                <a:gd name="connsiteY1" fmla="*/ 0 h 3613438"/>
                <a:gd name="connsiteX2" fmla="*/ 3276600 w 3276600"/>
                <a:gd name="connsiteY2" fmla="*/ 1806287 h 3613438"/>
              </a:gdLst>
              <a:ahLst/>
              <a:cxnLst>
                <a:cxn ang="0">
                  <a:pos x="connsiteX0" y="connsiteY0"/>
                </a:cxn>
                <a:cxn ang="0">
                  <a:pos x="connsiteX1" y="connsiteY1"/>
                </a:cxn>
                <a:cxn ang="0">
                  <a:pos x="connsiteX2" y="connsiteY2"/>
                </a:cxn>
              </a:cxnLst>
              <a:rect l="l" t="t" r="r" b="b"/>
              <a:pathLst>
                <a:path w="3276600" h="3613438">
                  <a:moveTo>
                    <a:pt x="0" y="3613439"/>
                  </a:moveTo>
                  <a:lnTo>
                    <a:pt x="0" y="0"/>
                  </a:lnTo>
                  <a:lnTo>
                    <a:pt x="3276600" y="1806287"/>
                  </a:lnTo>
                  <a:close/>
                </a:path>
              </a:pathLst>
            </a:custGeom>
            <a:solidFill>
              <a:schemeClr val="tx2">
                <a:lumMod val="40000"/>
                <a:lumOff val="60000"/>
                <a:alpha val="25000"/>
              </a:schemeClr>
            </a:solidFill>
            <a:ln w="8653" cap="flat">
              <a:noFill/>
              <a:prstDash val="solid"/>
              <a:miter/>
            </a:ln>
          </p:spPr>
          <p:txBody>
            <a:bodyPr rtlCol="0" anchor="ctr"/>
            <a:lstStyle/>
            <a:p>
              <a:endParaRPr lang="en-US" dirty="0"/>
            </a:p>
          </p:txBody>
        </p:sp>
        <p:sp>
          <p:nvSpPr>
            <p:cNvPr id="107" name="Graphic 5">
              <a:extLst>
                <a:ext uri="{FF2B5EF4-FFF2-40B4-BE49-F238E27FC236}">
                  <a16:creationId xmlns:a16="http://schemas.microsoft.com/office/drawing/2014/main" id="{B6F5AB19-6A70-173B-CAD2-B21CA0426ED3}"/>
                </a:ext>
              </a:extLst>
            </p:cNvPr>
            <p:cNvSpPr/>
            <p:nvPr/>
          </p:nvSpPr>
          <p:spPr>
            <a:xfrm>
              <a:off x="-2" y="1139131"/>
              <a:ext cx="3419058" cy="4579738"/>
            </a:xfrm>
            <a:custGeom>
              <a:avLst/>
              <a:gdLst>
                <a:gd name="connsiteX0" fmla="*/ 0 w 3276600"/>
                <a:gd name="connsiteY0" fmla="*/ 3613439 h 3613438"/>
                <a:gd name="connsiteX1" fmla="*/ 0 w 3276600"/>
                <a:gd name="connsiteY1" fmla="*/ 0 h 3613438"/>
                <a:gd name="connsiteX2" fmla="*/ 3276600 w 3276600"/>
                <a:gd name="connsiteY2" fmla="*/ 1806287 h 3613438"/>
              </a:gdLst>
              <a:ahLst/>
              <a:cxnLst>
                <a:cxn ang="0">
                  <a:pos x="connsiteX0" y="connsiteY0"/>
                </a:cxn>
                <a:cxn ang="0">
                  <a:pos x="connsiteX1" y="connsiteY1"/>
                </a:cxn>
                <a:cxn ang="0">
                  <a:pos x="connsiteX2" y="connsiteY2"/>
                </a:cxn>
              </a:cxnLst>
              <a:rect l="l" t="t" r="r" b="b"/>
              <a:pathLst>
                <a:path w="3276600" h="3613438">
                  <a:moveTo>
                    <a:pt x="0" y="3613439"/>
                  </a:moveTo>
                  <a:lnTo>
                    <a:pt x="0" y="0"/>
                  </a:lnTo>
                  <a:lnTo>
                    <a:pt x="3276600" y="1806287"/>
                  </a:lnTo>
                  <a:close/>
                </a:path>
              </a:pathLst>
            </a:custGeom>
            <a:solidFill>
              <a:schemeClr val="bg1">
                <a:alpha val="50000"/>
              </a:schemeClr>
            </a:solidFill>
            <a:ln w="8653" cap="flat">
              <a:noFill/>
              <a:prstDash val="solid"/>
              <a:miter/>
            </a:ln>
          </p:spPr>
          <p:txBody>
            <a:bodyPr rtlCol="0" anchor="ctr"/>
            <a:lstStyle/>
            <a:p>
              <a:endParaRPr lang="en-US" b="1" dirty="0"/>
            </a:p>
          </p:txBody>
        </p:sp>
        <p:sp>
          <p:nvSpPr>
            <p:cNvPr id="109" name="Graphic 5">
              <a:extLst>
                <a:ext uri="{FF2B5EF4-FFF2-40B4-BE49-F238E27FC236}">
                  <a16:creationId xmlns:a16="http://schemas.microsoft.com/office/drawing/2014/main" id="{990E1567-74C1-DC1C-991A-AA2BF35F79E6}"/>
                </a:ext>
              </a:extLst>
            </p:cNvPr>
            <p:cNvSpPr/>
            <p:nvPr/>
          </p:nvSpPr>
          <p:spPr>
            <a:xfrm>
              <a:off x="-3" y="2291424"/>
              <a:ext cx="2629259" cy="2275153"/>
            </a:xfrm>
            <a:custGeom>
              <a:avLst/>
              <a:gdLst>
                <a:gd name="connsiteX0" fmla="*/ 0 w 3276600"/>
                <a:gd name="connsiteY0" fmla="*/ 3613439 h 3613438"/>
                <a:gd name="connsiteX1" fmla="*/ 0 w 3276600"/>
                <a:gd name="connsiteY1" fmla="*/ 0 h 3613438"/>
                <a:gd name="connsiteX2" fmla="*/ 3276600 w 3276600"/>
                <a:gd name="connsiteY2" fmla="*/ 1806287 h 3613438"/>
              </a:gdLst>
              <a:ahLst/>
              <a:cxnLst>
                <a:cxn ang="0">
                  <a:pos x="connsiteX0" y="connsiteY0"/>
                </a:cxn>
                <a:cxn ang="0">
                  <a:pos x="connsiteX1" y="connsiteY1"/>
                </a:cxn>
                <a:cxn ang="0">
                  <a:pos x="connsiteX2" y="connsiteY2"/>
                </a:cxn>
              </a:cxnLst>
              <a:rect l="l" t="t" r="r" b="b"/>
              <a:pathLst>
                <a:path w="3276600" h="3613438">
                  <a:moveTo>
                    <a:pt x="0" y="3613439"/>
                  </a:moveTo>
                  <a:lnTo>
                    <a:pt x="0" y="0"/>
                  </a:lnTo>
                  <a:lnTo>
                    <a:pt x="3276600" y="1806287"/>
                  </a:lnTo>
                  <a:close/>
                </a:path>
              </a:pathLst>
            </a:custGeom>
            <a:solidFill>
              <a:schemeClr val="bg1"/>
            </a:solidFill>
            <a:ln w="8653" cap="flat">
              <a:noFill/>
              <a:prstDash val="solid"/>
              <a:miter/>
            </a:ln>
          </p:spPr>
          <p:txBody>
            <a:bodyPr rtlCol="0" anchor="ctr"/>
            <a:lstStyle/>
            <a:p>
              <a:endParaRPr lang="en-US" b="1" dirty="0"/>
            </a:p>
          </p:txBody>
        </p:sp>
      </p:grpSp>
      <p:sp>
        <p:nvSpPr>
          <p:cNvPr id="105" name="TextBox 104">
            <a:extLst>
              <a:ext uri="{FF2B5EF4-FFF2-40B4-BE49-F238E27FC236}">
                <a16:creationId xmlns:a16="http://schemas.microsoft.com/office/drawing/2014/main" id="{E657F283-8CE8-B1D0-1462-4663337E2661}"/>
              </a:ext>
            </a:extLst>
          </p:cNvPr>
          <p:cNvSpPr txBox="1"/>
          <p:nvPr/>
        </p:nvSpPr>
        <p:spPr>
          <a:xfrm>
            <a:off x="249647" y="216762"/>
            <a:ext cx="7810988" cy="1077218"/>
          </a:xfrm>
          <a:prstGeom prst="rect">
            <a:avLst/>
          </a:prstGeom>
          <a:noFill/>
          <a:effectLst/>
        </p:spPr>
        <p:txBody>
          <a:bodyPr wrap="square" rtlCol="0">
            <a:spAutoFit/>
          </a:bodyPr>
          <a:lstStyle/>
          <a:p>
            <a:pPr rtl="0"/>
            <a:r>
              <a:rPr lang="de-DE" sz="3100" b="1" i="0" u="none" strike="noStrike">
                <a:solidFill>
                  <a:schemeClr val="tx1">
                    <a:lumMod val="65000"/>
                    <a:lumOff val="35000"/>
                  </a:schemeClr>
                </a:solidFill>
                <a:effectLst/>
                <a:latin typeface="Century Gothic" panose="020B0502020202020204" pitchFamily="34" charset="0"/>
              </a:rPr>
              <a:t>EINFACHE AUFWAND-WIRKUNG-MATRIX </a:t>
            </a:r>
          </a:p>
          <a:p>
            <a:pPr rtl="0"/>
            <a:r>
              <a:rPr lang="de-DE" sz="3100" b="1" i="0" u="none" strike="noStrike">
                <a:solidFill>
                  <a:schemeClr val="tx1">
                    <a:lumMod val="65000"/>
                    <a:lumOff val="35000"/>
                  </a:schemeClr>
                </a:solidFill>
                <a:effectLst/>
                <a:latin typeface="Century Gothic" panose="020B0502020202020204" pitchFamily="34" charset="0"/>
              </a:rPr>
              <a:t>VORLAGE </a:t>
            </a:r>
          </a:p>
        </p:txBody>
      </p:sp>
      <p:sp>
        <p:nvSpPr>
          <p:cNvPr id="2" name="TextBox 1">
            <a:extLst>
              <a:ext uri="{FF2B5EF4-FFF2-40B4-BE49-F238E27FC236}">
                <a16:creationId xmlns:a16="http://schemas.microsoft.com/office/drawing/2014/main" id="{AE968F33-F07E-5CE2-F688-753ECB5FC6B3}"/>
              </a:ext>
            </a:extLst>
          </p:cNvPr>
          <p:cNvSpPr txBox="1"/>
          <p:nvPr/>
        </p:nvSpPr>
        <p:spPr>
          <a:xfrm>
            <a:off x="303179" y="1425386"/>
            <a:ext cx="3871255" cy="5155642"/>
          </a:xfrm>
          <a:prstGeom prst="rect">
            <a:avLst/>
          </a:prstGeom>
          <a:noFill/>
        </p:spPr>
        <p:txBody>
          <a:bodyPr wrap="square" rtlCol="0">
            <a:spAutoFit/>
          </a:bodyPr>
          <a:lstStyle/>
          <a:p>
            <a:pPr algn="l" rtl="0">
              <a:lnSpc>
                <a:spcPct val="150000"/>
              </a:lnSpc>
              <a:spcBef>
                <a:spcPts val="0"/>
              </a:spcBef>
              <a:spcAft>
                <a:spcPts val="0"/>
              </a:spcAft>
            </a:pPr>
            <a:r>
              <a:rPr lang="de-DE" sz="1200" b="1" i="0" u="none" strike="noStrike" dirty="0">
                <a:solidFill>
                  <a:srgbClr val="000000"/>
                </a:solidFill>
                <a:effectLst/>
                <a:latin typeface="Century Gothic" panose="020B0502020202020204" pitchFamily="34" charset="0"/>
              </a:rPr>
              <a:t>Verwendung dieser Vorlage:</a:t>
            </a:r>
            <a:r>
              <a:rPr lang="de-DE" sz="1200" b="0" i="0" u="none" strike="noStrike" dirty="0">
                <a:solidFill>
                  <a:srgbClr val="000000"/>
                </a:solidFill>
                <a:effectLst/>
                <a:latin typeface="Century Gothic" panose="020B0502020202020204" pitchFamily="34" charset="0"/>
              </a:rPr>
              <a:t> Diese einfache Vorlage mit oder ohne Beispieltext eignet sich am besten für kleine Projekte, bei denen Teamleiter*innen und Projektmanager*innen effizient Aufgaben bewerten und Entscheidungen treffen müssen. Der Schwerpunkt liegt darauf, die Wirkung jeder Aufgabe dem erforderlichen Aufwand gegenüberzustellen – ohne sich in komplexen Details zu verlieren.</a:t>
            </a:r>
          </a:p>
          <a:p>
            <a:pPr algn="l" rtl="0">
              <a:lnSpc>
                <a:spcPct val="150000"/>
              </a:lnSpc>
              <a:spcBef>
                <a:spcPts val="0"/>
              </a:spcBef>
              <a:spcAft>
                <a:spcPts val="0"/>
              </a:spcAft>
            </a:pPr>
            <a:endParaRPr lang="en-US" sz="1200" b="0" i="0" u="none" strike="noStrike" dirty="0">
              <a:solidFill>
                <a:srgbClr val="000000"/>
              </a:solidFill>
              <a:effectLst/>
              <a:latin typeface="Century Gothic" panose="020B0502020202020204" pitchFamily="34" charset="0"/>
            </a:endParaRPr>
          </a:p>
          <a:p>
            <a:pPr rtl="0">
              <a:lnSpc>
                <a:spcPct val="150000"/>
              </a:lnSpc>
            </a:pPr>
            <a:r>
              <a:rPr lang="de-DE" sz="1200" b="1" i="0" u="none" strike="noStrike" dirty="0">
                <a:solidFill>
                  <a:srgbClr val="000000"/>
                </a:solidFill>
                <a:effectLst/>
                <a:latin typeface="Century Gothic" panose="020B0502020202020204" pitchFamily="34" charset="0"/>
              </a:rPr>
              <a:t>Besonderheiten der Vorlage: </a:t>
            </a:r>
            <a:r>
              <a:rPr lang="de-DE" sz="1200" b="0" i="0" u="none" strike="noStrike" dirty="0">
                <a:solidFill>
                  <a:srgbClr val="000000"/>
                </a:solidFill>
                <a:effectLst/>
                <a:latin typeface="Century Gothic" panose="020B0502020202020204" pitchFamily="34" charset="0"/>
              </a:rPr>
              <a:t>Die Vorlage zeichnet sich durch ihr benutzungsfreundliches Layout aus, das Aufgaben je nach Wirkung und Aufwand in Quadranten kategorisiert. Das intuitive Bewertungssystem vereinfacht den Evaluierungsprozess und bietet eine klare Visualisierung der Aufgaben, die priorisiert werden sollten, um die Ergebnisse zu maximieren.</a:t>
            </a:r>
          </a:p>
        </p:txBody>
      </p:sp>
      <p:pic>
        <p:nvPicPr>
          <p:cNvPr id="4" name="Picture 3">
            <a:extLst>
              <a:ext uri="{FF2B5EF4-FFF2-40B4-BE49-F238E27FC236}">
                <a16:creationId xmlns:a16="http://schemas.microsoft.com/office/drawing/2014/main" id="{23367A29-3C3D-CA81-EFC5-761A357DF51F}"/>
              </a:ext>
            </a:extLst>
          </p:cNvPr>
          <p:cNvPicPr>
            <a:picLocks noChangeAspect="1"/>
          </p:cNvPicPr>
          <p:nvPr/>
        </p:nvPicPr>
        <p:blipFill>
          <a:blip r:embed="rId3"/>
          <a:srcRect l="1" t="1867" r="-2147" b="1867"/>
          <a:stretch/>
        </p:blipFill>
        <p:spPr>
          <a:xfrm>
            <a:off x="4270788" y="1949450"/>
            <a:ext cx="8091246" cy="4080646"/>
          </a:xfrm>
          <a:prstGeom prst="rect">
            <a:avLst/>
          </a:prstGeom>
          <a:effectLst>
            <a:outerShdw blurRad="50800" dist="38100" dir="2700000" algn="tl" rotWithShape="0">
              <a:srgbClr val="EBEEF2"/>
            </a:outerShdw>
          </a:effectLst>
        </p:spPr>
      </p:pic>
      <p:pic>
        <p:nvPicPr>
          <p:cNvPr id="3" name="Picture 2">
            <a:hlinkClick r:id="rId4"/>
            <a:extLst>
              <a:ext uri="{FF2B5EF4-FFF2-40B4-BE49-F238E27FC236}">
                <a16:creationId xmlns:a16="http://schemas.microsoft.com/office/drawing/2014/main" id="{F02B254B-AB8D-F6AB-43CC-1DE4B667C730}"/>
              </a:ext>
            </a:extLst>
          </p:cNvPr>
          <p:cNvPicPr>
            <a:picLocks noChangeAspect="1"/>
          </p:cNvPicPr>
          <p:nvPr/>
        </p:nvPicPr>
        <p:blipFill>
          <a:blip r:embed="rId5"/>
          <a:srcRect/>
          <a:stretch/>
        </p:blipFill>
        <p:spPr>
          <a:xfrm>
            <a:off x="9169588" y="216762"/>
            <a:ext cx="2805423" cy="557985"/>
          </a:xfrm>
          <a:prstGeom prst="rect">
            <a:avLst/>
          </a:prstGeom>
        </p:spPr>
      </p:pic>
    </p:spTree>
    <p:extLst>
      <p:ext uri="{BB962C8B-B14F-4D97-AF65-F5344CB8AC3E}">
        <p14:creationId xmlns:p14="http://schemas.microsoft.com/office/powerpoint/2010/main" val="1096222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750D103-6AEF-4ECB-CF8B-BADEFC1B3314}"/>
              </a:ext>
            </a:extLst>
          </p:cNvPr>
          <p:cNvSpPr txBox="1"/>
          <p:nvPr/>
        </p:nvSpPr>
        <p:spPr>
          <a:xfrm>
            <a:off x="249647" y="137250"/>
            <a:ext cx="6379753" cy="523220"/>
          </a:xfrm>
          <a:prstGeom prst="rect">
            <a:avLst/>
          </a:prstGeom>
          <a:noFill/>
          <a:effectLst/>
        </p:spPr>
        <p:txBody>
          <a:bodyPr wrap="square" rtlCol="0">
            <a:spAutoFit/>
          </a:bodyPr>
          <a:lstStyle/>
          <a:p>
            <a:pPr rtl="0"/>
            <a:r>
              <a:rPr lang="de-DE" sz="2800" i="0" u="none" strike="noStrike" dirty="0">
                <a:solidFill>
                  <a:schemeClr val="tx1">
                    <a:lumMod val="65000"/>
                    <a:lumOff val="35000"/>
                  </a:schemeClr>
                </a:solidFill>
                <a:effectLst/>
                <a:latin typeface="Century Gothic" panose="020B0502020202020204" pitchFamily="34" charset="0"/>
              </a:rPr>
              <a:t>AUFWAND-WIRKUNG-MATRIX  </a:t>
            </a:r>
          </a:p>
        </p:txBody>
      </p:sp>
      <p:sp>
        <p:nvSpPr>
          <p:cNvPr id="4" name="Rectangle 3">
            <a:extLst>
              <a:ext uri="{FF2B5EF4-FFF2-40B4-BE49-F238E27FC236}">
                <a16:creationId xmlns:a16="http://schemas.microsoft.com/office/drawing/2014/main" id="{0A5B765C-42F6-7239-5E83-1C7B934302D1}"/>
              </a:ext>
            </a:extLst>
          </p:cNvPr>
          <p:cNvSpPr/>
          <p:nvPr/>
        </p:nvSpPr>
        <p:spPr>
          <a:xfrm>
            <a:off x="6386122" y="1055591"/>
            <a:ext cx="5222783" cy="2376722"/>
          </a:xfrm>
          <a:prstGeom prst="rect">
            <a:avLst/>
          </a:prstGeom>
          <a:gradFill>
            <a:gsLst>
              <a:gs pos="0">
                <a:srgbClr val="F6F5F5"/>
              </a:gs>
              <a:gs pos="100000">
                <a:schemeClr val="bg1"/>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137160" tIns="182880" rIns="91440" bIns="274320" numCol="1" spcCol="0" rtlCol="0" fromWordArt="0" anchor="t" anchorCtr="0" forceAA="0" compatLnSpc="1">
            <a:prstTxWarp prst="textNoShape">
              <a:avLst/>
            </a:prstTxWarp>
            <a:noAutofit/>
          </a:bodyPr>
          <a:lstStyle/>
          <a:p>
            <a:pPr marL="228600" marR="0" indent="-228600" rtl="0">
              <a:lnSpc>
                <a:spcPct val="115000"/>
              </a:lnSpc>
              <a:spcBef>
                <a:spcPts val="0"/>
              </a:spcBef>
              <a:spcAft>
                <a:spcPts val="800"/>
              </a:spcAft>
              <a:buFont typeface="Arial" panose="020B0604020202020204" pitchFamily="34" charset="0"/>
              <a:buChar char="•"/>
            </a:pPr>
            <a:r>
              <a:rPr lang="de-DE" sz="15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Text</a:t>
            </a:r>
          </a:p>
        </p:txBody>
      </p:sp>
      <p:sp>
        <p:nvSpPr>
          <p:cNvPr id="5" name="Rectangle 4">
            <a:extLst>
              <a:ext uri="{FF2B5EF4-FFF2-40B4-BE49-F238E27FC236}">
                <a16:creationId xmlns:a16="http://schemas.microsoft.com/office/drawing/2014/main" id="{C60340D2-4D60-E178-7E5B-4EBA99415171}"/>
              </a:ext>
            </a:extLst>
          </p:cNvPr>
          <p:cNvSpPr/>
          <p:nvPr/>
        </p:nvSpPr>
        <p:spPr>
          <a:xfrm>
            <a:off x="672892" y="3924419"/>
            <a:ext cx="5222783" cy="2376722"/>
          </a:xfrm>
          <a:prstGeom prst="rect">
            <a:avLst/>
          </a:prstGeom>
          <a:gradFill>
            <a:gsLst>
              <a:gs pos="100000">
                <a:srgbClr val="F6F5F5"/>
              </a:gs>
              <a:gs pos="0">
                <a:schemeClr val="bg1"/>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137160" tIns="457200" rIns="91440" bIns="45720" numCol="1" spcCol="0" rtlCol="0" fromWordArt="0" anchor="t" anchorCtr="0" forceAA="0" compatLnSpc="1">
            <a:prstTxWarp prst="textNoShape">
              <a:avLst/>
            </a:prstTxWarp>
            <a:noAutofit/>
          </a:bodyPr>
          <a:lstStyle/>
          <a:p>
            <a:pPr marL="228600" marR="0" indent="-228600" rtl="0">
              <a:lnSpc>
                <a:spcPct val="115000"/>
              </a:lnSpc>
              <a:spcBef>
                <a:spcPts val="0"/>
              </a:spcBef>
              <a:spcAft>
                <a:spcPts val="800"/>
              </a:spcAft>
              <a:buFont typeface="Arial" panose="020B0604020202020204" pitchFamily="34" charset="0"/>
              <a:buChar char="•"/>
            </a:pPr>
            <a:r>
              <a:rPr lang="de-DE" sz="15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Text</a:t>
            </a:r>
          </a:p>
        </p:txBody>
      </p:sp>
      <p:sp>
        <p:nvSpPr>
          <p:cNvPr id="6" name="Rectangle 5">
            <a:extLst>
              <a:ext uri="{FF2B5EF4-FFF2-40B4-BE49-F238E27FC236}">
                <a16:creationId xmlns:a16="http://schemas.microsoft.com/office/drawing/2014/main" id="{0BABD529-AC37-7F0D-1069-914BE0DDB01A}"/>
              </a:ext>
            </a:extLst>
          </p:cNvPr>
          <p:cNvSpPr/>
          <p:nvPr/>
        </p:nvSpPr>
        <p:spPr>
          <a:xfrm>
            <a:off x="6386122" y="3924419"/>
            <a:ext cx="5222783" cy="2376722"/>
          </a:xfrm>
          <a:prstGeom prst="rect">
            <a:avLst/>
          </a:prstGeom>
          <a:gradFill>
            <a:gsLst>
              <a:gs pos="0">
                <a:srgbClr val="F6F5F5"/>
              </a:gs>
              <a:gs pos="100000">
                <a:schemeClr val="bg1"/>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137160" tIns="457200" rIns="91440" bIns="45720" numCol="1" spcCol="0" rtlCol="0" fromWordArt="0" anchor="t" anchorCtr="0" forceAA="0" compatLnSpc="1">
            <a:prstTxWarp prst="textNoShape">
              <a:avLst/>
            </a:prstTxWarp>
            <a:noAutofit/>
          </a:bodyPr>
          <a:lstStyle/>
          <a:p>
            <a:pPr marL="228600" marR="0" indent="-228600" rtl="0">
              <a:lnSpc>
                <a:spcPct val="115000"/>
              </a:lnSpc>
              <a:spcBef>
                <a:spcPts val="0"/>
              </a:spcBef>
              <a:spcAft>
                <a:spcPts val="800"/>
              </a:spcAft>
              <a:buFont typeface="Arial" panose="020B0604020202020204" pitchFamily="34" charset="0"/>
              <a:buChar char="•"/>
            </a:pPr>
            <a:r>
              <a:rPr lang="de-DE" sz="15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Text</a:t>
            </a:r>
          </a:p>
        </p:txBody>
      </p:sp>
      <p:sp>
        <p:nvSpPr>
          <p:cNvPr id="7" name="Rectangle 6">
            <a:extLst>
              <a:ext uri="{FF2B5EF4-FFF2-40B4-BE49-F238E27FC236}">
                <a16:creationId xmlns:a16="http://schemas.microsoft.com/office/drawing/2014/main" id="{50862369-03DA-C246-70A0-68C3D5E03631}"/>
              </a:ext>
            </a:extLst>
          </p:cNvPr>
          <p:cNvSpPr/>
          <p:nvPr/>
        </p:nvSpPr>
        <p:spPr>
          <a:xfrm>
            <a:off x="657694" y="1044846"/>
            <a:ext cx="5222783" cy="2376722"/>
          </a:xfrm>
          <a:prstGeom prst="rect">
            <a:avLst/>
          </a:prstGeom>
          <a:gradFill>
            <a:gsLst>
              <a:gs pos="100000">
                <a:srgbClr val="F6F5F5"/>
              </a:gs>
              <a:gs pos="0">
                <a:schemeClr val="bg1"/>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137160" tIns="182880" rIns="91440" bIns="274320" numCol="1" spcCol="0" rtlCol="0" fromWordArt="0" anchor="t" anchorCtr="0" forceAA="0" compatLnSpc="1">
            <a:prstTxWarp prst="textNoShape">
              <a:avLst/>
            </a:prstTxWarp>
            <a:noAutofit/>
          </a:bodyPr>
          <a:lstStyle/>
          <a:p>
            <a:pPr marL="228600" marR="0" indent="-228600" rtl="0">
              <a:lnSpc>
                <a:spcPct val="115000"/>
              </a:lnSpc>
              <a:spcBef>
                <a:spcPts val="0"/>
              </a:spcBef>
              <a:spcAft>
                <a:spcPts val="800"/>
              </a:spcAft>
              <a:buFont typeface="Arial" panose="020B0604020202020204" pitchFamily="34" charset="0"/>
              <a:buChar char="•"/>
            </a:pPr>
            <a:r>
              <a:rPr lang="de-DE" sz="15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Text</a:t>
            </a:r>
          </a:p>
        </p:txBody>
      </p:sp>
      <p:sp>
        <p:nvSpPr>
          <p:cNvPr id="8" name="Text Box 3">
            <a:extLst>
              <a:ext uri="{FF2B5EF4-FFF2-40B4-BE49-F238E27FC236}">
                <a16:creationId xmlns:a16="http://schemas.microsoft.com/office/drawing/2014/main" id="{FD3DCE6B-8315-BF34-4EC5-564C0C9FD52C}"/>
              </a:ext>
            </a:extLst>
          </p:cNvPr>
          <p:cNvSpPr txBox="1"/>
          <p:nvPr/>
        </p:nvSpPr>
        <p:spPr>
          <a:xfrm>
            <a:off x="657694" y="3107823"/>
            <a:ext cx="5222783" cy="322555"/>
          </a:xfrm>
          <a:prstGeom prst="rect">
            <a:avLst/>
          </a:prstGeom>
          <a:solidFill>
            <a:srgbClr val="76723E"/>
          </a:solid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marL="0" marR="0" algn="ctr" rtl="0">
              <a:spcBef>
                <a:spcPts val="0"/>
              </a:spcBef>
              <a:spcAft>
                <a:spcPts val="0"/>
              </a:spcAft>
            </a:pPr>
            <a:r>
              <a:rPr lang="de-DE" sz="1700">
                <a:solidFill>
                  <a:srgbClr val="FFFFFF"/>
                </a:solidFill>
                <a:effectLst/>
                <a:latin typeface="Century Gothic" panose="020B0502020202020204" pitchFamily="34" charset="0"/>
                <a:ea typeface="Times New Roman" panose="02020603050405020304" pitchFamily="18" charset="0"/>
                <a:cs typeface="Times New Roman" panose="02020603050405020304" pitchFamily="18" charset="0"/>
              </a:rPr>
              <a:t>SCHNELLE/EINFACHE ERFOLGE</a:t>
            </a:r>
          </a:p>
        </p:txBody>
      </p:sp>
      <p:sp>
        <p:nvSpPr>
          <p:cNvPr id="9" name="Text Box 3">
            <a:extLst>
              <a:ext uri="{FF2B5EF4-FFF2-40B4-BE49-F238E27FC236}">
                <a16:creationId xmlns:a16="http://schemas.microsoft.com/office/drawing/2014/main" id="{91C2E759-40E8-FFBB-D5B5-9CEF758A10C0}"/>
              </a:ext>
            </a:extLst>
          </p:cNvPr>
          <p:cNvSpPr txBox="1"/>
          <p:nvPr/>
        </p:nvSpPr>
        <p:spPr>
          <a:xfrm>
            <a:off x="6386122" y="3107823"/>
            <a:ext cx="5222783" cy="322437"/>
          </a:xfrm>
          <a:prstGeom prst="rect">
            <a:avLst/>
          </a:prstGeom>
          <a:solidFill>
            <a:srgbClr val="003C95"/>
          </a:solid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marL="0" marR="0" algn="ctr" rtl="0">
              <a:spcBef>
                <a:spcPts val="0"/>
              </a:spcBef>
              <a:spcAft>
                <a:spcPts val="0"/>
              </a:spcAft>
            </a:pPr>
            <a:r>
              <a:rPr lang="de-DE" sz="1700">
                <a:solidFill>
                  <a:srgbClr val="FFFFFF"/>
                </a:solidFill>
                <a:effectLst/>
                <a:latin typeface="Century Gothic" panose="020B0502020202020204" pitchFamily="34" charset="0"/>
                <a:ea typeface="Times New Roman" panose="02020603050405020304" pitchFamily="18" charset="0"/>
                <a:cs typeface="Times New Roman" panose="02020603050405020304" pitchFamily="18" charset="0"/>
              </a:rPr>
              <a:t>GROSSPROJEKTE</a:t>
            </a:r>
          </a:p>
        </p:txBody>
      </p:sp>
      <p:sp>
        <p:nvSpPr>
          <p:cNvPr id="21" name="Text Box 3">
            <a:extLst>
              <a:ext uri="{FF2B5EF4-FFF2-40B4-BE49-F238E27FC236}">
                <a16:creationId xmlns:a16="http://schemas.microsoft.com/office/drawing/2014/main" id="{E4D51951-5B24-CB44-676F-BC2A4536A382}"/>
              </a:ext>
            </a:extLst>
          </p:cNvPr>
          <p:cNvSpPr txBox="1"/>
          <p:nvPr/>
        </p:nvSpPr>
        <p:spPr>
          <a:xfrm>
            <a:off x="657694" y="3924419"/>
            <a:ext cx="5221949" cy="322555"/>
          </a:xfrm>
          <a:prstGeom prst="rect">
            <a:avLst/>
          </a:prstGeom>
          <a:solidFill>
            <a:srgbClr val="25ACAD"/>
          </a:solid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marL="0" marR="0" algn="ctr" rtl="0">
              <a:spcBef>
                <a:spcPts val="0"/>
              </a:spcBef>
              <a:spcAft>
                <a:spcPts val="0"/>
              </a:spcAft>
            </a:pPr>
            <a:r>
              <a:rPr lang="de-DE" sz="1700">
                <a:solidFill>
                  <a:srgbClr val="FFFFFF"/>
                </a:solidFill>
                <a:effectLst/>
                <a:latin typeface="Century Gothic" panose="020B0502020202020204" pitchFamily="34" charset="0"/>
                <a:ea typeface="Times New Roman" panose="02020603050405020304" pitchFamily="18" charset="0"/>
                <a:cs typeface="Times New Roman" panose="02020603050405020304" pitchFamily="18" charset="0"/>
              </a:rPr>
              <a:t>NEBENAUFGABEN</a:t>
            </a:r>
          </a:p>
        </p:txBody>
      </p:sp>
      <p:sp>
        <p:nvSpPr>
          <p:cNvPr id="22" name="Text Box 3">
            <a:extLst>
              <a:ext uri="{FF2B5EF4-FFF2-40B4-BE49-F238E27FC236}">
                <a16:creationId xmlns:a16="http://schemas.microsoft.com/office/drawing/2014/main" id="{C80A1FE8-BB26-A6CE-7A52-C0919C1B9236}"/>
              </a:ext>
            </a:extLst>
          </p:cNvPr>
          <p:cNvSpPr txBox="1"/>
          <p:nvPr/>
        </p:nvSpPr>
        <p:spPr>
          <a:xfrm>
            <a:off x="6386122" y="3924419"/>
            <a:ext cx="5222783" cy="322555"/>
          </a:xfrm>
          <a:prstGeom prst="rect">
            <a:avLst/>
          </a:prstGeom>
          <a:solidFill>
            <a:srgbClr val="EE4E34"/>
          </a:solid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marL="0" marR="0" algn="ctr" rtl="0">
              <a:spcBef>
                <a:spcPts val="0"/>
              </a:spcBef>
              <a:spcAft>
                <a:spcPts val="0"/>
              </a:spcAft>
            </a:pPr>
            <a:r>
              <a:rPr lang="de-DE" sz="1700">
                <a:solidFill>
                  <a:srgbClr val="FFFFFF"/>
                </a:solidFill>
                <a:effectLst/>
                <a:latin typeface="Century Gothic" panose="020B0502020202020204" pitchFamily="34" charset="0"/>
                <a:ea typeface="Times New Roman" panose="02020603050405020304" pitchFamily="18" charset="0"/>
                <a:cs typeface="Times New Roman" panose="02020603050405020304" pitchFamily="18" charset="0"/>
              </a:rPr>
              <a:t>UNDANKBARE AUFGABEN/KOSTENFALLE</a:t>
            </a:r>
          </a:p>
        </p:txBody>
      </p:sp>
      <p:sp>
        <p:nvSpPr>
          <p:cNvPr id="28" name="Text Box 3">
            <a:extLst>
              <a:ext uri="{FF2B5EF4-FFF2-40B4-BE49-F238E27FC236}">
                <a16:creationId xmlns:a16="http://schemas.microsoft.com/office/drawing/2014/main" id="{0089CAAA-5167-40AA-55C9-A450092E0F26}"/>
              </a:ext>
            </a:extLst>
          </p:cNvPr>
          <p:cNvSpPr txBox="1"/>
          <p:nvPr/>
        </p:nvSpPr>
        <p:spPr>
          <a:xfrm>
            <a:off x="672892" y="6256013"/>
            <a:ext cx="5221949" cy="42441"/>
          </a:xfrm>
          <a:prstGeom prst="rect">
            <a:avLst/>
          </a:prstGeom>
          <a:gradFill>
            <a:gsLst>
              <a:gs pos="100000">
                <a:schemeClr val="bg2"/>
              </a:gs>
              <a:gs pos="0">
                <a:srgbClr val="25ACAD"/>
              </a:gs>
            </a:gsLst>
            <a:lin ang="0" scaled="0"/>
          </a:grad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marL="0" marR="0" algn="ctr" rtl="0">
              <a:spcBef>
                <a:spcPts val="0"/>
              </a:spcBef>
              <a:spcAft>
                <a:spcPts val="0"/>
              </a:spcAft>
            </a:pPr>
            <a:r>
              <a:rPr lang="de-DE" sz="10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p>
        </p:txBody>
      </p:sp>
      <p:sp>
        <p:nvSpPr>
          <p:cNvPr id="29" name="Text Box 3">
            <a:extLst>
              <a:ext uri="{FF2B5EF4-FFF2-40B4-BE49-F238E27FC236}">
                <a16:creationId xmlns:a16="http://schemas.microsoft.com/office/drawing/2014/main" id="{1A378D8B-AF68-F429-C1D8-95B063B5CEA4}"/>
              </a:ext>
            </a:extLst>
          </p:cNvPr>
          <p:cNvSpPr txBox="1"/>
          <p:nvPr/>
        </p:nvSpPr>
        <p:spPr>
          <a:xfrm>
            <a:off x="6386122" y="6256013"/>
            <a:ext cx="5222783" cy="42441"/>
          </a:xfrm>
          <a:prstGeom prst="rect">
            <a:avLst/>
          </a:prstGeom>
          <a:gradFill>
            <a:gsLst>
              <a:gs pos="0">
                <a:schemeClr val="bg2"/>
              </a:gs>
              <a:gs pos="100000">
                <a:srgbClr val="ED4F35"/>
              </a:gs>
            </a:gsLst>
            <a:lin ang="0" scaled="0"/>
          </a:grad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marL="0" marR="0" algn="ctr" rtl="0">
              <a:spcBef>
                <a:spcPts val="0"/>
              </a:spcBef>
              <a:spcAft>
                <a:spcPts val="0"/>
              </a:spcAft>
            </a:pPr>
            <a:r>
              <a:rPr lang="de-DE" sz="10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p>
        </p:txBody>
      </p:sp>
      <p:sp>
        <p:nvSpPr>
          <p:cNvPr id="30" name="Text Box 3">
            <a:extLst>
              <a:ext uri="{FF2B5EF4-FFF2-40B4-BE49-F238E27FC236}">
                <a16:creationId xmlns:a16="http://schemas.microsoft.com/office/drawing/2014/main" id="{1B2A230E-DE3F-D0CD-31E7-0FC9F383F7ED}"/>
              </a:ext>
            </a:extLst>
          </p:cNvPr>
          <p:cNvSpPr txBox="1"/>
          <p:nvPr/>
        </p:nvSpPr>
        <p:spPr>
          <a:xfrm>
            <a:off x="657694" y="1044846"/>
            <a:ext cx="5221949" cy="42441"/>
          </a:xfrm>
          <a:prstGeom prst="rect">
            <a:avLst/>
          </a:prstGeom>
          <a:gradFill>
            <a:gsLst>
              <a:gs pos="100000">
                <a:schemeClr val="bg2"/>
              </a:gs>
              <a:gs pos="0">
                <a:srgbClr val="76723E"/>
              </a:gs>
            </a:gsLst>
            <a:lin ang="0" scaled="0"/>
          </a:grad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marL="0" marR="0" algn="ctr" rtl="0">
              <a:spcBef>
                <a:spcPts val="0"/>
              </a:spcBef>
              <a:spcAft>
                <a:spcPts val="0"/>
              </a:spcAft>
            </a:pPr>
            <a:r>
              <a:rPr lang="de-DE" sz="10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p>
        </p:txBody>
      </p:sp>
      <p:sp>
        <p:nvSpPr>
          <p:cNvPr id="31" name="Text Box 3">
            <a:extLst>
              <a:ext uri="{FF2B5EF4-FFF2-40B4-BE49-F238E27FC236}">
                <a16:creationId xmlns:a16="http://schemas.microsoft.com/office/drawing/2014/main" id="{BF8DA632-1411-35BD-D841-8DF4E0E2474C}"/>
              </a:ext>
            </a:extLst>
          </p:cNvPr>
          <p:cNvSpPr txBox="1"/>
          <p:nvPr/>
        </p:nvSpPr>
        <p:spPr>
          <a:xfrm>
            <a:off x="6386122" y="1044846"/>
            <a:ext cx="5222783" cy="42441"/>
          </a:xfrm>
          <a:prstGeom prst="rect">
            <a:avLst/>
          </a:prstGeom>
          <a:gradFill>
            <a:gsLst>
              <a:gs pos="0">
                <a:schemeClr val="bg2"/>
              </a:gs>
              <a:gs pos="100000">
                <a:srgbClr val="003C95"/>
              </a:gs>
            </a:gsLst>
            <a:lin ang="0" scaled="0"/>
          </a:grad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marL="0" marR="0" algn="ctr" rtl="0">
              <a:spcBef>
                <a:spcPts val="0"/>
              </a:spcBef>
              <a:spcAft>
                <a:spcPts val="0"/>
              </a:spcAft>
            </a:pPr>
            <a:r>
              <a:rPr lang="de-DE" sz="10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p>
        </p:txBody>
      </p:sp>
      <p:sp>
        <p:nvSpPr>
          <p:cNvPr id="33" name="Up-Down Arrow 32">
            <a:extLst>
              <a:ext uri="{FF2B5EF4-FFF2-40B4-BE49-F238E27FC236}">
                <a16:creationId xmlns:a16="http://schemas.microsoft.com/office/drawing/2014/main" id="{57AE501C-322C-5FD2-CA39-A0B2D26E0B98}"/>
              </a:ext>
            </a:extLst>
          </p:cNvPr>
          <p:cNvSpPr/>
          <p:nvPr/>
        </p:nvSpPr>
        <p:spPr>
          <a:xfrm rot="5400000">
            <a:off x="5825577" y="-2203089"/>
            <a:ext cx="624840" cy="11776701"/>
          </a:xfrm>
          <a:prstGeom prst="upDownArrow">
            <a:avLst>
              <a:gd name="adj1" fmla="val 46295"/>
              <a:gd name="adj2" fmla="val 50000"/>
            </a:avLst>
          </a:prstGeom>
          <a:gradFill>
            <a:gsLst>
              <a:gs pos="48000">
                <a:schemeClr val="bg2">
                  <a:lumMod val="75000"/>
                </a:schemeClr>
              </a:gs>
              <a:gs pos="100000">
                <a:srgbClr val="25ACAD"/>
              </a:gs>
              <a:gs pos="0">
                <a:srgbClr val="ED4F35"/>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4" name="Up-Down Arrow 33">
            <a:extLst>
              <a:ext uri="{FF2B5EF4-FFF2-40B4-BE49-F238E27FC236}">
                <a16:creationId xmlns:a16="http://schemas.microsoft.com/office/drawing/2014/main" id="{F03A543A-FA30-3D72-E295-27DFCF6B1183}"/>
              </a:ext>
            </a:extLst>
          </p:cNvPr>
          <p:cNvSpPr/>
          <p:nvPr/>
        </p:nvSpPr>
        <p:spPr>
          <a:xfrm>
            <a:off x="5827209" y="647179"/>
            <a:ext cx="624840" cy="6080558"/>
          </a:xfrm>
          <a:prstGeom prst="upDownArrow">
            <a:avLst>
              <a:gd name="adj1" fmla="val 46295"/>
              <a:gd name="adj2" fmla="val 50000"/>
            </a:avLst>
          </a:prstGeom>
          <a:gradFill>
            <a:gsLst>
              <a:gs pos="51000">
                <a:schemeClr val="bg2">
                  <a:lumMod val="75000"/>
                </a:schemeClr>
              </a:gs>
              <a:gs pos="100000">
                <a:srgbClr val="3CB3C4"/>
              </a:gs>
              <a:gs pos="0">
                <a:srgbClr val="EE4E34"/>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5" name="Text Box 3">
            <a:extLst>
              <a:ext uri="{FF2B5EF4-FFF2-40B4-BE49-F238E27FC236}">
                <a16:creationId xmlns:a16="http://schemas.microsoft.com/office/drawing/2014/main" id="{1744C430-492B-2BF3-EB57-5C862101BD78}"/>
              </a:ext>
            </a:extLst>
          </p:cNvPr>
          <p:cNvSpPr txBox="1"/>
          <p:nvPr/>
        </p:nvSpPr>
        <p:spPr>
          <a:xfrm>
            <a:off x="664003" y="3548793"/>
            <a:ext cx="2291467" cy="274320"/>
          </a:xfrm>
          <a:prstGeom prst="rect">
            <a:avLst/>
          </a:prstGeom>
          <a:no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marL="0" marR="0" rtl="0">
              <a:spcBef>
                <a:spcPts val="0"/>
              </a:spcBef>
              <a:spcAft>
                <a:spcPts val="0"/>
              </a:spcAft>
            </a:pPr>
            <a:r>
              <a:rPr lang="de-DE" sz="1600" dirty="0">
                <a:solidFill>
                  <a:srgbClr val="FFFFFF"/>
                </a:solidFill>
                <a:effectLst/>
                <a:latin typeface="Century Gothic" panose="020B0502020202020204" pitchFamily="34" charset="0"/>
                <a:ea typeface="Times New Roman" panose="02020603050405020304" pitchFamily="18" charset="0"/>
                <a:cs typeface="Times New Roman" panose="02020603050405020304" pitchFamily="18" charset="0"/>
              </a:rPr>
              <a:t>GERINGER AUFWAND</a:t>
            </a:r>
          </a:p>
        </p:txBody>
      </p:sp>
      <p:sp>
        <p:nvSpPr>
          <p:cNvPr id="36" name="Text Box 3">
            <a:extLst>
              <a:ext uri="{FF2B5EF4-FFF2-40B4-BE49-F238E27FC236}">
                <a16:creationId xmlns:a16="http://schemas.microsoft.com/office/drawing/2014/main" id="{94509E8E-7361-019E-AFCD-DDC8079764F5}"/>
              </a:ext>
            </a:extLst>
          </p:cNvPr>
          <p:cNvSpPr txBox="1"/>
          <p:nvPr/>
        </p:nvSpPr>
        <p:spPr>
          <a:xfrm>
            <a:off x="9503229" y="3548793"/>
            <a:ext cx="2103137" cy="274320"/>
          </a:xfrm>
          <a:prstGeom prst="rect">
            <a:avLst/>
          </a:prstGeom>
          <a:no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marL="0" marR="0" algn="r" rtl="0">
              <a:spcBef>
                <a:spcPts val="0"/>
              </a:spcBef>
              <a:spcAft>
                <a:spcPts val="0"/>
              </a:spcAft>
            </a:pPr>
            <a:r>
              <a:rPr lang="de-DE" sz="1600" dirty="0">
                <a:solidFill>
                  <a:srgbClr val="FFFFFF"/>
                </a:solidFill>
                <a:effectLst/>
                <a:latin typeface="Century Gothic" panose="020B0502020202020204" pitchFamily="34" charset="0"/>
                <a:ea typeface="Times New Roman" panose="02020603050405020304" pitchFamily="18" charset="0"/>
                <a:cs typeface="Times New Roman" panose="02020603050405020304" pitchFamily="18" charset="0"/>
              </a:rPr>
              <a:t>HOHER AUFWAND</a:t>
            </a:r>
          </a:p>
        </p:txBody>
      </p:sp>
      <p:sp>
        <p:nvSpPr>
          <p:cNvPr id="37" name="Text Box 3">
            <a:extLst>
              <a:ext uri="{FF2B5EF4-FFF2-40B4-BE49-F238E27FC236}">
                <a16:creationId xmlns:a16="http://schemas.microsoft.com/office/drawing/2014/main" id="{57CE9412-F8ED-650D-705B-2941D6327997}"/>
              </a:ext>
            </a:extLst>
          </p:cNvPr>
          <p:cNvSpPr txBox="1"/>
          <p:nvPr/>
        </p:nvSpPr>
        <p:spPr>
          <a:xfrm rot="16200000">
            <a:off x="5152220" y="5078377"/>
            <a:ext cx="1978660" cy="376612"/>
          </a:xfrm>
          <a:prstGeom prst="rect">
            <a:avLst/>
          </a:prstGeom>
          <a:noFill/>
          <a:ln w="6350">
            <a:noFill/>
          </a:ln>
        </p:spPr>
        <p:txBody>
          <a:bodyPr rot="0" spcFirstLastPara="0" vert="horz" wrap="none" lIns="0" tIns="0" rIns="0" bIns="0" numCol="1" spcCol="0" rtlCol="0" fromWordArt="0" anchor="ctr" anchorCtr="0" forceAA="0" compatLnSpc="1">
            <a:prstTxWarp prst="textNoShape">
              <a:avLst/>
            </a:prstTxWarp>
            <a:noAutofit/>
          </a:bodyPr>
          <a:lstStyle/>
          <a:p>
            <a:pPr marL="0" marR="0" rtl="0">
              <a:spcBef>
                <a:spcPts val="0"/>
              </a:spcBef>
              <a:spcAft>
                <a:spcPts val="0"/>
              </a:spcAft>
            </a:pPr>
            <a:r>
              <a:rPr lang="de-DE" sz="1600" dirty="0">
                <a:solidFill>
                  <a:srgbClr val="FFFFFF"/>
                </a:solidFill>
                <a:effectLst/>
                <a:latin typeface="Century Gothic" panose="020B0502020202020204" pitchFamily="34" charset="0"/>
                <a:ea typeface="Times New Roman" panose="02020603050405020304" pitchFamily="18" charset="0"/>
                <a:cs typeface="Times New Roman" panose="02020603050405020304" pitchFamily="18" charset="0"/>
              </a:rPr>
              <a:t>GERINGE WIRKUNG</a:t>
            </a:r>
          </a:p>
        </p:txBody>
      </p:sp>
      <p:sp>
        <p:nvSpPr>
          <p:cNvPr id="38" name="Text Box 3">
            <a:extLst>
              <a:ext uri="{FF2B5EF4-FFF2-40B4-BE49-F238E27FC236}">
                <a16:creationId xmlns:a16="http://schemas.microsoft.com/office/drawing/2014/main" id="{B4C02F22-21B2-E430-BBE2-39425B6EEE44}"/>
              </a:ext>
            </a:extLst>
          </p:cNvPr>
          <p:cNvSpPr txBox="1"/>
          <p:nvPr/>
        </p:nvSpPr>
        <p:spPr>
          <a:xfrm rot="16200000">
            <a:off x="5325206" y="1618327"/>
            <a:ext cx="1645920" cy="376612"/>
          </a:xfrm>
          <a:prstGeom prst="rect">
            <a:avLst/>
          </a:prstGeom>
          <a:noFill/>
          <a:ln w="6350">
            <a:noFill/>
          </a:ln>
        </p:spPr>
        <p:txBody>
          <a:bodyPr rot="0" spcFirstLastPara="0" vert="horz" wrap="none" lIns="0" tIns="0" rIns="0" bIns="0" numCol="1" spcCol="0" rtlCol="0" fromWordArt="0" anchor="ctr" anchorCtr="0" forceAA="0" compatLnSpc="1">
            <a:prstTxWarp prst="textNoShape">
              <a:avLst/>
            </a:prstTxWarp>
            <a:noAutofit/>
          </a:bodyPr>
          <a:lstStyle/>
          <a:p>
            <a:pPr marL="0" marR="0" algn="ctr" rtl="0">
              <a:spcBef>
                <a:spcPts val="0"/>
              </a:spcBef>
              <a:spcAft>
                <a:spcPts val="0"/>
              </a:spcAft>
            </a:pPr>
            <a:r>
              <a:rPr lang="de-DE" sz="1600" dirty="0">
                <a:solidFill>
                  <a:srgbClr val="FFFFFF"/>
                </a:solidFill>
                <a:effectLst/>
                <a:latin typeface="Century Gothic" panose="020B0502020202020204" pitchFamily="34" charset="0"/>
                <a:ea typeface="Times New Roman" panose="02020603050405020304" pitchFamily="18" charset="0"/>
                <a:cs typeface="Times New Roman" panose="02020603050405020304" pitchFamily="18" charset="0"/>
              </a:rPr>
              <a:t>HOHE WIRKUNG</a:t>
            </a:r>
          </a:p>
        </p:txBody>
      </p:sp>
    </p:spTree>
    <p:extLst>
      <p:ext uri="{BB962C8B-B14F-4D97-AF65-F5344CB8AC3E}">
        <p14:creationId xmlns:p14="http://schemas.microsoft.com/office/powerpoint/2010/main" val="2798664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de-DE" sz="1600" b="1">
                          <a:solidFill>
                            <a:schemeClr val="tx1"/>
                          </a:solidFill>
                          <a:effectLst/>
                          <a:latin typeface="Century Gothic" panose="020B0502020202020204" pitchFamily="34" charset="0"/>
                        </a:rPr>
                        <a:t>HAFTUNGSAUSSCHLUSS</a:t>
                      </a:r>
                    </a:p>
                    <a:p>
                      <a:pPr marL="0" marR="0" rtl="0">
                        <a:spcBef>
                          <a:spcPts val="0"/>
                        </a:spcBef>
                        <a:spcAft>
                          <a:spcPts val="0"/>
                        </a:spcAft>
                      </a:pPr>
                      <a:r>
                        <a:rPr lang="de-DE" sz="1200" b="0">
                          <a:solidFill>
                            <a:schemeClr val="tx1"/>
                          </a:solidFill>
                          <a:effectLst/>
                          <a:latin typeface="Century Gothic" panose="020B0502020202020204" pitchFamily="34" charset="0"/>
                        </a:rPr>
                        <a:t> </a:t>
                      </a:r>
                    </a:p>
                    <a:p>
                      <a:pPr marL="0" marR="0" rtl="0">
                        <a:spcBef>
                          <a:spcPts val="0"/>
                        </a:spcBef>
                        <a:spcAft>
                          <a:spcPts val="0"/>
                        </a:spcAft>
                      </a:pPr>
                      <a:r>
                        <a:rPr lang="de-DE" sz="1400" b="0">
                          <a:solidFill>
                            <a:schemeClr val="tx1"/>
                          </a:solidFill>
                          <a:effectLst/>
                          <a:latin typeface="Century Gothic" panose="020B0502020202020204" pitchFamily="34" charset="0"/>
                        </a:rPr>
                        <a:t>Alle von Smartsheet auf der Website aufgeführten Artikel, Vorlagen oder Informationen dienen lediglich als Referenz. Wir versuchen, die Informationen stets zu aktualisieren und zu korrigieren. Wir geben jedoch, weder ausdrücklich noch stillschweigend, keine Zusicherungen oder Garantien jeglicher Art über die Vollständigkeit, Genauigkeit, Zuverlässigkeit, Eignung oder Verfügbarkeit in Bezug auf die Website oder die auf der Website enthaltenen Informationen, Artikel, Vorlagen oder zugehörigen Grafiken. Die Nutzung dieser Informationen erfolgt deshalb auf eigenes Risiko.</a:t>
                      </a: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19466267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IT-Project-Roadmap-Template_PowerPoint" id="{E0B00D7D-4A39-F94B-B626-1431173AFEFD}" vid="{70A50C9C-6E0F-054C-A285-DFEABD7B55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IC-IT-Project-Roadmap-Template_PowerPoint</Template>
  <TotalTime>7391</TotalTime>
  <Words>228</Words>
  <Application>Microsoft Office PowerPoint</Application>
  <PresentationFormat>Widescreen</PresentationFormat>
  <Paragraphs>28</Paragraphs>
  <Slides>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Century Gothic</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Jessie Jiao</cp:lastModifiedBy>
  <cp:revision>107</cp:revision>
  <cp:lastPrinted>2020-08-31T22:23:58Z</cp:lastPrinted>
  <dcterms:created xsi:type="dcterms:W3CDTF">2021-07-07T23:54:57Z</dcterms:created>
  <dcterms:modified xsi:type="dcterms:W3CDTF">2024-11-01T12:09:16Z</dcterms:modified>
</cp:coreProperties>
</file>