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1" r:id="rId2"/>
    <p:sldId id="357" r:id="rId3"/>
    <p:sldId id="358" r:id="rId4"/>
    <p:sldId id="3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EF2"/>
    <a:srgbClr val="2E75B6"/>
    <a:srgbClr val="030D8A"/>
    <a:srgbClr val="0033A3"/>
    <a:srgbClr val="CCEDB4"/>
    <a:srgbClr val="AADD83"/>
    <a:srgbClr val="6EDDB1"/>
    <a:srgbClr val="B6F1D3"/>
    <a:srgbClr val="B3DD4A"/>
    <a:srgbClr val="EFE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0" autoAdjust="0"/>
    <p:restoredTop sz="96058"/>
  </p:normalViewPr>
  <p:slideViewPr>
    <p:cSldViewPr snapToGrid="0" snapToObjects="1">
      <p:cViewPr varScale="1">
        <p:scale>
          <a:sx n="59" d="100"/>
          <a:sy n="59" d="100"/>
        </p:scale>
        <p:origin x="60" y="110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41140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29941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01302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50124"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3E1E8724-46A8-FA05-9754-986BB8C59AB7}"/>
              </a:ext>
            </a:extLst>
          </p:cNvPr>
          <p:cNvGrpSpPr/>
          <p:nvPr/>
        </p:nvGrpSpPr>
        <p:grpSpPr>
          <a:xfrm>
            <a:off x="-3" y="0"/>
            <a:ext cx="11111434" cy="6858000"/>
            <a:chOff x="-3" y="0"/>
            <a:chExt cx="4918842" cy="6858000"/>
          </a:xfrm>
        </p:grpSpPr>
        <p:sp>
          <p:nvSpPr>
            <p:cNvPr id="7" name="Graphic 5">
              <a:extLst>
                <a:ext uri="{FF2B5EF4-FFF2-40B4-BE49-F238E27FC236}">
                  <a16:creationId xmlns:a16="http://schemas.microsoft.com/office/drawing/2014/main" id="{FED8D56C-972B-D25D-782B-FB7B016F5E9C}"/>
                </a:ext>
              </a:extLst>
            </p:cNvPr>
            <p:cNvSpPr/>
            <p:nvPr/>
          </p:nvSpPr>
          <p:spPr>
            <a:xfrm>
              <a:off x="-2" y="0"/>
              <a:ext cx="4918841" cy="685800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tx2">
                <a:lumMod val="40000"/>
                <a:lumOff val="60000"/>
                <a:alpha val="25000"/>
              </a:schemeClr>
            </a:solidFill>
            <a:ln w="8653" cap="flat">
              <a:noFill/>
              <a:prstDash val="solid"/>
              <a:miter/>
            </a:ln>
          </p:spPr>
          <p:txBody>
            <a:bodyPr rtlCol="0" anchor="ctr"/>
            <a:lstStyle/>
            <a:p>
              <a:endParaRPr lang="en-US" dirty="0"/>
            </a:p>
          </p:txBody>
        </p:sp>
        <p:sp>
          <p:nvSpPr>
            <p:cNvPr id="107" name="Graphic 5">
              <a:extLst>
                <a:ext uri="{FF2B5EF4-FFF2-40B4-BE49-F238E27FC236}">
                  <a16:creationId xmlns:a16="http://schemas.microsoft.com/office/drawing/2014/main" id="{B6F5AB19-6A70-173B-CAD2-B21CA0426ED3}"/>
                </a:ext>
              </a:extLst>
            </p:cNvPr>
            <p:cNvSpPr/>
            <p:nvPr/>
          </p:nvSpPr>
          <p:spPr>
            <a:xfrm>
              <a:off x="-2" y="1139131"/>
              <a:ext cx="3419058" cy="4579738"/>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p:spPr>
          <p:txBody>
            <a:bodyPr rtlCol="0" anchor="ctr"/>
            <a:lstStyle/>
            <a:p>
              <a:endParaRPr lang="en-US" b="1" dirty="0"/>
            </a:p>
          </p:txBody>
        </p:sp>
        <p:sp>
          <p:nvSpPr>
            <p:cNvPr id="109" name="Graphic 5">
              <a:extLst>
                <a:ext uri="{FF2B5EF4-FFF2-40B4-BE49-F238E27FC236}">
                  <a16:creationId xmlns:a16="http://schemas.microsoft.com/office/drawing/2014/main" id="{990E1567-74C1-DC1C-991A-AA2BF35F79E6}"/>
                </a:ext>
              </a:extLst>
            </p:cNvPr>
            <p:cNvSpPr/>
            <p:nvPr/>
          </p:nvSpPr>
          <p:spPr>
            <a:xfrm>
              <a:off x="-3" y="2291424"/>
              <a:ext cx="2629259" cy="2275153"/>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solidFill>
            <a:ln w="8653" cap="flat">
              <a:noFill/>
              <a:prstDash val="solid"/>
              <a:miter/>
            </a:ln>
          </p:spPr>
          <p:txBody>
            <a:bodyPr rtlCol="0" anchor="ctr"/>
            <a:lstStyle/>
            <a:p>
              <a:endParaRPr lang="en-US" b="1" dirty="0"/>
            </a:p>
          </p:txBody>
        </p:sp>
      </p:gr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7810988" cy="1077218"/>
          </a:xfrm>
          <a:prstGeom prst="rect">
            <a:avLst/>
          </a:prstGeom>
          <a:noFill/>
          <a:effectLst/>
        </p:spPr>
        <p:txBody>
          <a:bodyPr wrap="square" rtlCol="0">
            <a:spAutoFit/>
          </a:bodyPr>
          <a:lstStyle/>
          <a:p>
            <a:pPr rtl="0"/>
            <a:r>
              <a:rPr lang="de-DE" sz="3100" b="1" i="0" u="none" strike="noStrike">
                <a:solidFill>
                  <a:schemeClr val="tx1">
                    <a:lumMod val="65000"/>
                    <a:lumOff val="35000"/>
                  </a:schemeClr>
                </a:solidFill>
                <a:effectLst/>
                <a:latin typeface="Century Gothic" panose="020B0502020202020204" pitchFamily="34" charset="0"/>
              </a:rPr>
              <a:t>EINFACHE AUFWAND-WIRKUNG-MATRIX </a:t>
            </a:r>
          </a:p>
          <a:p>
            <a:pPr rtl="0"/>
            <a:r>
              <a:rPr lang="de-DE" sz="3100" b="1" i="0" u="none" strike="noStrike">
                <a:solidFill>
                  <a:schemeClr val="tx1">
                    <a:lumMod val="65000"/>
                    <a:lumOff val="35000"/>
                  </a:schemeClr>
                </a:solidFill>
                <a:effectLst/>
                <a:latin typeface="Century Gothic" panose="020B0502020202020204" pitchFamily="34" charset="0"/>
              </a:rPr>
              <a:t>VORLAGE – BEISPIEL</a:t>
            </a:r>
          </a:p>
        </p:txBody>
      </p:sp>
      <p:pic>
        <p:nvPicPr>
          <p:cNvPr id="106" name="Picture 105">
            <a:hlinkClick r:id="rId3"/>
            <a:extLst>
              <a:ext uri="{FF2B5EF4-FFF2-40B4-BE49-F238E27FC236}">
                <a16:creationId xmlns:a16="http://schemas.microsoft.com/office/drawing/2014/main" id="{31730B52-50D4-9F04-87E2-238D140C1A9B}"/>
              </a:ext>
            </a:extLst>
          </p:cNvPr>
          <p:cNvPicPr>
            <a:picLocks noChangeAspect="1"/>
          </p:cNvPicPr>
          <p:nvPr/>
        </p:nvPicPr>
        <p:blipFill>
          <a:blip r:embed="rId4"/>
          <a:srcRect/>
          <a:stretch/>
        </p:blipFill>
        <p:spPr>
          <a:xfrm>
            <a:off x="9136930" y="216932"/>
            <a:ext cx="2805423" cy="55798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03179" y="1425386"/>
            <a:ext cx="3871255" cy="5155642"/>
          </a:xfrm>
          <a:prstGeom prst="rect">
            <a:avLst/>
          </a:prstGeom>
          <a:noFill/>
        </p:spPr>
        <p:txBody>
          <a:bodyPr wrap="square" rtlCol="0">
            <a:spAutoFit/>
          </a:bodyPr>
          <a:lstStyle/>
          <a:p>
            <a:pPr algn="l" rtl="0">
              <a:lnSpc>
                <a:spcPct val="150000"/>
              </a:lnSpc>
              <a:spcBef>
                <a:spcPts val="0"/>
              </a:spcBef>
              <a:spcAft>
                <a:spcPts val="0"/>
              </a:spcAft>
            </a:pPr>
            <a:r>
              <a:rPr lang="de-DE" sz="1200" b="1" i="0" u="none" strike="noStrike" dirty="0">
                <a:solidFill>
                  <a:srgbClr val="000000"/>
                </a:solidFill>
                <a:effectLst/>
                <a:latin typeface="Century Gothic" panose="020B0502020202020204" pitchFamily="34" charset="0"/>
              </a:rPr>
              <a:t>Verwendung dieser Vorlage:</a:t>
            </a:r>
            <a:r>
              <a:rPr lang="de-DE" sz="1200" b="0" i="0" u="none" strike="noStrike" dirty="0">
                <a:solidFill>
                  <a:srgbClr val="000000"/>
                </a:solidFill>
                <a:effectLst/>
                <a:latin typeface="Century Gothic" panose="020B0502020202020204" pitchFamily="34" charset="0"/>
              </a:rPr>
              <a:t> Diese einfache Vorlage mit oder ohne Beispieltext eignet sich am besten für kleine Projekte, bei denen Teamleiter*innen und Projektmanager*innen effizient Aufgaben bewerten und Entscheidungen treffen müssen. Der Schwerpunkt liegt darauf, die Wirkung jeder Aufgabe dem erforderlichen Aufwand gegenüberzustellen – ohne sich in komplexen Details zu verlieren.</a:t>
            </a:r>
          </a:p>
          <a:p>
            <a:pPr algn="l" rtl="0">
              <a:lnSpc>
                <a:spcPct val="150000"/>
              </a:lnSpc>
              <a:spcBef>
                <a:spcPts val="0"/>
              </a:spcBef>
              <a:spcAft>
                <a:spcPts val="0"/>
              </a:spcAft>
            </a:pPr>
            <a:endParaRPr lang="en-US" sz="1200" b="0" i="0" u="none" strike="noStrike" dirty="0">
              <a:solidFill>
                <a:srgbClr val="000000"/>
              </a:solidFill>
              <a:effectLst/>
              <a:latin typeface="Century Gothic" panose="020B0502020202020204" pitchFamily="34" charset="0"/>
            </a:endParaRPr>
          </a:p>
          <a:p>
            <a:pPr rtl="0">
              <a:lnSpc>
                <a:spcPct val="150000"/>
              </a:lnSpc>
            </a:pPr>
            <a:r>
              <a:rPr lang="de-DE" sz="1200" b="1" i="0" u="none" strike="noStrike" dirty="0">
                <a:solidFill>
                  <a:srgbClr val="000000"/>
                </a:solidFill>
                <a:effectLst/>
                <a:latin typeface="Century Gothic" panose="020B0502020202020204" pitchFamily="34" charset="0"/>
              </a:rPr>
              <a:t>Besonderheiten der Vorlage: </a:t>
            </a:r>
            <a:r>
              <a:rPr lang="de-DE" sz="1200" b="0" i="0" u="none" strike="noStrike" dirty="0">
                <a:solidFill>
                  <a:srgbClr val="000000"/>
                </a:solidFill>
                <a:effectLst/>
                <a:latin typeface="Century Gothic" panose="020B0502020202020204" pitchFamily="34" charset="0"/>
              </a:rPr>
              <a:t>Die Vorlage zeichnet sich durch ihr benutzungsfreundliches Layout aus, das Aufgaben je nach Wirkung und Aufwand in Quadranten kategorisiert. Das intuitive Bewertungssystem vereinfacht den Evaluierungsprozess und bietet eine klare Visualisierung der Aufgaben, die priorisiert werden sollten, um die Ergebnisse zu maximieren.</a:t>
            </a:r>
          </a:p>
        </p:txBody>
      </p:sp>
      <p:pic>
        <p:nvPicPr>
          <p:cNvPr id="4" name="Picture 3">
            <a:extLst>
              <a:ext uri="{FF2B5EF4-FFF2-40B4-BE49-F238E27FC236}">
                <a16:creationId xmlns:a16="http://schemas.microsoft.com/office/drawing/2014/main" id="{23367A29-3C3D-CA81-EFC5-761A357DF51F}"/>
              </a:ext>
            </a:extLst>
          </p:cNvPr>
          <p:cNvPicPr>
            <a:picLocks noChangeAspect="1"/>
          </p:cNvPicPr>
          <p:nvPr/>
        </p:nvPicPr>
        <p:blipFill>
          <a:blip r:embed="rId5"/>
          <a:srcRect l="1" t="1867" r="-2147" b="1867"/>
          <a:stretch/>
        </p:blipFill>
        <p:spPr>
          <a:xfrm>
            <a:off x="4270788" y="1949450"/>
            <a:ext cx="8091246" cy="4080646"/>
          </a:xfrm>
          <a:prstGeom prst="rect">
            <a:avLst/>
          </a:prstGeom>
          <a:effectLst>
            <a:outerShdw blurRad="50800" dist="38100" dir="2700000" algn="tl" rotWithShape="0">
              <a:srgbClr val="EBEEF2"/>
            </a:outerShdw>
          </a:effectLst>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50D103-6AEF-4ECB-CF8B-BADEFC1B3314}"/>
              </a:ext>
            </a:extLst>
          </p:cNvPr>
          <p:cNvSpPr txBox="1"/>
          <p:nvPr/>
        </p:nvSpPr>
        <p:spPr>
          <a:xfrm>
            <a:off x="249647" y="137250"/>
            <a:ext cx="9500640" cy="523220"/>
          </a:xfrm>
          <a:prstGeom prst="rect">
            <a:avLst/>
          </a:prstGeom>
          <a:noFill/>
          <a:effectLst/>
        </p:spPr>
        <p:txBody>
          <a:bodyPr wrap="square" rtlCol="0">
            <a:spAutoFit/>
          </a:bodyPr>
          <a:lstStyle/>
          <a:p>
            <a:pPr rtl="0"/>
            <a:r>
              <a:rPr lang="de-DE" sz="2800" b="1" i="0" u="none" strike="noStrike">
                <a:solidFill>
                  <a:schemeClr val="tx1">
                    <a:lumMod val="65000"/>
                    <a:lumOff val="35000"/>
                  </a:schemeClr>
                </a:solidFill>
                <a:effectLst/>
                <a:latin typeface="Century Gothic" panose="020B0502020202020204" pitchFamily="34" charset="0"/>
              </a:rPr>
              <a:t>EINFACHE AUFWAND-WIRKUNG-MATRIX – BEISPIEL </a:t>
            </a:r>
          </a:p>
        </p:txBody>
      </p:sp>
      <p:sp>
        <p:nvSpPr>
          <p:cNvPr id="4" name="Rectangle 3">
            <a:extLst>
              <a:ext uri="{FF2B5EF4-FFF2-40B4-BE49-F238E27FC236}">
                <a16:creationId xmlns:a16="http://schemas.microsoft.com/office/drawing/2014/main" id="{0A5B765C-42F6-7239-5E83-1C7B934302D1}"/>
              </a:ext>
            </a:extLst>
          </p:cNvPr>
          <p:cNvSpPr/>
          <p:nvPr/>
        </p:nvSpPr>
        <p:spPr>
          <a:xfrm>
            <a:off x="6386122" y="1055591"/>
            <a:ext cx="5222783" cy="2376722"/>
          </a:xfrm>
          <a:prstGeom prst="rect">
            <a:avLst/>
          </a:prstGeom>
          <a:gradFill>
            <a:gsLst>
              <a:gs pos="0">
                <a:srgbClr val="F6F5F5"/>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182880" rIns="91440" bIns="2743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Eine mobile App für einfache Stationsortung und -nutzung entwickeln</a:t>
            </a:r>
          </a:p>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Partnerschaften mit lokalen Regierungen für den Ausbau der Infrastruktur für Elektrofahrzeuge aufbauen</a:t>
            </a:r>
          </a:p>
        </p:txBody>
      </p:sp>
      <p:sp>
        <p:nvSpPr>
          <p:cNvPr id="5" name="Rectangle 4">
            <a:extLst>
              <a:ext uri="{FF2B5EF4-FFF2-40B4-BE49-F238E27FC236}">
                <a16:creationId xmlns:a16="http://schemas.microsoft.com/office/drawing/2014/main" id="{C60340D2-4D60-E178-7E5B-4EBA99415171}"/>
              </a:ext>
            </a:extLst>
          </p:cNvPr>
          <p:cNvSpPr/>
          <p:nvPr/>
        </p:nvSpPr>
        <p:spPr>
          <a:xfrm>
            <a:off x="672892" y="3924419"/>
            <a:ext cx="5222783" cy="2376722"/>
          </a:xfrm>
          <a:prstGeom prst="rect">
            <a:avLst/>
          </a:prstGeom>
          <a:gradFill>
            <a:gsLst>
              <a:gs pos="100000">
                <a:srgbClr val="F6F5F5"/>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457200" rIns="91440" bIns="457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Inhalte auf der Website regelmäßig aktualisieren</a:t>
            </a:r>
          </a:p>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Recyclingprogramme an Ladestationsstandorten implementieren</a:t>
            </a:r>
          </a:p>
        </p:txBody>
      </p:sp>
      <p:sp>
        <p:nvSpPr>
          <p:cNvPr id="6" name="Rectangle 5">
            <a:extLst>
              <a:ext uri="{FF2B5EF4-FFF2-40B4-BE49-F238E27FC236}">
                <a16:creationId xmlns:a16="http://schemas.microsoft.com/office/drawing/2014/main" id="{0BABD529-AC37-7F0D-1069-914BE0DDB01A}"/>
              </a:ext>
            </a:extLst>
          </p:cNvPr>
          <p:cNvSpPr/>
          <p:nvPr/>
        </p:nvSpPr>
        <p:spPr>
          <a:xfrm>
            <a:off x="6386122" y="3924419"/>
            <a:ext cx="5222783" cy="2376722"/>
          </a:xfrm>
          <a:prstGeom prst="rect">
            <a:avLst/>
          </a:prstGeom>
          <a:gradFill>
            <a:gsLst>
              <a:gs pos="0">
                <a:srgbClr val="F6F5F5"/>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457200" rIns="91440" bIns="457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Umfassende Umweltverträglichkeitsprüfungen durchführen</a:t>
            </a:r>
          </a:p>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Ältere Ladestationen instand halten, um die Zuverlässigkeit zu gewährleisten</a:t>
            </a:r>
          </a:p>
        </p:txBody>
      </p:sp>
      <p:sp>
        <p:nvSpPr>
          <p:cNvPr id="7" name="Rectangle 6">
            <a:extLst>
              <a:ext uri="{FF2B5EF4-FFF2-40B4-BE49-F238E27FC236}">
                <a16:creationId xmlns:a16="http://schemas.microsoft.com/office/drawing/2014/main" id="{50862369-03DA-C246-70A0-68C3D5E03631}"/>
              </a:ext>
            </a:extLst>
          </p:cNvPr>
          <p:cNvSpPr/>
          <p:nvPr/>
        </p:nvSpPr>
        <p:spPr>
          <a:xfrm>
            <a:off x="657694" y="1044846"/>
            <a:ext cx="5222783" cy="2376722"/>
          </a:xfrm>
          <a:prstGeom prst="rect">
            <a:avLst/>
          </a:prstGeom>
          <a:gradFill>
            <a:gsLst>
              <a:gs pos="100000">
                <a:srgbClr val="F6F5F5"/>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182880" rIns="91440" bIns="2743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Sonnenkollektoren an Ladestationen für grüne Energie installieren</a:t>
            </a:r>
          </a:p>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Community-Outreach-Programm starten, um Verbraucher*innen über die Vorteile von Elektrofahrzeugen aufzuklären</a:t>
            </a:r>
          </a:p>
        </p:txBody>
      </p:sp>
      <p:sp>
        <p:nvSpPr>
          <p:cNvPr id="8" name="Text Box 3">
            <a:extLst>
              <a:ext uri="{FF2B5EF4-FFF2-40B4-BE49-F238E27FC236}">
                <a16:creationId xmlns:a16="http://schemas.microsoft.com/office/drawing/2014/main" id="{FD3DCE6B-8315-BF34-4EC5-564C0C9FD52C}"/>
              </a:ext>
            </a:extLst>
          </p:cNvPr>
          <p:cNvSpPr txBox="1"/>
          <p:nvPr/>
        </p:nvSpPr>
        <p:spPr>
          <a:xfrm>
            <a:off x="657694" y="3107823"/>
            <a:ext cx="5222783" cy="322555"/>
          </a:xfrm>
          <a:prstGeom prst="rect">
            <a:avLst/>
          </a:prstGeom>
          <a:solidFill>
            <a:srgbClr val="76723E"/>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SCHNELLE/EINFACHE ERFOLGE</a:t>
            </a:r>
          </a:p>
        </p:txBody>
      </p:sp>
      <p:sp>
        <p:nvSpPr>
          <p:cNvPr id="9" name="Text Box 3">
            <a:extLst>
              <a:ext uri="{FF2B5EF4-FFF2-40B4-BE49-F238E27FC236}">
                <a16:creationId xmlns:a16="http://schemas.microsoft.com/office/drawing/2014/main" id="{91C2E759-40E8-FFBB-D5B5-9CEF758A10C0}"/>
              </a:ext>
            </a:extLst>
          </p:cNvPr>
          <p:cNvSpPr txBox="1"/>
          <p:nvPr/>
        </p:nvSpPr>
        <p:spPr>
          <a:xfrm>
            <a:off x="6386122" y="3107823"/>
            <a:ext cx="5222783" cy="322437"/>
          </a:xfrm>
          <a:prstGeom prst="rect">
            <a:avLst/>
          </a:prstGeom>
          <a:solidFill>
            <a:srgbClr val="003C95"/>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GROSSPROJEKTE</a:t>
            </a:r>
          </a:p>
        </p:txBody>
      </p:sp>
      <p:sp>
        <p:nvSpPr>
          <p:cNvPr id="21" name="Text Box 3">
            <a:extLst>
              <a:ext uri="{FF2B5EF4-FFF2-40B4-BE49-F238E27FC236}">
                <a16:creationId xmlns:a16="http://schemas.microsoft.com/office/drawing/2014/main" id="{E4D51951-5B24-CB44-676F-BC2A4536A382}"/>
              </a:ext>
            </a:extLst>
          </p:cNvPr>
          <p:cNvSpPr txBox="1"/>
          <p:nvPr/>
        </p:nvSpPr>
        <p:spPr>
          <a:xfrm>
            <a:off x="657694" y="3924419"/>
            <a:ext cx="5221949" cy="322555"/>
          </a:xfrm>
          <a:prstGeom prst="rect">
            <a:avLst/>
          </a:prstGeom>
          <a:solidFill>
            <a:srgbClr val="25ACAD"/>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NEBENAUFGABEN</a:t>
            </a:r>
          </a:p>
        </p:txBody>
      </p:sp>
      <p:sp>
        <p:nvSpPr>
          <p:cNvPr id="22" name="Text Box 3">
            <a:extLst>
              <a:ext uri="{FF2B5EF4-FFF2-40B4-BE49-F238E27FC236}">
                <a16:creationId xmlns:a16="http://schemas.microsoft.com/office/drawing/2014/main" id="{C80A1FE8-BB26-A6CE-7A52-C0919C1B9236}"/>
              </a:ext>
            </a:extLst>
          </p:cNvPr>
          <p:cNvSpPr txBox="1"/>
          <p:nvPr/>
        </p:nvSpPr>
        <p:spPr>
          <a:xfrm>
            <a:off x="6386122" y="3924419"/>
            <a:ext cx="5222783" cy="322555"/>
          </a:xfrm>
          <a:prstGeom prst="rect">
            <a:avLst/>
          </a:prstGeom>
          <a:solidFill>
            <a:srgbClr val="EE4E34"/>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7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UNDANKBARE AUFGABEN/KOSTENFALLE</a:t>
            </a:r>
          </a:p>
        </p:txBody>
      </p:sp>
      <p:sp>
        <p:nvSpPr>
          <p:cNvPr id="28" name="Text Box 3">
            <a:extLst>
              <a:ext uri="{FF2B5EF4-FFF2-40B4-BE49-F238E27FC236}">
                <a16:creationId xmlns:a16="http://schemas.microsoft.com/office/drawing/2014/main" id="{0089CAAA-5167-40AA-55C9-A450092E0F26}"/>
              </a:ext>
            </a:extLst>
          </p:cNvPr>
          <p:cNvSpPr txBox="1"/>
          <p:nvPr/>
        </p:nvSpPr>
        <p:spPr>
          <a:xfrm>
            <a:off x="672892" y="6256013"/>
            <a:ext cx="5221949" cy="42441"/>
          </a:xfrm>
          <a:prstGeom prst="rect">
            <a:avLst/>
          </a:prstGeom>
          <a:gradFill>
            <a:gsLst>
              <a:gs pos="100000">
                <a:schemeClr val="bg2"/>
              </a:gs>
              <a:gs pos="0">
                <a:srgbClr val="25ACAD"/>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29" name="Text Box 3">
            <a:extLst>
              <a:ext uri="{FF2B5EF4-FFF2-40B4-BE49-F238E27FC236}">
                <a16:creationId xmlns:a16="http://schemas.microsoft.com/office/drawing/2014/main" id="{1A378D8B-AF68-F429-C1D8-95B063B5CEA4}"/>
              </a:ext>
            </a:extLst>
          </p:cNvPr>
          <p:cNvSpPr txBox="1"/>
          <p:nvPr/>
        </p:nvSpPr>
        <p:spPr>
          <a:xfrm>
            <a:off x="6386122" y="6256013"/>
            <a:ext cx="5222783" cy="42441"/>
          </a:xfrm>
          <a:prstGeom prst="rect">
            <a:avLst/>
          </a:prstGeom>
          <a:gradFill>
            <a:gsLst>
              <a:gs pos="0">
                <a:schemeClr val="bg2"/>
              </a:gs>
              <a:gs pos="100000">
                <a:srgbClr val="ED4F35"/>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0" name="Text Box 3">
            <a:extLst>
              <a:ext uri="{FF2B5EF4-FFF2-40B4-BE49-F238E27FC236}">
                <a16:creationId xmlns:a16="http://schemas.microsoft.com/office/drawing/2014/main" id="{1B2A230E-DE3F-D0CD-31E7-0FC9F383F7ED}"/>
              </a:ext>
            </a:extLst>
          </p:cNvPr>
          <p:cNvSpPr txBox="1"/>
          <p:nvPr/>
        </p:nvSpPr>
        <p:spPr>
          <a:xfrm>
            <a:off x="657694" y="1044846"/>
            <a:ext cx="5221949" cy="42441"/>
          </a:xfrm>
          <a:prstGeom prst="rect">
            <a:avLst/>
          </a:prstGeom>
          <a:gradFill>
            <a:gsLst>
              <a:gs pos="100000">
                <a:schemeClr val="bg2"/>
              </a:gs>
              <a:gs pos="0">
                <a:srgbClr val="76723E"/>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1" name="Text Box 3">
            <a:extLst>
              <a:ext uri="{FF2B5EF4-FFF2-40B4-BE49-F238E27FC236}">
                <a16:creationId xmlns:a16="http://schemas.microsoft.com/office/drawing/2014/main" id="{BF8DA632-1411-35BD-D841-8DF4E0E2474C}"/>
              </a:ext>
            </a:extLst>
          </p:cNvPr>
          <p:cNvSpPr txBox="1"/>
          <p:nvPr/>
        </p:nvSpPr>
        <p:spPr>
          <a:xfrm>
            <a:off x="6386122" y="1044846"/>
            <a:ext cx="5222783" cy="42441"/>
          </a:xfrm>
          <a:prstGeom prst="rect">
            <a:avLst/>
          </a:prstGeom>
          <a:gradFill>
            <a:gsLst>
              <a:gs pos="0">
                <a:schemeClr val="bg2"/>
              </a:gs>
              <a:gs pos="100000">
                <a:srgbClr val="003C95"/>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3" name="Up-Down Arrow 32">
            <a:extLst>
              <a:ext uri="{FF2B5EF4-FFF2-40B4-BE49-F238E27FC236}">
                <a16:creationId xmlns:a16="http://schemas.microsoft.com/office/drawing/2014/main" id="{57AE501C-322C-5FD2-CA39-A0B2D26E0B98}"/>
              </a:ext>
            </a:extLst>
          </p:cNvPr>
          <p:cNvSpPr/>
          <p:nvPr/>
        </p:nvSpPr>
        <p:spPr>
          <a:xfrm rot="5400000">
            <a:off x="5825577" y="-2203089"/>
            <a:ext cx="624840" cy="11776701"/>
          </a:xfrm>
          <a:prstGeom prst="upDownArrow">
            <a:avLst>
              <a:gd name="adj1" fmla="val 46295"/>
              <a:gd name="adj2" fmla="val 50000"/>
            </a:avLst>
          </a:prstGeom>
          <a:gradFill>
            <a:gsLst>
              <a:gs pos="48000">
                <a:schemeClr val="bg2">
                  <a:lumMod val="75000"/>
                </a:schemeClr>
              </a:gs>
              <a:gs pos="100000">
                <a:srgbClr val="25ACAD"/>
              </a:gs>
              <a:gs pos="0">
                <a:srgbClr val="ED4F3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Up-Down Arrow 33">
            <a:extLst>
              <a:ext uri="{FF2B5EF4-FFF2-40B4-BE49-F238E27FC236}">
                <a16:creationId xmlns:a16="http://schemas.microsoft.com/office/drawing/2014/main" id="{F03A543A-FA30-3D72-E295-27DFCF6B1183}"/>
              </a:ext>
            </a:extLst>
          </p:cNvPr>
          <p:cNvSpPr/>
          <p:nvPr/>
        </p:nvSpPr>
        <p:spPr>
          <a:xfrm>
            <a:off x="5827209" y="647179"/>
            <a:ext cx="624840" cy="6080558"/>
          </a:xfrm>
          <a:prstGeom prst="upDownArrow">
            <a:avLst>
              <a:gd name="adj1" fmla="val 46295"/>
              <a:gd name="adj2" fmla="val 50000"/>
            </a:avLst>
          </a:prstGeom>
          <a:gradFill>
            <a:gsLst>
              <a:gs pos="51000">
                <a:schemeClr val="bg2">
                  <a:lumMod val="75000"/>
                </a:schemeClr>
              </a:gs>
              <a:gs pos="100000">
                <a:srgbClr val="3CB3C4"/>
              </a:gs>
              <a:gs pos="0">
                <a:srgbClr val="EE4E3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 Box 3">
            <a:extLst>
              <a:ext uri="{FF2B5EF4-FFF2-40B4-BE49-F238E27FC236}">
                <a16:creationId xmlns:a16="http://schemas.microsoft.com/office/drawing/2014/main" id="{1744C430-492B-2BF3-EB57-5C862101BD78}"/>
              </a:ext>
            </a:extLst>
          </p:cNvPr>
          <p:cNvSpPr txBox="1"/>
          <p:nvPr/>
        </p:nvSpPr>
        <p:spPr>
          <a:xfrm>
            <a:off x="664003" y="3548793"/>
            <a:ext cx="2209825" cy="27432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rtl="0">
              <a:spcBef>
                <a:spcPts val="0"/>
              </a:spcBef>
              <a:spcAft>
                <a:spcPts val="0"/>
              </a:spcAft>
            </a:pPr>
            <a:r>
              <a:rPr lang="de-DE"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GERINGER AUFWAND</a:t>
            </a:r>
          </a:p>
        </p:txBody>
      </p:sp>
      <p:sp>
        <p:nvSpPr>
          <p:cNvPr id="36" name="Text Box 3">
            <a:extLst>
              <a:ext uri="{FF2B5EF4-FFF2-40B4-BE49-F238E27FC236}">
                <a16:creationId xmlns:a16="http://schemas.microsoft.com/office/drawing/2014/main" id="{94509E8E-7361-019E-AFCD-DDC8079764F5}"/>
              </a:ext>
            </a:extLst>
          </p:cNvPr>
          <p:cNvSpPr txBox="1"/>
          <p:nvPr/>
        </p:nvSpPr>
        <p:spPr>
          <a:xfrm>
            <a:off x="9750287" y="3548793"/>
            <a:ext cx="1856079" cy="2508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r" rtl="0">
              <a:spcBef>
                <a:spcPts val="0"/>
              </a:spcBef>
              <a:spcAft>
                <a:spcPts val="0"/>
              </a:spcAft>
            </a:pPr>
            <a:r>
              <a:rPr lang="de-DE"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HOHER AUFWAND</a:t>
            </a:r>
          </a:p>
        </p:txBody>
      </p:sp>
      <p:sp>
        <p:nvSpPr>
          <p:cNvPr id="37" name="Text Box 3">
            <a:extLst>
              <a:ext uri="{FF2B5EF4-FFF2-40B4-BE49-F238E27FC236}">
                <a16:creationId xmlns:a16="http://schemas.microsoft.com/office/drawing/2014/main" id="{57CE9412-F8ED-650D-705B-2941D6327997}"/>
              </a:ext>
            </a:extLst>
          </p:cNvPr>
          <p:cNvSpPr txBox="1"/>
          <p:nvPr/>
        </p:nvSpPr>
        <p:spPr>
          <a:xfrm rot="16200000">
            <a:off x="5152220" y="5078377"/>
            <a:ext cx="1978660" cy="376612"/>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pPr marL="0" marR="0" rtl="0">
              <a:spcBef>
                <a:spcPts val="0"/>
              </a:spcBef>
              <a:spcAft>
                <a:spcPts val="0"/>
              </a:spcAft>
            </a:pPr>
            <a:r>
              <a:rPr lang="de-DE"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GERINGE WIRKUNG</a:t>
            </a:r>
          </a:p>
        </p:txBody>
      </p:sp>
      <p:sp>
        <p:nvSpPr>
          <p:cNvPr id="38" name="Text Box 3">
            <a:extLst>
              <a:ext uri="{FF2B5EF4-FFF2-40B4-BE49-F238E27FC236}">
                <a16:creationId xmlns:a16="http://schemas.microsoft.com/office/drawing/2014/main" id="{B4C02F22-21B2-E430-BBE2-39425B6EEE44}"/>
              </a:ext>
            </a:extLst>
          </p:cNvPr>
          <p:cNvSpPr txBox="1"/>
          <p:nvPr/>
        </p:nvSpPr>
        <p:spPr>
          <a:xfrm rot="16200000">
            <a:off x="5325206" y="1618327"/>
            <a:ext cx="1645920" cy="376612"/>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HOHE WIRKUNG</a:t>
            </a:r>
          </a:p>
        </p:txBody>
      </p:sp>
    </p:spTree>
    <p:extLst>
      <p:ext uri="{BB962C8B-B14F-4D97-AF65-F5344CB8AC3E}">
        <p14:creationId xmlns:p14="http://schemas.microsoft.com/office/powerpoint/2010/main" val="411494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50D103-6AEF-4ECB-CF8B-BADEFC1B3314}"/>
              </a:ext>
            </a:extLst>
          </p:cNvPr>
          <p:cNvSpPr txBox="1"/>
          <p:nvPr/>
        </p:nvSpPr>
        <p:spPr>
          <a:xfrm>
            <a:off x="249647" y="137250"/>
            <a:ext cx="6820624" cy="523220"/>
          </a:xfrm>
          <a:prstGeom prst="rect">
            <a:avLst/>
          </a:prstGeom>
          <a:noFill/>
          <a:effectLst/>
        </p:spPr>
        <p:txBody>
          <a:bodyPr wrap="square" rtlCol="0">
            <a:spAutoFit/>
          </a:bodyPr>
          <a:lstStyle/>
          <a:p>
            <a:pPr rtl="0"/>
            <a:r>
              <a:rPr lang="de-DE" sz="2800" i="0" u="none" strike="noStrike" dirty="0">
                <a:solidFill>
                  <a:schemeClr val="tx1">
                    <a:lumMod val="65000"/>
                    <a:lumOff val="35000"/>
                  </a:schemeClr>
                </a:solidFill>
                <a:effectLst/>
                <a:latin typeface="Century Gothic" panose="020B0502020202020204" pitchFamily="34" charset="0"/>
              </a:rPr>
              <a:t>AUFWAND-WIRKUNG-MATRIX  </a:t>
            </a:r>
          </a:p>
        </p:txBody>
      </p:sp>
      <p:sp>
        <p:nvSpPr>
          <p:cNvPr id="4" name="Rectangle 3">
            <a:extLst>
              <a:ext uri="{FF2B5EF4-FFF2-40B4-BE49-F238E27FC236}">
                <a16:creationId xmlns:a16="http://schemas.microsoft.com/office/drawing/2014/main" id="{0A5B765C-42F6-7239-5E83-1C7B934302D1}"/>
              </a:ext>
            </a:extLst>
          </p:cNvPr>
          <p:cNvSpPr/>
          <p:nvPr/>
        </p:nvSpPr>
        <p:spPr>
          <a:xfrm>
            <a:off x="6386122" y="1055591"/>
            <a:ext cx="5222783" cy="2376722"/>
          </a:xfrm>
          <a:prstGeom prst="rect">
            <a:avLst/>
          </a:prstGeom>
          <a:gradFill>
            <a:gsLst>
              <a:gs pos="0">
                <a:srgbClr val="F6F5F5"/>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182880" rIns="91440" bIns="2743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5" name="Rectangle 4">
            <a:extLst>
              <a:ext uri="{FF2B5EF4-FFF2-40B4-BE49-F238E27FC236}">
                <a16:creationId xmlns:a16="http://schemas.microsoft.com/office/drawing/2014/main" id="{C60340D2-4D60-E178-7E5B-4EBA99415171}"/>
              </a:ext>
            </a:extLst>
          </p:cNvPr>
          <p:cNvSpPr/>
          <p:nvPr/>
        </p:nvSpPr>
        <p:spPr>
          <a:xfrm>
            <a:off x="672892" y="3924419"/>
            <a:ext cx="5222783" cy="2376722"/>
          </a:xfrm>
          <a:prstGeom prst="rect">
            <a:avLst/>
          </a:prstGeom>
          <a:gradFill>
            <a:gsLst>
              <a:gs pos="100000">
                <a:srgbClr val="F6F5F5"/>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457200" rIns="91440" bIns="457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6" name="Rectangle 5">
            <a:extLst>
              <a:ext uri="{FF2B5EF4-FFF2-40B4-BE49-F238E27FC236}">
                <a16:creationId xmlns:a16="http://schemas.microsoft.com/office/drawing/2014/main" id="{0BABD529-AC37-7F0D-1069-914BE0DDB01A}"/>
              </a:ext>
            </a:extLst>
          </p:cNvPr>
          <p:cNvSpPr/>
          <p:nvPr/>
        </p:nvSpPr>
        <p:spPr>
          <a:xfrm>
            <a:off x="6386122" y="3924419"/>
            <a:ext cx="5222783" cy="2376722"/>
          </a:xfrm>
          <a:prstGeom prst="rect">
            <a:avLst/>
          </a:prstGeom>
          <a:gradFill>
            <a:gsLst>
              <a:gs pos="0">
                <a:srgbClr val="F6F5F5"/>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457200" rIns="91440" bIns="457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7" name="Rectangle 6">
            <a:extLst>
              <a:ext uri="{FF2B5EF4-FFF2-40B4-BE49-F238E27FC236}">
                <a16:creationId xmlns:a16="http://schemas.microsoft.com/office/drawing/2014/main" id="{50862369-03DA-C246-70A0-68C3D5E03631}"/>
              </a:ext>
            </a:extLst>
          </p:cNvPr>
          <p:cNvSpPr/>
          <p:nvPr/>
        </p:nvSpPr>
        <p:spPr>
          <a:xfrm>
            <a:off x="657694" y="1044846"/>
            <a:ext cx="5222783" cy="2376722"/>
          </a:xfrm>
          <a:prstGeom prst="rect">
            <a:avLst/>
          </a:prstGeom>
          <a:gradFill>
            <a:gsLst>
              <a:gs pos="100000">
                <a:srgbClr val="F6F5F5"/>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182880" rIns="91440" bIns="2743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8" name="Text Box 3">
            <a:extLst>
              <a:ext uri="{FF2B5EF4-FFF2-40B4-BE49-F238E27FC236}">
                <a16:creationId xmlns:a16="http://schemas.microsoft.com/office/drawing/2014/main" id="{FD3DCE6B-8315-BF34-4EC5-564C0C9FD52C}"/>
              </a:ext>
            </a:extLst>
          </p:cNvPr>
          <p:cNvSpPr txBox="1"/>
          <p:nvPr/>
        </p:nvSpPr>
        <p:spPr>
          <a:xfrm>
            <a:off x="657694" y="3107823"/>
            <a:ext cx="5222783" cy="322555"/>
          </a:xfrm>
          <a:prstGeom prst="rect">
            <a:avLst/>
          </a:prstGeom>
          <a:solidFill>
            <a:srgbClr val="76723E"/>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SCHNELLE/EINFACHE ERFOLGE</a:t>
            </a:r>
          </a:p>
        </p:txBody>
      </p:sp>
      <p:sp>
        <p:nvSpPr>
          <p:cNvPr id="9" name="Text Box 3">
            <a:extLst>
              <a:ext uri="{FF2B5EF4-FFF2-40B4-BE49-F238E27FC236}">
                <a16:creationId xmlns:a16="http://schemas.microsoft.com/office/drawing/2014/main" id="{91C2E759-40E8-FFBB-D5B5-9CEF758A10C0}"/>
              </a:ext>
            </a:extLst>
          </p:cNvPr>
          <p:cNvSpPr txBox="1"/>
          <p:nvPr/>
        </p:nvSpPr>
        <p:spPr>
          <a:xfrm>
            <a:off x="6386122" y="3107823"/>
            <a:ext cx="5222783" cy="322437"/>
          </a:xfrm>
          <a:prstGeom prst="rect">
            <a:avLst/>
          </a:prstGeom>
          <a:solidFill>
            <a:srgbClr val="003C95"/>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GROSSPROJEKTE</a:t>
            </a:r>
          </a:p>
        </p:txBody>
      </p:sp>
      <p:sp>
        <p:nvSpPr>
          <p:cNvPr id="21" name="Text Box 3">
            <a:extLst>
              <a:ext uri="{FF2B5EF4-FFF2-40B4-BE49-F238E27FC236}">
                <a16:creationId xmlns:a16="http://schemas.microsoft.com/office/drawing/2014/main" id="{E4D51951-5B24-CB44-676F-BC2A4536A382}"/>
              </a:ext>
            </a:extLst>
          </p:cNvPr>
          <p:cNvSpPr txBox="1"/>
          <p:nvPr/>
        </p:nvSpPr>
        <p:spPr>
          <a:xfrm>
            <a:off x="657694" y="3924419"/>
            <a:ext cx="5221949" cy="322555"/>
          </a:xfrm>
          <a:prstGeom prst="rect">
            <a:avLst/>
          </a:prstGeom>
          <a:solidFill>
            <a:srgbClr val="25ACAD"/>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NEBENAUFGABEN</a:t>
            </a:r>
          </a:p>
        </p:txBody>
      </p:sp>
      <p:sp>
        <p:nvSpPr>
          <p:cNvPr id="22" name="Text Box 3">
            <a:extLst>
              <a:ext uri="{FF2B5EF4-FFF2-40B4-BE49-F238E27FC236}">
                <a16:creationId xmlns:a16="http://schemas.microsoft.com/office/drawing/2014/main" id="{C80A1FE8-BB26-A6CE-7A52-C0919C1B9236}"/>
              </a:ext>
            </a:extLst>
          </p:cNvPr>
          <p:cNvSpPr txBox="1"/>
          <p:nvPr/>
        </p:nvSpPr>
        <p:spPr>
          <a:xfrm>
            <a:off x="6386122" y="3924419"/>
            <a:ext cx="5222783" cy="322555"/>
          </a:xfrm>
          <a:prstGeom prst="rect">
            <a:avLst/>
          </a:prstGeom>
          <a:solidFill>
            <a:srgbClr val="EE4E34"/>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UNDANKBARE AUFGABEN/KOSTENFALLE</a:t>
            </a:r>
          </a:p>
        </p:txBody>
      </p:sp>
      <p:sp>
        <p:nvSpPr>
          <p:cNvPr id="28" name="Text Box 3">
            <a:extLst>
              <a:ext uri="{FF2B5EF4-FFF2-40B4-BE49-F238E27FC236}">
                <a16:creationId xmlns:a16="http://schemas.microsoft.com/office/drawing/2014/main" id="{0089CAAA-5167-40AA-55C9-A450092E0F26}"/>
              </a:ext>
            </a:extLst>
          </p:cNvPr>
          <p:cNvSpPr txBox="1"/>
          <p:nvPr/>
        </p:nvSpPr>
        <p:spPr>
          <a:xfrm>
            <a:off x="672892" y="6256013"/>
            <a:ext cx="5221949" cy="42441"/>
          </a:xfrm>
          <a:prstGeom prst="rect">
            <a:avLst/>
          </a:prstGeom>
          <a:gradFill>
            <a:gsLst>
              <a:gs pos="100000">
                <a:schemeClr val="bg2"/>
              </a:gs>
              <a:gs pos="0">
                <a:srgbClr val="25ACAD"/>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29" name="Text Box 3">
            <a:extLst>
              <a:ext uri="{FF2B5EF4-FFF2-40B4-BE49-F238E27FC236}">
                <a16:creationId xmlns:a16="http://schemas.microsoft.com/office/drawing/2014/main" id="{1A378D8B-AF68-F429-C1D8-95B063B5CEA4}"/>
              </a:ext>
            </a:extLst>
          </p:cNvPr>
          <p:cNvSpPr txBox="1"/>
          <p:nvPr/>
        </p:nvSpPr>
        <p:spPr>
          <a:xfrm>
            <a:off x="6386122" y="6256013"/>
            <a:ext cx="5222783" cy="42441"/>
          </a:xfrm>
          <a:prstGeom prst="rect">
            <a:avLst/>
          </a:prstGeom>
          <a:gradFill>
            <a:gsLst>
              <a:gs pos="0">
                <a:schemeClr val="bg2"/>
              </a:gs>
              <a:gs pos="100000">
                <a:srgbClr val="ED4F35"/>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0" name="Text Box 3">
            <a:extLst>
              <a:ext uri="{FF2B5EF4-FFF2-40B4-BE49-F238E27FC236}">
                <a16:creationId xmlns:a16="http://schemas.microsoft.com/office/drawing/2014/main" id="{1B2A230E-DE3F-D0CD-31E7-0FC9F383F7ED}"/>
              </a:ext>
            </a:extLst>
          </p:cNvPr>
          <p:cNvSpPr txBox="1"/>
          <p:nvPr/>
        </p:nvSpPr>
        <p:spPr>
          <a:xfrm>
            <a:off x="657694" y="1044846"/>
            <a:ext cx="5221949" cy="42441"/>
          </a:xfrm>
          <a:prstGeom prst="rect">
            <a:avLst/>
          </a:prstGeom>
          <a:gradFill>
            <a:gsLst>
              <a:gs pos="100000">
                <a:schemeClr val="bg2"/>
              </a:gs>
              <a:gs pos="0">
                <a:srgbClr val="76723E"/>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1" name="Text Box 3">
            <a:extLst>
              <a:ext uri="{FF2B5EF4-FFF2-40B4-BE49-F238E27FC236}">
                <a16:creationId xmlns:a16="http://schemas.microsoft.com/office/drawing/2014/main" id="{BF8DA632-1411-35BD-D841-8DF4E0E2474C}"/>
              </a:ext>
            </a:extLst>
          </p:cNvPr>
          <p:cNvSpPr txBox="1"/>
          <p:nvPr/>
        </p:nvSpPr>
        <p:spPr>
          <a:xfrm>
            <a:off x="6386122" y="1044846"/>
            <a:ext cx="5222783" cy="42441"/>
          </a:xfrm>
          <a:prstGeom prst="rect">
            <a:avLst/>
          </a:prstGeom>
          <a:gradFill>
            <a:gsLst>
              <a:gs pos="0">
                <a:schemeClr val="bg2"/>
              </a:gs>
              <a:gs pos="100000">
                <a:srgbClr val="003C95"/>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3" name="Up-Down Arrow 32">
            <a:extLst>
              <a:ext uri="{FF2B5EF4-FFF2-40B4-BE49-F238E27FC236}">
                <a16:creationId xmlns:a16="http://schemas.microsoft.com/office/drawing/2014/main" id="{57AE501C-322C-5FD2-CA39-A0B2D26E0B98}"/>
              </a:ext>
            </a:extLst>
          </p:cNvPr>
          <p:cNvSpPr/>
          <p:nvPr/>
        </p:nvSpPr>
        <p:spPr>
          <a:xfrm rot="5400000">
            <a:off x="5825577" y="-2203089"/>
            <a:ext cx="624840" cy="11776701"/>
          </a:xfrm>
          <a:prstGeom prst="upDownArrow">
            <a:avLst>
              <a:gd name="adj1" fmla="val 46295"/>
              <a:gd name="adj2" fmla="val 50000"/>
            </a:avLst>
          </a:prstGeom>
          <a:gradFill>
            <a:gsLst>
              <a:gs pos="48000">
                <a:schemeClr val="bg2">
                  <a:lumMod val="75000"/>
                </a:schemeClr>
              </a:gs>
              <a:gs pos="100000">
                <a:srgbClr val="25ACAD"/>
              </a:gs>
              <a:gs pos="0">
                <a:srgbClr val="ED4F3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Up-Down Arrow 33">
            <a:extLst>
              <a:ext uri="{FF2B5EF4-FFF2-40B4-BE49-F238E27FC236}">
                <a16:creationId xmlns:a16="http://schemas.microsoft.com/office/drawing/2014/main" id="{F03A543A-FA30-3D72-E295-27DFCF6B1183}"/>
              </a:ext>
            </a:extLst>
          </p:cNvPr>
          <p:cNvSpPr/>
          <p:nvPr/>
        </p:nvSpPr>
        <p:spPr>
          <a:xfrm>
            <a:off x="5827209" y="647179"/>
            <a:ext cx="624840" cy="6080558"/>
          </a:xfrm>
          <a:prstGeom prst="upDownArrow">
            <a:avLst>
              <a:gd name="adj1" fmla="val 46295"/>
              <a:gd name="adj2" fmla="val 50000"/>
            </a:avLst>
          </a:prstGeom>
          <a:gradFill>
            <a:gsLst>
              <a:gs pos="51000">
                <a:schemeClr val="bg2">
                  <a:lumMod val="75000"/>
                </a:schemeClr>
              </a:gs>
              <a:gs pos="100000">
                <a:srgbClr val="3CB3C4"/>
              </a:gs>
              <a:gs pos="0">
                <a:srgbClr val="EE4E3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 Box 3">
            <a:extLst>
              <a:ext uri="{FF2B5EF4-FFF2-40B4-BE49-F238E27FC236}">
                <a16:creationId xmlns:a16="http://schemas.microsoft.com/office/drawing/2014/main" id="{1744C430-492B-2BF3-EB57-5C862101BD78}"/>
              </a:ext>
            </a:extLst>
          </p:cNvPr>
          <p:cNvSpPr txBox="1"/>
          <p:nvPr/>
        </p:nvSpPr>
        <p:spPr>
          <a:xfrm>
            <a:off x="664004" y="3548793"/>
            <a:ext cx="2193496" cy="2508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rtl="0">
              <a:spcBef>
                <a:spcPts val="0"/>
              </a:spcBef>
              <a:spcAft>
                <a:spcPts val="0"/>
              </a:spcAft>
            </a:pPr>
            <a:r>
              <a:rPr lang="de-DE"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GERINGER AUFWAND</a:t>
            </a:r>
          </a:p>
        </p:txBody>
      </p:sp>
      <p:sp>
        <p:nvSpPr>
          <p:cNvPr id="36" name="Text Box 3">
            <a:extLst>
              <a:ext uri="{FF2B5EF4-FFF2-40B4-BE49-F238E27FC236}">
                <a16:creationId xmlns:a16="http://schemas.microsoft.com/office/drawing/2014/main" id="{94509E8E-7361-019E-AFCD-DDC8079764F5}"/>
              </a:ext>
            </a:extLst>
          </p:cNvPr>
          <p:cNvSpPr txBox="1"/>
          <p:nvPr/>
        </p:nvSpPr>
        <p:spPr>
          <a:xfrm>
            <a:off x="9421758" y="3548793"/>
            <a:ext cx="2184608" cy="2508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r" rtl="0">
              <a:spcBef>
                <a:spcPts val="0"/>
              </a:spcBef>
              <a:spcAft>
                <a:spcPts val="0"/>
              </a:spcAft>
            </a:pPr>
            <a:r>
              <a:rPr lang="de-DE"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HOHER AUFWAND</a:t>
            </a:r>
          </a:p>
        </p:txBody>
      </p:sp>
      <p:sp>
        <p:nvSpPr>
          <p:cNvPr id="37" name="Text Box 3">
            <a:extLst>
              <a:ext uri="{FF2B5EF4-FFF2-40B4-BE49-F238E27FC236}">
                <a16:creationId xmlns:a16="http://schemas.microsoft.com/office/drawing/2014/main" id="{57CE9412-F8ED-650D-705B-2941D6327997}"/>
              </a:ext>
            </a:extLst>
          </p:cNvPr>
          <p:cNvSpPr txBox="1"/>
          <p:nvPr/>
        </p:nvSpPr>
        <p:spPr>
          <a:xfrm rot="16200000">
            <a:off x="5152220" y="5078377"/>
            <a:ext cx="1978660" cy="376612"/>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pPr marL="0" marR="0" rtl="0">
              <a:spcBef>
                <a:spcPts val="0"/>
              </a:spcBef>
              <a:spcAft>
                <a:spcPts val="0"/>
              </a:spcAft>
            </a:pPr>
            <a:r>
              <a:rPr lang="de-DE"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GERINGE WIRKUNG</a:t>
            </a:r>
          </a:p>
        </p:txBody>
      </p:sp>
      <p:sp>
        <p:nvSpPr>
          <p:cNvPr id="38" name="Text Box 3">
            <a:extLst>
              <a:ext uri="{FF2B5EF4-FFF2-40B4-BE49-F238E27FC236}">
                <a16:creationId xmlns:a16="http://schemas.microsoft.com/office/drawing/2014/main" id="{B4C02F22-21B2-E430-BBE2-39425B6EEE44}"/>
              </a:ext>
            </a:extLst>
          </p:cNvPr>
          <p:cNvSpPr txBox="1"/>
          <p:nvPr/>
        </p:nvSpPr>
        <p:spPr>
          <a:xfrm rot="16200000">
            <a:off x="5325206" y="1618327"/>
            <a:ext cx="1645920" cy="376612"/>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HOHE WIRKUNG</a:t>
            </a:r>
          </a:p>
        </p:txBody>
      </p:sp>
    </p:spTree>
    <p:extLst>
      <p:ext uri="{BB962C8B-B14F-4D97-AF65-F5344CB8AC3E}">
        <p14:creationId xmlns:p14="http://schemas.microsoft.com/office/powerpoint/2010/main" val="279866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7395</TotalTime>
  <Words>322</Words>
  <Application>Microsoft Office PowerPoint</Application>
  <PresentationFormat>Widescreen</PresentationFormat>
  <Paragraphs>50</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Jessie Jiao</cp:lastModifiedBy>
  <cp:revision>109</cp:revision>
  <cp:lastPrinted>2020-08-31T22:23:58Z</cp:lastPrinted>
  <dcterms:created xsi:type="dcterms:W3CDTF">2021-07-07T23:54:57Z</dcterms:created>
  <dcterms:modified xsi:type="dcterms:W3CDTF">2024-11-01T12:07:35Z</dcterms:modified>
</cp:coreProperties>
</file>