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08" r:id="rId2"/>
    <p:sldId id="353" r:id="rId3"/>
    <p:sldId id="417" r:id="rId4"/>
    <p:sldId id="418" r:id="rId5"/>
    <p:sldId id="41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D91A56-5E2F-4CCD-B201-EC1E70B474BF}" v="10" dt="2023-11-26T19:25:12.2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4" autoAdjust="0"/>
    <p:restoredTop sz="86447"/>
  </p:normalViewPr>
  <p:slideViewPr>
    <p:cSldViewPr snapToGrid="0" snapToObjects="1">
      <p:cViewPr varScale="1">
        <p:scale>
          <a:sx n="137" d="100"/>
          <a:sy n="137" d="100"/>
        </p:scale>
        <p:origin x="132" y="2688"/>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3198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1580945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5</a:t>
            </a:fld>
            <a:endParaRPr/>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martsheet.com/try-it?trp=5013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rPr>
              <a:t>EINFACHE VORLAGE FÜR EINE COMPLIANCE-RISIKOBEWERTUNG</a:t>
            </a: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rcRect/>
          <a:stretch/>
        </p:blipFill>
        <p:spPr>
          <a:xfrm>
            <a:off x="8615012" y="291588"/>
            <a:ext cx="3276541"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7894252" cy="1169551"/>
          </a:xfrm>
          <a:prstGeom prst="rect">
            <a:avLst/>
          </a:prstGeom>
          <a:noFill/>
        </p:spPr>
        <p:txBody>
          <a:bodyPr wrap="square" rtlCol="0">
            <a:spAutoFit/>
          </a:bodyPr>
          <a:lstStyle/>
          <a:p>
            <a:pPr rtl="0"/>
            <a:r>
              <a:rPr lang="de-DE" sz="3500" b="1" dirty="0">
                <a:solidFill>
                  <a:schemeClr val="tx1">
                    <a:lumMod val="65000"/>
                    <a:lumOff val="35000"/>
                  </a:schemeClr>
                </a:solidFill>
                <a:latin typeface="Century Gothic" panose="020B0502020202020204" pitchFamily="34" charset="0"/>
              </a:rPr>
              <a:t>EINFACHE VORLAGE FÜR EINE COMPLIANCE-RISIKOBEWERTUNG</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97122581"/>
              </p:ext>
            </p:extLst>
          </p:nvPr>
        </p:nvGraphicFramePr>
        <p:xfrm>
          <a:off x="5598081" y="5213198"/>
          <a:ext cx="6293472" cy="1007737"/>
        </p:xfrm>
        <a:graphic>
          <a:graphicData uri="http://schemas.openxmlformats.org/drawingml/2006/table">
            <a:tbl>
              <a:tblPr/>
              <a:tblGrid>
                <a:gridCol w="2289887">
                  <a:extLst>
                    <a:ext uri="{9D8B030D-6E8A-4147-A177-3AD203B41FA5}">
                      <a16:colId xmlns:a16="http://schemas.microsoft.com/office/drawing/2014/main" val="1531615838"/>
                    </a:ext>
                  </a:extLst>
                </a:gridCol>
                <a:gridCol w="4003585">
                  <a:extLst>
                    <a:ext uri="{9D8B030D-6E8A-4147-A177-3AD203B41FA5}">
                      <a16:colId xmlns:a16="http://schemas.microsoft.com/office/drawing/2014/main" val="947185427"/>
                    </a:ext>
                  </a:extLst>
                </a:gridCol>
              </a:tblGrid>
              <a:tr h="547570">
                <a:tc>
                  <a:txBody>
                    <a:bodyPr/>
                    <a:lstStyle/>
                    <a:p>
                      <a:pPr algn="r" rtl="0" fontAlgn="ctr"/>
                      <a:r>
                        <a:rPr lang="de-DE" sz="900" b="0" i="0" u="none" strike="noStrike" dirty="0">
                          <a:solidFill>
                            <a:srgbClr val="000000"/>
                          </a:solidFill>
                          <a:effectLst/>
                          <a:latin typeface="Century Gothic" panose="020B0502020202020204" pitchFamily="34" charset="0"/>
                        </a:rPr>
                        <a:t>PROJEKT-ID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de-DE" sz="1400" b="0" i="0" u="none" strike="noStrike" dirty="0">
                          <a:solidFill>
                            <a:schemeClr val="accent5">
                              <a:lumMod val="75000"/>
                            </a:schemeClr>
                          </a:solidFill>
                          <a:effectLst/>
                          <a:latin typeface="Century Gothic" panose="020B0502020202020204" pitchFamily="34" charset="0"/>
                        </a:rPr>
                        <a:t>001</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rtl="0" fontAlgn="ctr"/>
                      <a:r>
                        <a:rPr lang="de-DE" sz="900" b="0" i="0" u="none" strike="noStrike">
                          <a:solidFill>
                            <a:srgbClr val="000000"/>
                          </a:solidFill>
                          <a:effectLst/>
                          <a:latin typeface="Century Gothic" panose="020B0502020202020204" pitchFamily="34" charset="0"/>
                        </a:rPr>
                        <a:t>PROJEKTMANAGER*IN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de-DE"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5521301" y="1815394"/>
            <a:ext cx="6370251" cy="630942"/>
          </a:xfrm>
          <a:prstGeom prst="rect">
            <a:avLst/>
          </a:prstGeom>
          <a:noFill/>
        </p:spPr>
        <p:txBody>
          <a:bodyPr wrap="square" rtlCol="0">
            <a:spAutoFit/>
          </a:bodyPr>
          <a:lstStyle/>
          <a:p>
            <a:pPr rtl="0"/>
            <a:r>
              <a:rPr lang="de-DE" sz="3500" dirty="0">
                <a:solidFill>
                  <a:schemeClr val="accent5">
                    <a:lumMod val="75000"/>
                  </a:schemeClr>
                </a:solidFill>
                <a:latin typeface="Century Gothic" panose="020B0502020202020204" pitchFamily="34" charset="0"/>
              </a:rPr>
              <a:t>PROJEKTNAME</a:t>
            </a:r>
          </a:p>
        </p:txBody>
      </p:sp>
      <p:pic>
        <p:nvPicPr>
          <p:cNvPr id="3" name="Picture 2">
            <a:extLst>
              <a:ext uri="{FF2B5EF4-FFF2-40B4-BE49-F238E27FC236}">
                <a16:creationId xmlns:a16="http://schemas.microsoft.com/office/drawing/2014/main" id="{258BEC7D-2793-4D1D-9F6D-95D488162E5C}"/>
              </a:ext>
            </a:extLst>
          </p:cNvPr>
          <p:cNvPicPr>
            <a:picLocks noChangeAspect="1"/>
          </p:cNvPicPr>
          <p:nvPr/>
        </p:nvPicPr>
        <p:blipFill>
          <a:blip r:embed="rId5"/>
          <a:srcRect/>
          <a:stretch/>
        </p:blipFill>
        <p:spPr>
          <a:xfrm>
            <a:off x="367747" y="1975383"/>
            <a:ext cx="5054996" cy="4246799"/>
          </a:xfrm>
          <a:prstGeom prst="rect">
            <a:avLst/>
          </a:prstGeom>
        </p:spPr>
      </p:pic>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graphicFrame>
        <p:nvGraphicFramePr>
          <p:cNvPr id="4" name="Table 3">
            <a:extLst>
              <a:ext uri="{FF2B5EF4-FFF2-40B4-BE49-F238E27FC236}">
                <a16:creationId xmlns:a16="http://schemas.microsoft.com/office/drawing/2014/main" id="{EE2D1C22-8EEB-E307-51D7-E89953A34506}"/>
              </a:ext>
            </a:extLst>
          </p:cNvPr>
          <p:cNvGraphicFramePr>
            <a:graphicFrameLocks noGrp="1"/>
          </p:cNvGraphicFramePr>
          <p:nvPr>
            <p:extLst>
              <p:ext uri="{D42A27DB-BD31-4B8C-83A1-F6EECF244321}">
                <p14:modId xmlns:p14="http://schemas.microsoft.com/office/powerpoint/2010/main" val="45918415"/>
              </p:ext>
            </p:extLst>
          </p:nvPr>
        </p:nvGraphicFramePr>
        <p:xfrm>
          <a:off x="71339" y="979412"/>
          <a:ext cx="11993702" cy="5625347"/>
        </p:xfrm>
        <a:graphic>
          <a:graphicData uri="http://schemas.openxmlformats.org/drawingml/2006/table">
            <a:tbl>
              <a:tblPr/>
              <a:tblGrid>
                <a:gridCol w="316868">
                  <a:extLst>
                    <a:ext uri="{9D8B030D-6E8A-4147-A177-3AD203B41FA5}">
                      <a16:colId xmlns:a16="http://schemas.microsoft.com/office/drawing/2014/main" val="885907955"/>
                    </a:ext>
                  </a:extLst>
                </a:gridCol>
                <a:gridCol w="630895">
                  <a:extLst>
                    <a:ext uri="{9D8B030D-6E8A-4147-A177-3AD203B41FA5}">
                      <a16:colId xmlns:a16="http://schemas.microsoft.com/office/drawing/2014/main" val="1076811695"/>
                    </a:ext>
                  </a:extLst>
                </a:gridCol>
                <a:gridCol w="698016">
                  <a:extLst>
                    <a:ext uri="{9D8B030D-6E8A-4147-A177-3AD203B41FA5}">
                      <a16:colId xmlns:a16="http://schemas.microsoft.com/office/drawing/2014/main" val="978662114"/>
                    </a:ext>
                  </a:extLst>
                </a:gridCol>
                <a:gridCol w="900439">
                  <a:extLst>
                    <a:ext uri="{9D8B030D-6E8A-4147-A177-3AD203B41FA5}">
                      <a16:colId xmlns:a16="http://schemas.microsoft.com/office/drawing/2014/main" val="1707588105"/>
                    </a:ext>
                  </a:extLst>
                </a:gridCol>
                <a:gridCol w="984202">
                  <a:extLst>
                    <a:ext uri="{9D8B030D-6E8A-4147-A177-3AD203B41FA5}">
                      <a16:colId xmlns:a16="http://schemas.microsoft.com/office/drawing/2014/main" val="509325398"/>
                    </a:ext>
                  </a:extLst>
                </a:gridCol>
                <a:gridCol w="732916">
                  <a:extLst>
                    <a:ext uri="{9D8B030D-6E8A-4147-A177-3AD203B41FA5}">
                      <a16:colId xmlns:a16="http://schemas.microsoft.com/office/drawing/2014/main" val="2381301671"/>
                    </a:ext>
                  </a:extLst>
                </a:gridCol>
                <a:gridCol w="1116824">
                  <a:extLst>
                    <a:ext uri="{9D8B030D-6E8A-4147-A177-3AD203B41FA5}">
                      <a16:colId xmlns:a16="http://schemas.microsoft.com/office/drawing/2014/main" val="667413082"/>
                    </a:ext>
                  </a:extLst>
                </a:gridCol>
                <a:gridCol w="586333">
                  <a:extLst>
                    <a:ext uri="{9D8B030D-6E8A-4147-A177-3AD203B41FA5}">
                      <a16:colId xmlns:a16="http://schemas.microsoft.com/office/drawing/2014/main" val="3953301195"/>
                    </a:ext>
                  </a:extLst>
                </a:gridCol>
                <a:gridCol w="879499">
                  <a:extLst>
                    <a:ext uri="{9D8B030D-6E8A-4147-A177-3AD203B41FA5}">
                      <a16:colId xmlns:a16="http://schemas.microsoft.com/office/drawing/2014/main" val="676647951"/>
                    </a:ext>
                  </a:extLst>
                </a:gridCol>
                <a:gridCol w="753857">
                  <a:extLst>
                    <a:ext uri="{9D8B030D-6E8A-4147-A177-3AD203B41FA5}">
                      <a16:colId xmlns:a16="http://schemas.microsoft.com/office/drawing/2014/main" val="3317587448"/>
                    </a:ext>
                  </a:extLst>
                </a:gridCol>
                <a:gridCol w="558412">
                  <a:extLst>
                    <a:ext uri="{9D8B030D-6E8A-4147-A177-3AD203B41FA5}">
                      <a16:colId xmlns:a16="http://schemas.microsoft.com/office/drawing/2014/main" val="4002642346"/>
                    </a:ext>
                  </a:extLst>
                </a:gridCol>
                <a:gridCol w="746876">
                  <a:extLst>
                    <a:ext uri="{9D8B030D-6E8A-4147-A177-3AD203B41FA5}">
                      <a16:colId xmlns:a16="http://schemas.microsoft.com/office/drawing/2014/main" val="3572008565"/>
                    </a:ext>
                  </a:extLst>
                </a:gridCol>
                <a:gridCol w="1123805">
                  <a:extLst>
                    <a:ext uri="{9D8B030D-6E8A-4147-A177-3AD203B41FA5}">
                      <a16:colId xmlns:a16="http://schemas.microsoft.com/office/drawing/2014/main" val="4229756065"/>
                    </a:ext>
                  </a:extLst>
                </a:gridCol>
                <a:gridCol w="432769">
                  <a:extLst>
                    <a:ext uri="{9D8B030D-6E8A-4147-A177-3AD203B41FA5}">
                      <a16:colId xmlns:a16="http://schemas.microsoft.com/office/drawing/2014/main" val="2054788801"/>
                    </a:ext>
                  </a:extLst>
                </a:gridCol>
                <a:gridCol w="732916">
                  <a:extLst>
                    <a:ext uri="{9D8B030D-6E8A-4147-A177-3AD203B41FA5}">
                      <a16:colId xmlns:a16="http://schemas.microsoft.com/office/drawing/2014/main" val="3975893440"/>
                    </a:ext>
                  </a:extLst>
                </a:gridCol>
                <a:gridCol w="799075">
                  <a:extLst>
                    <a:ext uri="{9D8B030D-6E8A-4147-A177-3AD203B41FA5}">
                      <a16:colId xmlns:a16="http://schemas.microsoft.com/office/drawing/2014/main" val="267841450"/>
                    </a:ext>
                  </a:extLst>
                </a:gridCol>
              </a:tblGrid>
              <a:tr h="256517">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rtl="0" fontAlgn="ctr"/>
                      <a:r>
                        <a:rPr lang="de-DE" sz="800" b="0" i="0" u="none" strike="noStrike">
                          <a:solidFill>
                            <a:srgbClr val="000000"/>
                          </a:solidFill>
                          <a:effectLst/>
                          <a:latin typeface="Century Gothic" panose="020B0502020202020204" pitchFamily="34" charset="0"/>
                        </a:rPr>
                        <a:t>RISIKOBEWERTUNG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rtl="0" fontAlgn="ctr"/>
                      <a:r>
                        <a:rPr lang="de-DE" sz="800" b="0" i="0" u="none" strike="noStrike" dirty="0">
                          <a:solidFill>
                            <a:srgbClr val="000000"/>
                          </a:solidFill>
                          <a:effectLst/>
                          <a:latin typeface="Century Gothic" panose="020B0502020202020204" pitchFamily="34" charset="0"/>
                        </a:rPr>
                        <a:t>NACH DER RISIKOMINDERUNG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hMerge="1">
                  <a:txBody>
                    <a:bodyPr/>
                    <a:lstStyle/>
                    <a:p>
                      <a:endParaRPr lang="en-US"/>
                    </a:p>
                  </a:txBody>
                  <a:tcPr/>
                </a:tc>
                <a:tc hMerge="1">
                  <a:txBody>
                    <a:bodyPr/>
                    <a:lstStyle/>
                    <a:p>
                      <a:endParaRPr lang="en-US"/>
                    </a:p>
                  </a:txBody>
                  <a:tcPr/>
                </a:tc>
                <a:tc>
                  <a:txBody>
                    <a:bodyPr/>
                    <a:lstStyle/>
                    <a:p>
                      <a:pPr algn="ctr" rtl="0" fontAlgn="ctr"/>
                      <a:r>
                        <a:rPr lang="de-DE" sz="800" b="0" i="0" u="none" strike="noStrike" dirty="0">
                          <a:solidFill>
                            <a:srgbClr val="000000"/>
                          </a:solidFill>
                          <a:effectLst/>
                          <a:latin typeface="Century Gothic" panose="020B0502020202020204" pitchFamily="34" charset="0"/>
                        </a:rPr>
                        <a:t>BEURTEILUNG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19054952"/>
                  </a:ext>
                </a:extLst>
              </a:tr>
              <a:tr h="381687">
                <a:tc>
                  <a:txBody>
                    <a:bodyPr/>
                    <a:lstStyle/>
                    <a:p>
                      <a:pPr algn="ctr" rtl="0" fontAlgn="ctr"/>
                      <a:r>
                        <a:rPr lang="de-DE" sz="600" b="1" i="0" u="none" strike="noStrike" dirty="0">
                          <a:solidFill>
                            <a:srgbClr val="000000"/>
                          </a:solidFill>
                          <a:effectLst/>
                          <a:latin typeface="Century Gothic" panose="020B0502020202020204" pitchFamily="34" charset="0"/>
                        </a:rPr>
                        <a:t>REF./ID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THEMA</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RISIKO</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KONTROLLUMGEBUNG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KONTROLLMASSNAHMEN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SCHWEREGRAD </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DES RISIKOS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RISIKOWAHRSCHEINLICHKEIT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STUFE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MINDERUNG / WARNUNGEN / ABHILFEMASSNAHMEN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INFORMATION UND KOMMUNIKATION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KONTROLLEN VORHANDEN?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SCHWEREGRAD </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DES RISIKOS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RISIKOWAHRSCHEINLICHKEIT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STUFE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FORTFAHREN</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 AKZEPTABEL?</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KOMMENTARE UND ANMERKUNGEN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158378875"/>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dirty="0">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indent="0" algn="ctr" rtl="0" fontAlgn="ctr"/>
                      <a:r>
                        <a:rPr lang="de-DE" sz="700" b="0" i="0" u="none" strike="noStrike">
                          <a:solidFill>
                            <a:srgbClr val="000000"/>
                          </a:solidFill>
                          <a:effectLst/>
                          <a:latin typeface="Century Gothic" panose="020B0502020202020204" pitchFamily="34" charset="0"/>
                        </a:rPr>
                        <a:t>UNWAHRSCHEINLICH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19169701"/>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MITTEL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NEIN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rtl="0" fontAlgn="ctr"/>
                      <a:r>
                        <a:rPr lang="de-DE" sz="700" b="0" i="0" u="none" strike="noStrike" dirty="0">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UNWAHRSCHEINLICH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508715051"/>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UNERWÜNSCHT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MITTEL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62542093"/>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NICHT 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SEHR 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0000"/>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UNERWÜNSCHT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rtl="0" fontAlgn="ctr"/>
                      <a:r>
                        <a:rPr lang="de-DE" sz="700" b="0" i="0" u="none" strike="noStrike">
                          <a:solidFill>
                            <a:srgbClr val="000000"/>
                          </a:solidFill>
                          <a:effectLst/>
                          <a:latin typeface="Century Gothic" panose="020B0502020202020204" pitchFamily="34" charset="0"/>
                        </a:rPr>
                        <a:t>NEIN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2612149"/>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61271419"/>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45769542"/>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2353200"/>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94540695"/>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499936"/>
                  </a:ext>
                </a:extLst>
              </a:tr>
            </a:tbl>
          </a:graphicData>
        </a:graphic>
      </p:graphicFrame>
      <p:sp>
        <p:nvSpPr>
          <p:cNvPr id="10" name="TextBox 9">
            <a:extLst>
              <a:ext uri="{FF2B5EF4-FFF2-40B4-BE49-F238E27FC236}">
                <a16:creationId xmlns:a16="http://schemas.microsoft.com/office/drawing/2014/main" id="{DBACA93D-7A91-F807-C208-B8E9CE6E8F1E}"/>
              </a:ext>
            </a:extLst>
          </p:cNvPr>
          <p:cNvSpPr txBox="1"/>
          <p:nvPr/>
        </p:nvSpPr>
        <p:spPr>
          <a:xfrm>
            <a:off x="214684" y="248400"/>
            <a:ext cx="11086183" cy="584775"/>
          </a:xfrm>
          <a:prstGeom prst="rect">
            <a:avLst/>
          </a:prstGeom>
          <a:noFill/>
        </p:spPr>
        <p:txBody>
          <a:bodyPr wrap="square" rtlCol="0">
            <a:spAutoFit/>
          </a:bodyPr>
          <a:lstStyle/>
          <a:p>
            <a:pPr rtl="0"/>
            <a:r>
              <a:rPr lang="de-DE" sz="3200" dirty="0">
                <a:solidFill>
                  <a:schemeClr val="tx1">
                    <a:lumMod val="65000"/>
                    <a:lumOff val="35000"/>
                  </a:schemeClr>
                </a:solidFill>
                <a:latin typeface="Century Gothic" panose="020B0502020202020204" pitchFamily="34" charset="0"/>
              </a:rPr>
              <a:t>COMPLIANCE-RISIKOBEWERTUNG</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10" name="TextBox 9">
            <a:extLst>
              <a:ext uri="{FF2B5EF4-FFF2-40B4-BE49-F238E27FC236}">
                <a16:creationId xmlns:a16="http://schemas.microsoft.com/office/drawing/2014/main" id="{B7690273-6809-6956-C3F8-9E49CDAE0FDD}"/>
              </a:ext>
            </a:extLst>
          </p:cNvPr>
          <p:cNvSpPr txBox="1"/>
          <p:nvPr/>
        </p:nvSpPr>
        <p:spPr>
          <a:xfrm>
            <a:off x="214684" y="248400"/>
            <a:ext cx="8842485" cy="584775"/>
          </a:xfrm>
          <a:prstGeom prst="rect">
            <a:avLst/>
          </a:prstGeom>
          <a:noFill/>
        </p:spPr>
        <p:txBody>
          <a:bodyPr wrap="none" rtlCol="0">
            <a:spAutoFit/>
          </a:bodyPr>
          <a:lstStyle/>
          <a:p>
            <a:pPr rtl="0"/>
            <a:r>
              <a:rPr lang="de-DE" sz="3200">
                <a:solidFill>
                  <a:schemeClr val="tx1">
                    <a:lumMod val="65000"/>
                    <a:lumOff val="35000"/>
                  </a:schemeClr>
                </a:solidFill>
                <a:latin typeface="Century Gothic" panose="020B0502020202020204" pitchFamily="34" charset="0"/>
              </a:rPr>
              <a:t>COMPLIANCE-RISIKOBEWERTUNG (Fortsetzung)</a:t>
            </a:r>
          </a:p>
        </p:txBody>
      </p:sp>
      <p:graphicFrame>
        <p:nvGraphicFramePr>
          <p:cNvPr id="2" name="Table 1">
            <a:extLst>
              <a:ext uri="{FF2B5EF4-FFF2-40B4-BE49-F238E27FC236}">
                <a16:creationId xmlns:a16="http://schemas.microsoft.com/office/drawing/2014/main" id="{6A70F3B8-77F1-5FC8-725D-40BEC9E82CEA}"/>
              </a:ext>
            </a:extLst>
          </p:cNvPr>
          <p:cNvGraphicFramePr>
            <a:graphicFrameLocks noGrp="1"/>
          </p:cNvGraphicFramePr>
          <p:nvPr>
            <p:extLst>
              <p:ext uri="{D42A27DB-BD31-4B8C-83A1-F6EECF244321}">
                <p14:modId xmlns:p14="http://schemas.microsoft.com/office/powerpoint/2010/main" val="1369389146"/>
              </p:ext>
            </p:extLst>
          </p:nvPr>
        </p:nvGraphicFramePr>
        <p:xfrm>
          <a:off x="71339" y="979412"/>
          <a:ext cx="11993702" cy="5625347"/>
        </p:xfrm>
        <a:graphic>
          <a:graphicData uri="http://schemas.openxmlformats.org/drawingml/2006/table">
            <a:tbl>
              <a:tblPr/>
              <a:tblGrid>
                <a:gridCol w="316868">
                  <a:extLst>
                    <a:ext uri="{9D8B030D-6E8A-4147-A177-3AD203B41FA5}">
                      <a16:colId xmlns:a16="http://schemas.microsoft.com/office/drawing/2014/main" val="885907955"/>
                    </a:ext>
                  </a:extLst>
                </a:gridCol>
                <a:gridCol w="630895">
                  <a:extLst>
                    <a:ext uri="{9D8B030D-6E8A-4147-A177-3AD203B41FA5}">
                      <a16:colId xmlns:a16="http://schemas.microsoft.com/office/drawing/2014/main" val="1076811695"/>
                    </a:ext>
                  </a:extLst>
                </a:gridCol>
                <a:gridCol w="698016">
                  <a:extLst>
                    <a:ext uri="{9D8B030D-6E8A-4147-A177-3AD203B41FA5}">
                      <a16:colId xmlns:a16="http://schemas.microsoft.com/office/drawing/2014/main" val="978662114"/>
                    </a:ext>
                  </a:extLst>
                </a:gridCol>
                <a:gridCol w="900439">
                  <a:extLst>
                    <a:ext uri="{9D8B030D-6E8A-4147-A177-3AD203B41FA5}">
                      <a16:colId xmlns:a16="http://schemas.microsoft.com/office/drawing/2014/main" val="1707588105"/>
                    </a:ext>
                  </a:extLst>
                </a:gridCol>
                <a:gridCol w="984202">
                  <a:extLst>
                    <a:ext uri="{9D8B030D-6E8A-4147-A177-3AD203B41FA5}">
                      <a16:colId xmlns:a16="http://schemas.microsoft.com/office/drawing/2014/main" val="509325398"/>
                    </a:ext>
                  </a:extLst>
                </a:gridCol>
                <a:gridCol w="732916">
                  <a:extLst>
                    <a:ext uri="{9D8B030D-6E8A-4147-A177-3AD203B41FA5}">
                      <a16:colId xmlns:a16="http://schemas.microsoft.com/office/drawing/2014/main" val="2381301671"/>
                    </a:ext>
                  </a:extLst>
                </a:gridCol>
                <a:gridCol w="1116824">
                  <a:extLst>
                    <a:ext uri="{9D8B030D-6E8A-4147-A177-3AD203B41FA5}">
                      <a16:colId xmlns:a16="http://schemas.microsoft.com/office/drawing/2014/main" val="667413082"/>
                    </a:ext>
                  </a:extLst>
                </a:gridCol>
                <a:gridCol w="586333">
                  <a:extLst>
                    <a:ext uri="{9D8B030D-6E8A-4147-A177-3AD203B41FA5}">
                      <a16:colId xmlns:a16="http://schemas.microsoft.com/office/drawing/2014/main" val="3953301195"/>
                    </a:ext>
                  </a:extLst>
                </a:gridCol>
                <a:gridCol w="879499">
                  <a:extLst>
                    <a:ext uri="{9D8B030D-6E8A-4147-A177-3AD203B41FA5}">
                      <a16:colId xmlns:a16="http://schemas.microsoft.com/office/drawing/2014/main" val="676647951"/>
                    </a:ext>
                  </a:extLst>
                </a:gridCol>
                <a:gridCol w="753857">
                  <a:extLst>
                    <a:ext uri="{9D8B030D-6E8A-4147-A177-3AD203B41FA5}">
                      <a16:colId xmlns:a16="http://schemas.microsoft.com/office/drawing/2014/main" val="3317587448"/>
                    </a:ext>
                  </a:extLst>
                </a:gridCol>
                <a:gridCol w="558412">
                  <a:extLst>
                    <a:ext uri="{9D8B030D-6E8A-4147-A177-3AD203B41FA5}">
                      <a16:colId xmlns:a16="http://schemas.microsoft.com/office/drawing/2014/main" val="4002642346"/>
                    </a:ext>
                  </a:extLst>
                </a:gridCol>
                <a:gridCol w="746876">
                  <a:extLst>
                    <a:ext uri="{9D8B030D-6E8A-4147-A177-3AD203B41FA5}">
                      <a16:colId xmlns:a16="http://schemas.microsoft.com/office/drawing/2014/main" val="3572008565"/>
                    </a:ext>
                  </a:extLst>
                </a:gridCol>
                <a:gridCol w="1123805">
                  <a:extLst>
                    <a:ext uri="{9D8B030D-6E8A-4147-A177-3AD203B41FA5}">
                      <a16:colId xmlns:a16="http://schemas.microsoft.com/office/drawing/2014/main" val="4229756065"/>
                    </a:ext>
                  </a:extLst>
                </a:gridCol>
                <a:gridCol w="432769">
                  <a:extLst>
                    <a:ext uri="{9D8B030D-6E8A-4147-A177-3AD203B41FA5}">
                      <a16:colId xmlns:a16="http://schemas.microsoft.com/office/drawing/2014/main" val="2054788801"/>
                    </a:ext>
                  </a:extLst>
                </a:gridCol>
                <a:gridCol w="732916">
                  <a:extLst>
                    <a:ext uri="{9D8B030D-6E8A-4147-A177-3AD203B41FA5}">
                      <a16:colId xmlns:a16="http://schemas.microsoft.com/office/drawing/2014/main" val="3975893440"/>
                    </a:ext>
                  </a:extLst>
                </a:gridCol>
                <a:gridCol w="799075">
                  <a:extLst>
                    <a:ext uri="{9D8B030D-6E8A-4147-A177-3AD203B41FA5}">
                      <a16:colId xmlns:a16="http://schemas.microsoft.com/office/drawing/2014/main" val="267841450"/>
                    </a:ext>
                  </a:extLst>
                </a:gridCol>
              </a:tblGrid>
              <a:tr h="256517">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rtl="0" fontAlgn="ctr"/>
                      <a:r>
                        <a:rPr lang="de-DE" sz="800" b="0" i="0" u="none" strike="noStrike">
                          <a:solidFill>
                            <a:srgbClr val="000000"/>
                          </a:solidFill>
                          <a:effectLst/>
                          <a:latin typeface="Century Gothic" panose="020B0502020202020204" pitchFamily="34" charset="0"/>
                        </a:rPr>
                        <a:t>RISIKOBEWERTUNG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rtl="0" fontAlgn="ctr"/>
                      <a:r>
                        <a:rPr lang="de-DE" sz="800" b="0" i="0" u="none" strike="noStrike" dirty="0">
                          <a:solidFill>
                            <a:srgbClr val="000000"/>
                          </a:solidFill>
                          <a:effectLst/>
                          <a:latin typeface="Century Gothic" panose="020B0502020202020204" pitchFamily="34" charset="0"/>
                        </a:rPr>
                        <a:t>NACH DER RISIKOMINDERUNG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hMerge="1">
                  <a:txBody>
                    <a:bodyPr/>
                    <a:lstStyle/>
                    <a:p>
                      <a:endParaRPr lang="en-US"/>
                    </a:p>
                  </a:txBody>
                  <a:tcPr/>
                </a:tc>
                <a:tc hMerge="1">
                  <a:txBody>
                    <a:bodyPr/>
                    <a:lstStyle/>
                    <a:p>
                      <a:endParaRPr lang="en-US"/>
                    </a:p>
                  </a:txBody>
                  <a:tcPr/>
                </a:tc>
                <a:tc>
                  <a:txBody>
                    <a:bodyPr/>
                    <a:lstStyle/>
                    <a:p>
                      <a:pPr algn="ctr" rtl="0" fontAlgn="ctr"/>
                      <a:r>
                        <a:rPr lang="de-DE" sz="800" b="0" i="0" u="none" strike="noStrike" dirty="0">
                          <a:solidFill>
                            <a:srgbClr val="000000"/>
                          </a:solidFill>
                          <a:effectLst/>
                          <a:latin typeface="Century Gothic" panose="020B0502020202020204" pitchFamily="34" charset="0"/>
                        </a:rPr>
                        <a:t>BEURTEILUNG</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19054952"/>
                  </a:ext>
                </a:extLst>
              </a:tr>
              <a:tr h="381687">
                <a:tc>
                  <a:txBody>
                    <a:bodyPr/>
                    <a:lstStyle/>
                    <a:p>
                      <a:pPr algn="ctr" rtl="0" fontAlgn="ctr"/>
                      <a:r>
                        <a:rPr lang="de-DE" sz="600" b="1" i="0" u="none" strike="noStrike" dirty="0">
                          <a:solidFill>
                            <a:srgbClr val="000000"/>
                          </a:solidFill>
                          <a:effectLst/>
                          <a:latin typeface="Century Gothic" panose="020B0502020202020204" pitchFamily="34" charset="0"/>
                        </a:rPr>
                        <a:t>REF./ID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THEMA</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RISIKO</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a:solidFill>
                            <a:srgbClr val="000000"/>
                          </a:solidFill>
                          <a:effectLst/>
                          <a:latin typeface="Century Gothic" panose="020B0502020202020204" pitchFamily="34" charset="0"/>
                        </a:rPr>
                        <a:t>KONTROLLUMGEBUNG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KONTROLLMASSNAHMEN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SCHWEREGRAD </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DES RISIKOS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RISIKOWAHRSCHEINLICHKEIT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STUFE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MINDERUNG / WARNUNGEN / ABHILFEMASSNAHMEN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INFORMATION UND KOMMUNIKATION</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KONTROLLEN VORHANDEN?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SCHWEREGRAD </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DES RISIKOS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RISIKOWAHRSCHEINLICHKEIT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RISIKO</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STUFE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FORTFAHREN</a:t>
                      </a:r>
                      <a:br>
                        <a:rPr lang="en-US" sz="600" b="1" i="0" u="none" strike="noStrike" dirty="0">
                          <a:solidFill>
                            <a:srgbClr val="000000"/>
                          </a:solidFill>
                          <a:effectLst/>
                          <a:latin typeface="Century Gothic" panose="020B0502020202020204" pitchFamily="34" charset="0"/>
                        </a:rPr>
                      </a:br>
                      <a:r>
                        <a:rPr lang="de-DE" sz="600" b="1" i="0" u="none" strike="noStrike" dirty="0">
                          <a:solidFill>
                            <a:srgbClr val="000000"/>
                          </a:solidFill>
                          <a:effectLst/>
                          <a:latin typeface="Century Gothic" panose="020B0502020202020204" pitchFamily="34" charset="0"/>
                        </a:rPr>
                        <a:t> AKZEPTABEL?</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600" b="1" i="0" u="none" strike="noStrike" dirty="0">
                          <a:solidFill>
                            <a:srgbClr val="000000"/>
                          </a:solidFill>
                          <a:effectLst/>
                          <a:latin typeface="Century Gothic" panose="020B0502020202020204" pitchFamily="34" charset="0"/>
                        </a:rPr>
                        <a:t>KOMMENTARE UND ANMERKUNGEN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158378875"/>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dirty="0">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indent="0" algn="ctr" rtl="0" fontAlgn="ctr"/>
                      <a:r>
                        <a:rPr lang="de-DE" sz="700" b="0" i="0" u="none" strike="noStrike">
                          <a:solidFill>
                            <a:srgbClr val="000000"/>
                          </a:solidFill>
                          <a:effectLst/>
                          <a:latin typeface="Century Gothic" panose="020B0502020202020204" pitchFamily="34" charset="0"/>
                        </a:rPr>
                        <a:t>UNWAHRSCHEINLICH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19169701"/>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MITTEL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NEIN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rtl="0" fontAlgn="ctr"/>
                      <a:r>
                        <a:rPr lang="de-DE" sz="700" b="0" i="0" u="none" strike="noStrike" dirty="0">
                          <a:solidFill>
                            <a:srgbClr val="000000"/>
                          </a:solidFill>
                          <a:effectLst/>
                          <a:latin typeface="Century Gothic" panose="020B0502020202020204" pitchFamily="34" charset="0"/>
                        </a:rPr>
                        <a:t>AKZEPTABEL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UNWAHRSCHEINLICH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rtl="0" fontAlgn="ctr"/>
                      <a:r>
                        <a:rPr lang="de-DE" sz="700" b="0" i="0" u="none" strike="noStrike">
                          <a:solidFill>
                            <a:srgbClr val="000000"/>
                          </a:solidFill>
                          <a:effectLst/>
                          <a:latin typeface="Century Gothic" panose="020B0502020202020204" pitchFamily="34" charset="0"/>
                        </a:rPr>
                        <a:t>GERING</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508715051"/>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UNERWÜNSCHT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MÖGLICH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rtl="0" fontAlgn="ctr"/>
                      <a:r>
                        <a:rPr lang="de-DE" sz="700" b="0" i="0" u="none" strike="noStrike">
                          <a:solidFill>
                            <a:srgbClr val="000000"/>
                          </a:solidFill>
                          <a:effectLst/>
                          <a:latin typeface="Century Gothic" panose="020B0502020202020204" pitchFamily="34" charset="0"/>
                        </a:rPr>
                        <a:t>MITTEL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62542093"/>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dirty="0">
                          <a:solidFill>
                            <a:srgbClr val="000000"/>
                          </a:solidFill>
                          <a:effectLst/>
                          <a:latin typeface="Century Gothic" panose="020B0502020202020204" pitchFamily="34" charset="0"/>
                        </a:rPr>
                        <a:t>NICHT TOLERIERBAR</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SEHR 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0000"/>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UNERWÜNSCHT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WAHRSCHEINLICH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rtl="0" fontAlgn="ctr"/>
                      <a:r>
                        <a:rPr lang="de-DE" sz="700" b="0" i="0" u="none" strike="noStrike">
                          <a:solidFill>
                            <a:srgbClr val="000000"/>
                          </a:solidFill>
                          <a:effectLst/>
                          <a:latin typeface="Century Gothic" panose="020B0502020202020204" pitchFamily="34" charset="0"/>
                        </a:rPr>
                        <a:t>HOCH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rtl="0" fontAlgn="ctr"/>
                      <a:r>
                        <a:rPr lang="de-DE" sz="700" b="0" i="0" u="none" strike="noStrike">
                          <a:solidFill>
                            <a:srgbClr val="000000"/>
                          </a:solidFill>
                          <a:effectLst/>
                          <a:latin typeface="Century Gothic" panose="020B0502020202020204" pitchFamily="34" charset="0"/>
                        </a:rPr>
                        <a:t>NEIN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rtl="0" fontAlgn="ctr"/>
                      <a:r>
                        <a:rPr lang="de-DE" sz="700" b="0" i="0" u="none" strike="noStrike">
                          <a:solidFill>
                            <a:srgbClr val="000000"/>
                          </a:solidFill>
                          <a:effectLst/>
                          <a:latin typeface="Century Gothic" panose="020B0502020202020204" pitchFamily="34" charset="0"/>
                        </a:rPr>
                        <a:t>Hinweise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2612149"/>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61271419"/>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45769542"/>
                  </a:ext>
                </a:extLst>
              </a:tr>
              <a:tr h="554127">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JA</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rtl="0" fontAlgn="ctr"/>
                      <a:r>
                        <a:rPr lang="de-DE" sz="700" b="1" i="0" u="none" strike="noStrike">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700" b="0" i="0" u="none" strike="noStrike">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2353200"/>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94540695"/>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499936"/>
                  </a:ext>
                </a:extLst>
              </a:tr>
            </a:tbl>
          </a:graphicData>
        </a:graphic>
      </p:graphicFrame>
    </p:spTree>
    <p:extLst>
      <p:ext uri="{BB962C8B-B14F-4D97-AF65-F5344CB8AC3E}">
        <p14:creationId xmlns:p14="http://schemas.microsoft.com/office/powerpoint/2010/main" val="1723460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rtl="0"/>
            <a:r>
              <a:rPr lang="de-DE">
                <a:solidFill>
                  <a:schemeClr val="bg1"/>
                </a:solidFill>
                <a:latin typeface="Century Gothic" panose="020B0502020202020204" pitchFamily="34" charset="0"/>
              </a:rPr>
              <a:t>RISIKOMATRIX – BEWERTUNGSSCHLÜSSEL</a:t>
            </a:r>
          </a:p>
        </p:txBody>
      </p:sp>
      <p:pic>
        <p:nvPicPr>
          <p:cNvPr id="10" name="Picture 9">
            <a:extLst>
              <a:ext uri="{FF2B5EF4-FFF2-40B4-BE49-F238E27FC236}">
                <a16:creationId xmlns:a16="http://schemas.microsoft.com/office/drawing/2014/main" id="{89F55710-44C0-251C-67D7-B0228C19ED5E}"/>
              </a:ext>
            </a:extLst>
          </p:cNvPr>
          <p:cNvPicPr>
            <a:picLocks noChangeAspect="1"/>
          </p:cNvPicPr>
          <p:nvPr/>
        </p:nvPicPr>
        <p:blipFill>
          <a:blip r:embed="rId3"/>
          <a:srcRect/>
          <a:stretch/>
        </p:blipFill>
        <p:spPr>
          <a:xfrm>
            <a:off x="1171880" y="97722"/>
            <a:ext cx="9772999" cy="6328279"/>
          </a:xfrm>
          <a:prstGeom prst="rect">
            <a:avLst/>
          </a:prstGeom>
        </p:spPr>
      </p:pic>
    </p:spTree>
    <p:extLst>
      <p:ext uri="{BB962C8B-B14F-4D97-AF65-F5344CB8AC3E}">
        <p14:creationId xmlns:p14="http://schemas.microsoft.com/office/powerpoint/2010/main" val="2082553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6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5165</TotalTime>
  <Words>444</Words>
  <Application>Microsoft Office PowerPoint</Application>
  <PresentationFormat>Widescreen</PresentationFormat>
  <Paragraphs>285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Mira Li</cp:lastModifiedBy>
  <cp:revision>46</cp:revision>
  <dcterms:created xsi:type="dcterms:W3CDTF">2022-01-31T17:15:25Z</dcterms:created>
  <dcterms:modified xsi:type="dcterms:W3CDTF">2024-11-21T03:04:48Z</dcterms:modified>
</cp:coreProperties>
</file>