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8" r:id="rId3"/>
    <p:sldId id="357"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30D8A"/>
    <a:srgbClr val="0033A3"/>
    <a:srgbClr val="CCEDB4"/>
    <a:srgbClr val="AADD83"/>
    <a:srgbClr val="6EDDB1"/>
    <a:srgbClr val="B6F1D3"/>
    <a:srgbClr val="B3DD4A"/>
    <a:srgbClr val="EFE896"/>
    <a:srgbClr val="E3D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9" autoAdjust="0"/>
    <p:restoredTop sz="96058"/>
  </p:normalViewPr>
  <p:slideViewPr>
    <p:cSldViewPr snapToGrid="0" snapToObjects="1">
      <p:cViewPr varScale="1">
        <p:scale>
          <a:sx n="91" d="100"/>
          <a:sy n="91" d="100"/>
        </p:scale>
        <p:origin x="64" y="137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1909319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72153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32391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martsheet.com/try-it?trp=50124"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46440"/>
          </a:xfrm>
          <a:prstGeom prst="rect">
            <a:avLst/>
          </a:prstGeom>
          <a:noFill/>
          <a:effectLst/>
        </p:spPr>
        <p:txBody>
          <a:bodyPr wrap="square" rtlCol="0">
            <a:spAutoFit/>
          </a:bodyPr>
          <a:lstStyle/>
          <a:p>
            <a:pPr rtl="0"/>
            <a:r>
              <a:rPr lang="de-DE" sz="3100" b="1" i="0" u="none" strike="noStrike" dirty="0">
                <a:solidFill>
                  <a:schemeClr val="tx1">
                    <a:lumMod val="65000"/>
                    <a:lumOff val="35000"/>
                  </a:schemeClr>
                </a:solidFill>
                <a:effectLst/>
                <a:latin typeface="Century Gothic" panose="020B0502020202020204" pitchFamily="34" charset="0"/>
              </a:rPr>
              <a:t>PRIORITÄT-AUFWAND-WIRKUNG-MATRIX</a:t>
            </a:r>
          </a:p>
          <a:p>
            <a:pPr rtl="0"/>
            <a:r>
              <a:rPr lang="de-DE" sz="3100" b="1" dirty="0">
                <a:solidFill>
                  <a:schemeClr val="tx1">
                    <a:lumMod val="65000"/>
                    <a:lumOff val="35000"/>
                  </a:schemeClr>
                </a:solidFill>
                <a:latin typeface="Century Gothic" panose="020B0502020202020204" pitchFamily="34" charset="0"/>
              </a:rPr>
              <a:t>VORLAGE</a:t>
            </a:r>
          </a:p>
        </p:txBody>
      </p:sp>
      <p:sp>
        <p:nvSpPr>
          <p:cNvPr id="2" name="TextBox 1">
            <a:extLst>
              <a:ext uri="{FF2B5EF4-FFF2-40B4-BE49-F238E27FC236}">
                <a16:creationId xmlns:a16="http://schemas.microsoft.com/office/drawing/2014/main" id="{AE968F33-F07E-5CE2-F688-753ECB5FC6B3}"/>
              </a:ext>
            </a:extLst>
          </p:cNvPr>
          <p:cNvSpPr txBox="1"/>
          <p:nvPr/>
        </p:nvSpPr>
        <p:spPr>
          <a:xfrm>
            <a:off x="303179" y="2021631"/>
            <a:ext cx="3534111" cy="3892732"/>
          </a:xfrm>
          <a:prstGeom prst="rect">
            <a:avLst/>
          </a:prstGeom>
          <a:noFill/>
        </p:spPr>
        <p:txBody>
          <a:bodyPr wrap="square" rtlCol="0">
            <a:spAutoFit/>
          </a:bodyPr>
          <a:lstStyle/>
          <a:p>
            <a:pPr rtl="0">
              <a:lnSpc>
                <a:spcPct val="150000"/>
              </a:lnSpc>
              <a:spcAft>
                <a:spcPts val="1200"/>
              </a:spcAft>
            </a:pPr>
            <a:r>
              <a:rPr lang="de-DE" sz="1600" dirty="0">
                <a:latin typeface="Century Gothic" panose="020B0502020202020204" pitchFamily="34" charset="0"/>
              </a:rPr>
              <a:t>Verwenden Sie diese Vorlage, um Aufgaben oder Projekte basierend auf ihrer potenziellen Wirkung und dem erforderlichen Aufwand zu priorisieren und so eine effizientere Ressourcenzuweisung und Entscheidungsfindung zu ermöglichen. </a:t>
            </a:r>
          </a:p>
          <a:p>
            <a:pPr rtl="0">
              <a:lnSpc>
                <a:spcPct val="150000"/>
              </a:lnSpc>
              <a:spcAft>
                <a:spcPts val="1200"/>
              </a:spcAft>
            </a:pPr>
            <a:r>
              <a:rPr lang="de-DE" sz="1600" dirty="0">
                <a:latin typeface="Century Gothic" panose="020B0502020202020204" pitchFamily="34" charset="0"/>
              </a:rPr>
              <a:t>Beispielvorlage auf Folie 3.</a:t>
            </a:r>
          </a:p>
        </p:txBody>
      </p:sp>
      <p:pic>
        <p:nvPicPr>
          <p:cNvPr id="3" name="Picture 2">
            <a:hlinkClick r:id="rId3"/>
            <a:extLst>
              <a:ext uri="{FF2B5EF4-FFF2-40B4-BE49-F238E27FC236}">
                <a16:creationId xmlns:a16="http://schemas.microsoft.com/office/drawing/2014/main" id="{2E37C277-D80A-41A3-E6A4-88977E5F24FC}"/>
              </a:ext>
            </a:extLst>
          </p:cNvPr>
          <p:cNvPicPr>
            <a:picLocks noChangeAspect="1"/>
          </p:cNvPicPr>
          <p:nvPr/>
        </p:nvPicPr>
        <p:blipFill>
          <a:blip r:embed="rId4"/>
          <a:srcRect/>
          <a:stretch/>
        </p:blipFill>
        <p:spPr>
          <a:xfrm>
            <a:off x="9136930" y="216762"/>
            <a:ext cx="2805423" cy="557985"/>
          </a:xfrm>
          <a:prstGeom prst="rect">
            <a:avLst/>
          </a:prstGeom>
        </p:spPr>
      </p:pic>
      <p:pic>
        <p:nvPicPr>
          <p:cNvPr id="6" name="Picture 5">
            <a:extLst>
              <a:ext uri="{FF2B5EF4-FFF2-40B4-BE49-F238E27FC236}">
                <a16:creationId xmlns:a16="http://schemas.microsoft.com/office/drawing/2014/main" id="{2CAA4473-FADA-26E1-A934-A226D8DD002F}"/>
              </a:ext>
            </a:extLst>
          </p:cNvPr>
          <p:cNvPicPr>
            <a:picLocks noChangeAspect="1"/>
          </p:cNvPicPr>
          <p:nvPr/>
        </p:nvPicPr>
        <p:blipFill>
          <a:blip r:embed="rId5"/>
          <a:srcRect l="-59" t="-1133" r="59"/>
          <a:stretch/>
        </p:blipFill>
        <p:spPr>
          <a:xfrm>
            <a:off x="4001906" y="1821602"/>
            <a:ext cx="8049530" cy="4455421"/>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1" y="137250"/>
            <a:ext cx="9132229" cy="523220"/>
          </a:xfrm>
          <a:prstGeom prst="rect">
            <a:avLst/>
          </a:prstGeom>
          <a:noFill/>
          <a:effectLst/>
        </p:spPr>
        <p:txBody>
          <a:bodyPr wrap="square" rtlCol="0">
            <a:spAutoFit/>
          </a:bodyPr>
          <a:lstStyle/>
          <a:p>
            <a:pPr rtl="0"/>
            <a:r>
              <a:rPr lang="de-DE" sz="2800" i="0" u="none" strike="noStrike" dirty="0">
                <a:solidFill>
                  <a:schemeClr val="tx1">
                    <a:lumMod val="65000"/>
                    <a:lumOff val="35000"/>
                  </a:schemeClr>
                </a:solidFill>
                <a:effectLst/>
                <a:latin typeface="Century Gothic" panose="020B0502020202020204" pitchFamily="34" charset="0"/>
              </a:rPr>
              <a:t>PRIORITÄT-AUFWAND-WIRKUNG-MATRIX </a:t>
            </a: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geringem Aufwand und hoher Wirkung, die schnell erledigt werden können und sofortigen Nutzen bringen.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GROSSPROJEKTE</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spc="-20" dirty="0">
                <a:effectLst/>
                <a:latin typeface="Century Gothic" panose="020B0502020202020204" pitchFamily="34" charset="0"/>
                <a:ea typeface="Times New Roman" panose="02020603050405020304" pitchFamily="18" charset="0"/>
                <a:cs typeface="Times New Roman" panose="02020603050405020304" pitchFamily="18" charset="0"/>
              </a:rPr>
              <a:t>Initiativen mit großer Wirkung, die beträchtliche Anstrengungen und Ressourcen erfordern und zu einem erheblichen langfristigen Nutzen führen.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KLEINE PROJEKTE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mäßiger Wirkung, die relativ leicht umzusetzen sind und zu schrittweisen Verbesserungen beitragen.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ZEITFRESSER</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Aktivitäten mit geringer Wirkung, die Ressourcen verbrauchen, ohne nennenswerte Ergebnisse zu liefern.</a:t>
            </a: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DRINGEND</a:t>
            </a: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DRINGEND</a:t>
            </a: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WICHTIG</a:t>
            </a: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WICHTIG</a:t>
            </a: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Schneller Erfolg 1</a:t>
            </a: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Großprojekt 1</a:t>
            </a: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GROSSPROJEKTE</a:t>
            </a: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Kleines Projekt 1</a:t>
            </a: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KLEINE PROJEKTE</a:t>
            </a: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Zeitfresser 1</a:t>
            </a: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ZEITFRESSER</a:t>
            </a: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890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0" y="137250"/>
            <a:ext cx="10381909" cy="523220"/>
          </a:xfrm>
          <a:prstGeom prst="rect">
            <a:avLst/>
          </a:prstGeom>
          <a:noFill/>
          <a:effectLst/>
        </p:spPr>
        <p:txBody>
          <a:bodyPr wrap="square" rtlCol="0">
            <a:spAutoFit/>
          </a:bodyPr>
          <a:lstStyle/>
          <a:p>
            <a:pPr rtl="0"/>
            <a:r>
              <a:rPr lang="de-DE" sz="2800" i="0" u="none" strike="noStrike" dirty="0">
                <a:solidFill>
                  <a:schemeClr val="tx1">
                    <a:lumMod val="65000"/>
                    <a:lumOff val="35000"/>
                  </a:schemeClr>
                </a:solidFill>
                <a:effectLst/>
                <a:latin typeface="Century Gothic" panose="020B0502020202020204" pitchFamily="34" charset="0"/>
              </a:rPr>
              <a:t>PRIORITÄT-AUFWAND-WIRKUNG-MATRIX – BEISPIEL </a:t>
            </a: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geringem Aufwand und hoher Wirkung, die schnell erledigt werden können und sofortigen Nutzen bringen.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GROSSPROJEKTE</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spc="-20" dirty="0">
                <a:effectLst/>
                <a:latin typeface="Century Gothic" panose="020B0502020202020204" pitchFamily="34" charset="0"/>
                <a:ea typeface="Times New Roman" panose="02020603050405020304" pitchFamily="18" charset="0"/>
                <a:cs typeface="Times New Roman" panose="02020603050405020304" pitchFamily="18" charset="0"/>
              </a:rPr>
              <a:t>Initiativen mit großer Wirkung, die beträchtliche Anstrengungen und Ressourcen erfordern und zu einem erheblichen langfristigen Nutzen führen.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KLEINE PROJEKTE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mäßiger Wirkung, die relativ leicht umzusetzen sind und zu schrittweisen Verbesserungen beitragen.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ZEITFRESSER</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Aktivitäten mit geringer Wirkung, die Ressourcen verbrauchen, ohne nennenswerte Ergebnisse zu liefern.</a:t>
            </a: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DRINGEND</a:t>
            </a: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DRINGEND</a:t>
            </a: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WICHTIG</a:t>
            </a: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WICHTIG</a:t>
            </a: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Kundenempfehlungsprogramm implementieren</a:t>
            </a:r>
          </a:p>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Bestehende Social-Media-Werbekampagnen optimieren</a:t>
            </a:r>
          </a:p>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Energieeffizienz-Audits an Ladestationen durchführen</a:t>
            </a: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Ladenetz auf wichtige Autobahnen und Städte ausweiten</a:t>
            </a:r>
          </a:p>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Proprietäre EV-Flottenmanagement-Software entwickeln</a:t>
            </a:r>
          </a:p>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Strategische Partnerschaften mit Automobilherstellern für Joint Ventures aufbauen</a:t>
            </a: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GROSSPROJEKTE</a:t>
            </a: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Blog-Inhalte regelmäßig mit Branchennachrichten und Tipps aktualisieren</a:t>
            </a:r>
          </a:p>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Kundensupport verbessern, um Probleme schneller zu lösen</a:t>
            </a:r>
          </a:p>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Kundenfeedback-Umfragen durchführen, um Bereiche für Serviceverbesserungen zu identifizieren</a:t>
            </a: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KLEINE PROJEKTE</a:t>
            </a: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Umfangreiche Ressourcen in die Neugestaltung des Unternehmenslogos investieren</a:t>
            </a:r>
          </a:p>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Sich auf unnötige Rechtsstreits wegen geringfügiger Vertragsstreitigkeiten einlassen</a:t>
            </a:r>
          </a:p>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Zu viele Ressourcen für die Wartung selten genutzter älterer Ladestationen einsetzen</a:t>
            </a: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ZEITFRESSER</a:t>
            </a: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949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7382</TotalTime>
  <Words>398</Words>
  <Application>Microsoft Office PowerPoint</Application>
  <PresentationFormat>Widescreen</PresentationFormat>
  <Paragraphs>67</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107</cp:revision>
  <cp:lastPrinted>2020-08-31T22:23:58Z</cp:lastPrinted>
  <dcterms:created xsi:type="dcterms:W3CDTF">2021-07-07T23:54:57Z</dcterms:created>
  <dcterms:modified xsi:type="dcterms:W3CDTF">2024-11-08T14:11:35Z</dcterms:modified>
</cp:coreProperties>
</file>