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30D8A"/>
    <a:srgbClr val="0033A3"/>
    <a:srgbClr val="CCEDB4"/>
    <a:srgbClr val="AADD83"/>
    <a:srgbClr val="6EDDB1"/>
    <a:srgbClr val="B6F1D3"/>
    <a:srgbClr val="B3DD4A"/>
    <a:srgbClr val="EFE896"/>
    <a:srgbClr val="E3D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7" autoAdjust="0"/>
    <p:restoredTop sz="96058"/>
  </p:normalViewPr>
  <p:slideViewPr>
    <p:cSldViewPr snapToGrid="0" snapToObjects="1">
      <p:cViewPr varScale="1">
        <p:scale>
          <a:sx n="90" d="100"/>
          <a:sy n="90" d="100"/>
        </p:scale>
        <p:origin x="68" y="14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956095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220227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339182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martsheet.com/try-it?trp=50124"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77218"/>
          </a:xfrm>
          <a:prstGeom prst="rect">
            <a:avLst/>
          </a:prstGeom>
          <a:noFill/>
          <a:effectLst/>
        </p:spPr>
        <p:txBody>
          <a:bodyPr wrap="square" rtlCol="0">
            <a:spAutoFit/>
          </a:bodyPr>
          <a:lstStyle/>
          <a:p>
            <a:pPr rtl="0"/>
            <a:r>
              <a:rPr lang="de-DE" sz="3100" b="1" i="0" u="none" strike="noStrike">
                <a:solidFill>
                  <a:schemeClr val="tx1">
                    <a:lumMod val="65000"/>
                    <a:lumOff val="35000"/>
                  </a:schemeClr>
                </a:solidFill>
                <a:effectLst/>
                <a:latin typeface="Century Gothic" panose="020B0502020202020204" pitchFamily="34" charset="0"/>
              </a:rPr>
              <a:t>PRIORITÄT-AUFWAND-WIRKUNG-MATRIX MIT BEISPIELDATEN </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a:srcRect/>
          <a:stretch/>
        </p:blipFill>
        <p:spPr>
          <a:xfrm>
            <a:off x="9105934" y="216932"/>
            <a:ext cx="2805423"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79" y="2107646"/>
            <a:ext cx="3534111" cy="3892732"/>
          </a:xfrm>
          <a:prstGeom prst="rect">
            <a:avLst/>
          </a:prstGeom>
          <a:noFill/>
        </p:spPr>
        <p:txBody>
          <a:bodyPr wrap="square" rtlCol="0">
            <a:spAutoFit/>
          </a:bodyPr>
          <a:lstStyle/>
          <a:p>
            <a:pPr rtl="0">
              <a:lnSpc>
                <a:spcPct val="150000"/>
              </a:lnSpc>
              <a:spcAft>
                <a:spcPts val="1200"/>
              </a:spcAft>
            </a:pPr>
            <a:r>
              <a:rPr lang="de-DE" sz="1600" dirty="0">
                <a:latin typeface="Century Gothic" panose="020B0502020202020204" pitchFamily="34" charset="0"/>
              </a:rPr>
              <a:t>Verwenden Sie diese Vorlage, um Aufgaben oder Projekte basierend auf ihrer potenziellen Wirkung und dem erforderlichen Aufwand zu priorisieren und so eine effizientere Ressourcenzuweisung und Entscheidungsfindung zu ermöglichen. </a:t>
            </a:r>
          </a:p>
          <a:p>
            <a:pPr rtl="0">
              <a:lnSpc>
                <a:spcPct val="150000"/>
              </a:lnSpc>
              <a:spcAft>
                <a:spcPts val="1200"/>
              </a:spcAft>
            </a:pPr>
            <a:r>
              <a:rPr lang="de-DE" sz="1600" dirty="0">
                <a:latin typeface="Century Gothic" panose="020B0502020202020204" pitchFamily="34" charset="0"/>
              </a:rPr>
              <a:t>Leere Vorlage auf Folie 3.</a:t>
            </a:r>
          </a:p>
        </p:txBody>
      </p:sp>
      <p:pic>
        <p:nvPicPr>
          <p:cNvPr id="4" name="Picture 3">
            <a:extLst>
              <a:ext uri="{FF2B5EF4-FFF2-40B4-BE49-F238E27FC236}">
                <a16:creationId xmlns:a16="http://schemas.microsoft.com/office/drawing/2014/main" id="{23367A29-3C3D-CA81-EFC5-761A357DF51F}"/>
              </a:ext>
            </a:extLst>
          </p:cNvPr>
          <p:cNvPicPr>
            <a:picLocks noChangeAspect="1"/>
          </p:cNvPicPr>
          <p:nvPr/>
        </p:nvPicPr>
        <p:blipFill>
          <a:blip r:embed="rId5"/>
          <a:srcRect l="-59" t="-1133" r="59"/>
          <a:stretch/>
        </p:blipFill>
        <p:spPr>
          <a:xfrm>
            <a:off x="4001906" y="1821602"/>
            <a:ext cx="8049530" cy="4455421"/>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9500640" cy="523220"/>
          </a:xfrm>
          <a:prstGeom prst="rect">
            <a:avLst/>
          </a:prstGeom>
          <a:noFill/>
          <a:effectLst/>
        </p:spPr>
        <p:txBody>
          <a:bodyPr wrap="square" rtlCol="0">
            <a:spAutoFit/>
          </a:bodyPr>
          <a:lstStyle/>
          <a:p>
            <a:pPr rtl="0"/>
            <a:r>
              <a:rPr lang="de-DE" sz="2800" b="1" i="0" u="none" strike="noStrike" dirty="0">
                <a:solidFill>
                  <a:schemeClr val="tx1">
                    <a:lumMod val="65000"/>
                    <a:lumOff val="35000"/>
                  </a:schemeClr>
                </a:solidFill>
                <a:effectLst/>
                <a:latin typeface="Century Gothic" panose="020B0502020202020204" pitchFamily="34" charset="0"/>
              </a:rPr>
              <a:t>PRIORITÄT-AUFWAND-WIRKUNG-MATRIX – BEISPIEL </a:t>
            </a: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geringem Aufwand und hoher Wirkung, die schnell erledigt werden können und sofortigen Nutzen bringen.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GROSSPROJEKTE</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spc="-20" dirty="0">
                <a:effectLst/>
                <a:latin typeface="Century Gothic" panose="020B0502020202020204" pitchFamily="34" charset="0"/>
                <a:ea typeface="Times New Roman" panose="02020603050405020304" pitchFamily="18" charset="0"/>
                <a:cs typeface="Times New Roman" panose="02020603050405020304" pitchFamily="18" charset="0"/>
              </a:rPr>
              <a:t>Initiativen mit großer Wirkung, die beträchtliche Anstrengungen und Ressourcen erfordern und zu einem erheblichen langfristigen Nutzen führen.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KLEINE PROJEKTE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mäßiger Wirkung, die relativ leicht umzusetzen sind und zu schrittweisen Verbesserungen beitragen.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ZEITFRESSER</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Aktivitäten mit geringer Wirkung, die Ressourcen verbrauchen, ohne nennenswerte Ergebnisse zu liefern.</a:t>
            </a: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DRINGEND</a:t>
            </a: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DRINGEND</a:t>
            </a: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WICHTIG</a:t>
            </a: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50552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WICHTIG</a:t>
            </a: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Kundenempfehlungsprogramm implementieren</a:t>
            </a:r>
          </a:p>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Bestehende Social-Media-Werbekampagnen optimieren</a:t>
            </a:r>
          </a:p>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Energieeffizienz-Audits an Ladestationen durchführen</a:t>
            </a: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Ladenetz auf wichtige Autobahnen und Städte ausweiten</a:t>
            </a:r>
          </a:p>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Proprietäre EV-Flottenmanagement-Software entwickeln</a:t>
            </a:r>
          </a:p>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Strategische Partnerschaften mit Automobilherstellern für Joint Ventures aufbauen</a:t>
            </a: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GROSSPROJEKTE</a:t>
            </a: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Blog-Inhalte regelmäßig mit Branchennachrichten und Tipps aktualisieren</a:t>
            </a:r>
          </a:p>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Kundensupport verbessern, um Probleme schneller zu lösen</a:t>
            </a:r>
          </a:p>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Kundenfeedback-Umfragen durchführen, um Bereiche für Serviceverbesserungen zu identifizieren</a:t>
            </a: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KLEINE PROJEKTE</a:t>
            </a: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Umfangreiche Ressourcen in die Neugestaltung des Unternehmenslogos investieren</a:t>
            </a:r>
          </a:p>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Sich auf unnötige Rechtsstreits wegen geringfügiger Vertragsstreitigkeiten einlassen</a:t>
            </a:r>
          </a:p>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Zu viele Ressourcen für die Wartung selten genutzter älterer Ladestationen einsetzen</a:t>
            </a: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ZEITFRESSER</a:t>
            </a: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0ABC63-B50A-FB61-0502-7714B2C116C7}"/>
              </a:ext>
            </a:extLst>
          </p:cNvPr>
          <p:cNvSpPr txBox="1"/>
          <p:nvPr/>
        </p:nvSpPr>
        <p:spPr>
          <a:xfrm>
            <a:off x="209891" y="137250"/>
            <a:ext cx="8531153" cy="523220"/>
          </a:xfrm>
          <a:prstGeom prst="rect">
            <a:avLst/>
          </a:prstGeom>
          <a:noFill/>
          <a:effectLst/>
        </p:spPr>
        <p:txBody>
          <a:bodyPr wrap="square" rtlCol="0">
            <a:spAutoFit/>
          </a:bodyPr>
          <a:lstStyle/>
          <a:p>
            <a:pPr rtl="0"/>
            <a:r>
              <a:rPr lang="de-DE" sz="2800" i="0" u="none" strike="noStrike" dirty="0">
                <a:solidFill>
                  <a:schemeClr val="tx1">
                    <a:lumMod val="65000"/>
                    <a:lumOff val="35000"/>
                  </a:schemeClr>
                </a:solidFill>
                <a:effectLst/>
                <a:latin typeface="Century Gothic" panose="020B0502020202020204" pitchFamily="34" charset="0"/>
              </a:rPr>
              <a:t>PRIORITÄT-AUFWAND-WIRKUNG-MATRIX </a:t>
            </a:r>
          </a:p>
        </p:txBody>
      </p:sp>
      <p:sp>
        <p:nvSpPr>
          <p:cNvPr id="4" name="Text Box 1">
            <a:extLst>
              <a:ext uri="{FF2B5EF4-FFF2-40B4-BE49-F238E27FC236}">
                <a16:creationId xmlns:a16="http://schemas.microsoft.com/office/drawing/2014/main" id="{633D41DE-5BF5-E33D-1DC9-6C5AB0B56969}"/>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geringem Aufwand und hoher Wirkung, die schnell erledigt werden können und sofortigen Nutzen bringen.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GROSSPROJEKTE</a:t>
            </a:r>
          </a:p>
          <a:p>
            <a:pPr marL="0" marR="0" rtl="0">
              <a:lnSpc>
                <a:spcPct val="115000"/>
              </a:lnSpc>
              <a:spcBef>
                <a:spcPts val="0"/>
              </a:spcBef>
              <a:spcAft>
                <a:spcPts val="0"/>
              </a:spcAft>
            </a:pPr>
            <a:r>
              <a:rPr lang="de-DE" sz="900" spc="-20" dirty="0">
                <a:effectLst/>
                <a:latin typeface="Century Gothic" panose="020B0502020202020204" pitchFamily="34" charset="0"/>
                <a:ea typeface="Times New Roman" panose="02020603050405020304" pitchFamily="18" charset="0"/>
                <a:cs typeface="Times New Roman" panose="02020603050405020304" pitchFamily="18" charset="0"/>
              </a:rPr>
              <a:t>Initiativen mit großer Wirkung, die beträchtliche Anstrengungen und Ressourcen erfordern und zu einem erheblichen langfristigen Nutzen führen.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KLEINE PROJEKTE</a:t>
            </a: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Aufgaben mit mäßiger Wirkung, die relativ leicht umzusetzen sind und zu schrittweisen Verbesserungen beitragen.</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 </a:t>
            </a:r>
          </a:p>
          <a:p>
            <a:pPr marL="0" marR="0" rtl="0">
              <a:lnSpc>
                <a:spcPct val="115000"/>
              </a:lnSpc>
              <a:spcBef>
                <a:spcPts val="0"/>
              </a:spcBef>
              <a:spcAft>
                <a:spcPts val="0"/>
              </a:spcAft>
            </a:pPr>
            <a:r>
              <a:rPr lang="de-DE" sz="1000" dirty="0">
                <a:effectLst/>
                <a:latin typeface="Century Gothic" panose="020B0502020202020204" pitchFamily="34" charset="0"/>
                <a:ea typeface="Times New Roman" panose="02020603050405020304" pitchFamily="18" charset="0"/>
                <a:cs typeface="Times New Roman" panose="02020603050405020304" pitchFamily="18" charset="0"/>
              </a:rPr>
              <a:t>ZEITFRESSER</a:t>
            </a:r>
            <a:endParaRPr lang="de-DE" sz="105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rtl="0">
              <a:lnSpc>
                <a:spcPct val="115000"/>
              </a:lnSpc>
              <a:spcBef>
                <a:spcPts val="0"/>
              </a:spcBef>
              <a:spcAft>
                <a:spcPts val="0"/>
              </a:spcAft>
            </a:pPr>
            <a:r>
              <a:rPr lang="de-DE" sz="900" dirty="0">
                <a:effectLst/>
                <a:latin typeface="Century Gothic" panose="020B0502020202020204" pitchFamily="34" charset="0"/>
                <a:ea typeface="Times New Roman" panose="02020603050405020304" pitchFamily="18" charset="0"/>
                <a:cs typeface="Times New Roman" panose="02020603050405020304" pitchFamily="18" charset="0"/>
              </a:rPr>
              <a:t>Aktivitäten mit geringer Wirkung, die Ressourcen verbrauchen, ohne nennenswerte Ergebnisse zu liefern.</a:t>
            </a:r>
          </a:p>
        </p:txBody>
      </p:sp>
      <p:sp>
        <p:nvSpPr>
          <p:cNvPr id="5" name="Up-Down Arrow 4">
            <a:extLst>
              <a:ext uri="{FF2B5EF4-FFF2-40B4-BE49-F238E27FC236}">
                <a16:creationId xmlns:a16="http://schemas.microsoft.com/office/drawing/2014/main" id="{67B8FEFC-BC86-DB16-1EE1-5787D8E98D57}"/>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Up-Down Arrow 5">
            <a:extLst>
              <a:ext uri="{FF2B5EF4-FFF2-40B4-BE49-F238E27FC236}">
                <a16:creationId xmlns:a16="http://schemas.microsoft.com/office/drawing/2014/main" id="{9D77F332-7A7F-A962-119C-466334A43217}"/>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Text Box 3">
            <a:extLst>
              <a:ext uri="{FF2B5EF4-FFF2-40B4-BE49-F238E27FC236}">
                <a16:creationId xmlns:a16="http://schemas.microsoft.com/office/drawing/2014/main" id="{862981AC-28C7-BC94-051B-8818CDB71286}"/>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DRINGEND</a:t>
            </a:r>
          </a:p>
        </p:txBody>
      </p:sp>
      <p:sp>
        <p:nvSpPr>
          <p:cNvPr id="8" name="Text Box 3">
            <a:extLst>
              <a:ext uri="{FF2B5EF4-FFF2-40B4-BE49-F238E27FC236}">
                <a16:creationId xmlns:a16="http://schemas.microsoft.com/office/drawing/2014/main" id="{F94EF2CC-F3F7-52E4-9C9D-71F1443633E9}"/>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DRINGEND</a:t>
            </a:r>
          </a:p>
        </p:txBody>
      </p:sp>
      <p:sp>
        <p:nvSpPr>
          <p:cNvPr id="9" name="Text Box 3">
            <a:extLst>
              <a:ext uri="{FF2B5EF4-FFF2-40B4-BE49-F238E27FC236}">
                <a16:creationId xmlns:a16="http://schemas.microsoft.com/office/drawing/2014/main" id="{EED38A40-9A64-79E2-579A-CE52CF8C00D4}"/>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NICHT WICHTIG</a:t>
            </a:r>
          </a:p>
        </p:txBody>
      </p:sp>
      <p:sp>
        <p:nvSpPr>
          <p:cNvPr id="21" name="Text Box 3">
            <a:extLst>
              <a:ext uri="{FF2B5EF4-FFF2-40B4-BE49-F238E27FC236}">
                <a16:creationId xmlns:a16="http://schemas.microsoft.com/office/drawing/2014/main" id="{655C64D4-5A33-2CBC-767E-120352570731}"/>
              </a:ext>
            </a:extLst>
          </p:cNvPr>
          <p:cNvSpPr txBox="1"/>
          <p:nvPr/>
        </p:nvSpPr>
        <p:spPr>
          <a:xfrm rot="16200000">
            <a:off x="6019434" y="150552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WICHTIG</a:t>
            </a:r>
          </a:p>
        </p:txBody>
      </p:sp>
      <p:sp>
        <p:nvSpPr>
          <p:cNvPr id="22" name="Rectangle 21">
            <a:extLst>
              <a:ext uri="{FF2B5EF4-FFF2-40B4-BE49-F238E27FC236}">
                <a16:creationId xmlns:a16="http://schemas.microsoft.com/office/drawing/2014/main" id="{B98F4C26-F477-9B56-8F98-1D9BE56B34C0}"/>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3194A2"/>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Schneller Erfolg 1</a:t>
            </a:r>
          </a:p>
        </p:txBody>
      </p:sp>
      <p:sp>
        <p:nvSpPr>
          <p:cNvPr id="28" name="Text Box 3">
            <a:extLst>
              <a:ext uri="{FF2B5EF4-FFF2-40B4-BE49-F238E27FC236}">
                <a16:creationId xmlns:a16="http://schemas.microsoft.com/office/drawing/2014/main" id="{A8FE40CC-BC1F-6DFC-A278-556007CDD733}"/>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SCHNELLE ERFOLGE</a:t>
            </a:r>
          </a:p>
        </p:txBody>
      </p:sp>
      <p:sp>
        <p:nvSpPr>
          <p:cNvPr id="29" name="Rectangle 28">
            <a:extLst>
              <a:ext uri="{FF2B5EF4-FFF2-40B4-BE49-F238E27FC236}">
                <a16:creationId xmlns:a16="http://schemas.microsoft.com/office/drawing/2014/main" id="{7F90607C-406F-889F-C5EB-D0F4A9D4237E}"/>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rtl="0">
              <a:lnSpc>
                <a:spcPct val="115000"/>
              </a:lnSpc>
              <a:spcBef>
                <a:spcPts val="0"/>
              </a:spcBef>
              <a:spcAft>
                <a:spcPts val="800"/>
              </a:spcAft>
              <a:buClr>
                <a:srgbClr val="945315"/>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Großprojekt 1</a:t>
            </a:r>
          </a:p>
        </p:txBody>
      </p:sp>
      <p:sp>
        <p:nvSpPr>
          <p:cNvPr id="30" name="Text Box 3">
            <a:extLst>
              <a:ext uri="{FF2B5EF4-FFF2-40B4-BE49-F238E27FC236}">
                <a16:creationId xmlns:a16="http://schemas.microsoft.com/office/drawing/2014/main" id="{93DCE376-5454-3D5C-8E89-212C11F15994}"/>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GROSSPROJEKTE</a:t>
            </a:r>
          </a:p>
        </p:txBody>
      </p:sp>
      <p:sp>
        <p:nvSpPr>
          <p:cNvPr id="31" name="Rectangle 30">
            <a:extLst>
              <a:ext uri="{FF2B5EF4-FFF2-40B4-BE49-F238E27FC236}">
                <a16:creationId xmlns:a16="http://schemas.microsoft.com/office/drawing/2014/main" id="{744C4E16-8F75-2145-A51D-348EC1F82D1F}"/>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63876E"/>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Kleines Projekt 1</a:t>
            </a:r>
          </a:p>
        </p:txBody>
      </p:sp>
      <p:sp>
        <p:nvSpPr>
          <p:cNvPr id="32" name="Text Box 3">
            <a:extLst>
              <a:ext uri="{FF2B5EF4-FFF2-40B4-BE49-F238E27FC236}">
                <a16:creationId xmlns:a16="http://schemas.microsoft.com/office/drawing/2014/main" id="{0F094C78-4F92-BF8C-E9FE-FC353D8BBCC7}"/>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KLEINE PROJEKTE</a:t>
            </a:r>
          </a:p>
        </p:txBody>
      </p:sp>
      <p:sp>
        <p:nvSpPr>
          <p:cNvPr id="33" name="Rectangle 32">
            <a:extLst>
              <a:ext uri="{FF2B5EF4-FFF2-40B4-BE49-F238E27FC236}">
                <a16:creationId xmlns:a16="http://schemas.microsoft.com/office/drawing/2014/main" id="{54B73413-F57E-13B9-AD38-86BAF991FD4D}"/>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rtl="0">
              <a:lnSpc>
                <a:spcPct val="115000"/>
              </a:lnSpc>
              <a:spcBef>
                <a:spcPts val="0"/>
              </a:spcBef>
              <a:spcAft>
                <a:spcPts val="800"/>
              </a:spcAft>
              <a:buClr>
                <a:srgbClr val="B13B28"/>
              </a:buClr>
              <a:buSzPct val="125000"/>
              <a:buFont typeface="Arial" panose="020B0604020202020204" pitchFamily="34" charset="0"/>
              <a:buChar char="•"/>
            </a:pPr>
            <a:r>
              <a:rPr lang="de-DE" sz="12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Zeitfresser 1</a:t>
            </a:r>
          </a:p>
        </p:txBody>
      </p:sp>
      <p:sp>
        <p:nvSpPr>
          <p:cNvPr id="34" name="Text Box 3">
            <a:extLst>
              <a:ext uri="{FF2B5EF4-FFF2-40B4-BE49-F238E27FC236}">
                <a16:creationId xmlns:a16="http://schemas.microsoft.com/office/drawing/2014/main" id="{1CFCB8AD-6CC4-43EF-FEDE-4AC88A233942}"/>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rtl="0">
              <a:spcBef>
                <a:spcPts val="0"/>
              </a:spcBef>
              <a:spcAft>
                <a:spcPts val="0"/>
              </a:spcAft>
            </a:pPr>
            <a:r>
              <a:rPr lang="de-DE" sz="160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ZEITFRESSER</a:t>
            </a:r>
          </a:p>
        </p:txBody>
      </p:sp>
      <p:cxnSp>
        <p:nvCxnSpPr>
          <p:cNvPr id="35" name="Straight Connector 34">
            <a:extLst>
              <a:ext uri="{FF2B5EF4-FFF2-40B4-BE49-F238E27FC236}">
                <a16:creationId xmlns:a16="http://schemas.microsoft.com/office/drawing/2014/main" id="{1E03010A-8F2B-592A-409C-2E4EA527A9F5}"/>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89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7387</TotalTime>
  <Words>400</Words>
  <Application>Microsoft Office PowerPoint</Application>
  <PresentationFormat>Widescreen</PresentationFormat>
  <Paragraphs>66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110</cp:revision>
  <cp:lastPrinted>2020-08-31T22:23:58Z</cp:lastPrinted>
  <dcterms:created xsi:type="dcterms:W3CDTF">2021-07-07T23:54:57Z</dcterms:created>
  <dcterms:modified xsi:type="dcterms:W3CDTF">2024-11-08T14:10:33Z</dcterms:modified>
</cp:coreProperties>
</file>