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FF7ABB"/>
    <a:srgbClr val="FFA700"/>
    <a:srgbClr val="C8BE27"/>
    <a:srgbClr val="4ECDC5"/>
    <a:srgbClr val="F5F5F5"/>
    <a:srgbClr val="C0DAEB"/>
    <a:srgbClr val="EFEFEF"/>
    <a:srgbClr val="E0E0E0"/>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6058"/>
  </p:normalViewPr>
  <p:slideViewPr>
    <p:cSldViewPr snapToGrid="0" snapToObjects="1">
      <p:cViewPr varScale="1">
        <p:scale>
          <a:sx n="64" d="100"/>
          <a:sy n="64" d="100"/>
        </p:scale>
        <p:origin x="52" y="17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8325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2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7" y="328833"/>
            <a:ext cx="8542661" cy="892552"/>
          </a:xfrm>
          <a:prstGeom prst="rect">
            <a:avLst/>
          </a:prstGeom>
          <a:noFill/>
          <a:effectLst/>
        </p:spPr>
        <p:txBody>
          <a:bodyPr wrap="square" rtlCol="0">
            <a:spAutoFit/>
          </a:bodyPr>
          <a:lstStyle/>
          <a:p>
            <a:pPr rtl="0"/>
            <a:r>
              <a:rPr lang="de-DE" sz="2600" b="1" dirty="0">
                <a:solidFill>
                  <a:schemeClr val="tx1">
                    <a:lumMod val="65000"/>
                    <a:lumOff val="35000"/>
                  </a:schemeClr>
                </a:solidFill>
                <a:latin typeface="Century Gothic" panose="020B0502020202020204" pitchFamily="34" charset="0"/>
              </a:rPr>
              <a:t>PRÄSENTATIONSVORLAGE FÜR EINE AUFWAND-WIRKUNG-MATRIX MIT BEISPIELDATEN für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940033" y="322033"/>
            <a:ext cx="3062357" cy="609088"/>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473715"/>
            <a:ext cx="4328874" cy="4766241"/>
          </a:xfrm>
          <a:prstGeom prst="rect">
            <a:avLst/>
          </a:prstGeom>
          <a:noFill/>
        </p:spPr>
        <p:txBody>
          <a:bodyPr wrap="square" rtlCol="0">
            <a:spAutoFit/>
          </a:bodyPr>
          <a:lstStyle/>
          <a:p>
            <a:pPr algn="l" rtl="0">
              <a:lnSpc>
                <a:spcPct val="150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 </a:t>
            </a:r>
            <a:r>
              <a:rPr lang="de-DE" sz="1200" b="0" i="0" u="none" strike="noStrike" dirty="0">
                <a:solidFill>
                  <a:srgbClr val="000000"/>
                </a:solidFill>
                <a:effectLst/>
                <a:latin typeface="Century Gothic" panose="020B0502020202020204" pitchFamily="34" charset="0"/>
              </a:rPr>
              <a:t>Diese Präsentationsvorlage für eine Aufwand-Wirkung-Matrix für PowerPoint eignet sich hervorragend für Führungskräfte und Teamleiter*innen, die Stakeholder*innen Priorisierungs- und Planungsstrategien vorstellen müssen</a:t>
            </a:r>
            <a:r>
              <a:rPr lang="de-DE" sz="1200" dirty="0">
                <a:solidFill>
                  <a:srgbClr val="000000"/>
                </a:solidFill>
                <a:latin typeface="Century Gothic" panose="020B0502020202020204" pitchFamily="34" charset="0"/>
              </a:rPr>
              <a:t>.</a:t>
            </a:r>
            <a:r>
              <a:rPr lang="de-DE" sz="1200" b="0" i="0" u="none" strike="noStrike" dirty="0">
                <a:solidFill>
                  <a:srgbClr val="000000"/>
                </a:solidFill>
                <a:effectLst/>
                <a:latin typeface="Century Gothic" panose="020B0502020202020204" pitchFamily="34" charset="0"/>
              </a:rPr>
              <a:t> Sie ist mit oder ohne Beispieldaten verfügbar und dient als leistungsstarkes Kommunikationsinstrument bei Strategiemeetings oder Präsentationen.</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de-DE" sz="1200" b="1" i="0" u="none" strike="noStrike" dirty="0">
                <a:solidFill>
                  <a:srgbClr val="000000"/>
                </a:solidFill>
                <a:effectLst/>
                <a:latin typeface="Century Gothic" panose="020B0502020202020204" pitchFamily="34" charset="0"/>
              </a:rPr>
              <a:t>Besonderheiten der Vorlage:</a:t>
            </a:r>
            <a:r>
              <a:rPr lang="de-DE" sz="1200" b="0" i="0" u="none" strike="noStrike" dirty="0">
                <a:solidFill>
                  <a:srgbClr val="000000"/>
                </a:solidFill>
                <a:effectLst/>
                <a:latin typeface="Century Gothic" panose="020B0502020202020204" pitchFamily="34" charset="0"/>
              </a:rPr>
              <a:t> Diese Vorlage zeichnet sich durch ein visuell ansprechendes Design aus, das komplexe Priorisierungskonzepte effektiv vermittelt. Sie ermöglicht den Vortragenden, Aufgaben und Projekte klar zu bewerten, was das Verständnis und die gemeinsame Entscheidungsfindung erleichtert. </a:t>
            </a:r>
            <a:r>
              <a:rPr lang="de-DE" sz="1200" dirty="0">
                <a:solidFill>
                  <a:srgbClr val="000000"/>
                </a:solidFill>
                <a:latin typeface="Century Gothic" panose="020B0502020202020204" pitchFamily="34" charset="0"/>
              </a:rPr>
              <a:t>Dank der Kompatibilität</a:t>
            </a:r>
            <a:r>
              <a:rPr lang="de-DE" sz="1200" b="0" i="0" u="none" strike="noStrike" dirty="0">
                <a:solidFill>
                  <a:srgbClr val="000000"/>
                </a:solidFill>
                <a:effectLst/>
                <a:latin typeface="Century Gothic" panose="020B0502020202020204" pitchFamily="34" charset="0"/>
              </a:rPr>
              <a:t> mit PowerPoint kann sie in einer Vielzahl von Geschäftsumgebungen eingesetzt werden.</a:t>
            </a: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5"/>
          <a:srcRect/>
          <a:stretch/>
        </p:blipFill>
        <p:spPr>
          <a:xfrm>
            <a:off x="4580482" y="1629360"/>
            <a:ext cx="7419948" cy="41737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21"/>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150" b="1" dirty="0">
                <a:effectLst/>
                <a:latin typeface="Century Gothic" panose="020B0502020202020204" pitchFamily="34" charset="0"/>
                <a:ea typeface="Times New Roman" panose="02020603050405020304" pitchFamily="18" charset="0"/>
                <a:cs typeface="Times New Roman" panose="02020603050405020304" pitchFamily="18" charset="0"/>
              </a:rPr>
              <a:t>Umweltfreundliche Büropraktiken implementieren: </a:t>
            </a:r>
            <a:r>
              <a:rPr lang="de-DE" sz="1150" dirty="0">
                <a:effectLst/>
                <a:latin typeface="Century Gothic" panose="020B0502020202020204" pitchFamily="34" charset="0"/>
                <a:ea typeface="Times New Roman" panose="02020603050405020304" pitchFamily="18" charset="0"/>
                <a:cs typeface="Times New Roman" panose="02020603050405020304" pitchFamily="18" charset="0"/>
              </a:rPr>
              <a:t>Schnelle und einfache Veränderungen in unserem Büro, wie z. B. die Reduzierung des Papierverbrauchs und die Einsparung von Energie, können sich positiv auf die Umwelt auswirken.</a:t>
            </a:r>
          </a:p>
          <a:p>
            <a:pPr marL="160020" marR="0" indent="-160020" rtl="0">
              <a:lnSpc>
                <a:spcPct val="150000"/>
              </a:lnSpc>
              <a:spcBef>
                <a:spcPts val="0"/>
              </a:spcBef>
              <a:spcAft>
                <a:spcPts val="600"/>
              </a:spcAft>
              <a:buFont typeface="Arial" panose="020B0604020202020204" pitchFamily="34" charset="0"/>
              <a:buChar char="•"/>
            </a:pPr>
            <a:r>
              <a:rPr lang="de-DE" sz="1150" b="1" dirty="0">
                <a:effectLst/>
                <a:latin typeface="Century Gothic" panose="020B0502020202020204" pitchFamily="34" charset="0"/>
                <a:ea typeface="Times New Roman" panose="02020603050405020304" pitchFamily="18" charset="0"/>
                <a:cs typeface="Times New Roman" panose="02020603050405020304" pitchFamily="18" charset="0"/>
              </a:rPr>
              <a:t>Initiativen für das Wohlbefinden der Mitarbeitenden: </a:t>
            </a:r>
            <a:r>
              <a:rPr lang="de-DE" sz="1150" dirty="0">
                <a:effectLst/>
                <a:latin typeface="Century Gothic" panose="020B0502020202020204" pitchFamily="34" charset="0"/>
                <a:ea typeface="Times New Roman" panose="02020603050405020304" pitchFamily="18" charset="0"/>
                <a:cs typeface="Times New Roman" panose="02020603050405020304" pitchFamily="18" charset="0"/>
              </a:rPr>
              <a:t>Die Einführung einfacher Wellness-Programme für Mitarbeitende, wie Yoga-Sitzungen oder gesunde Snacks, kann das Wohlbefinden des Teams und die Work-Life-Balance verbessern.</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150" b="1">
                <a:effectLst/>
                <a:latin typeface="Century Gothic" panose="020B0502020202020204" pitchFamily="34" charset="0"/>
                <a:ea typeface="Times New Roman" panose="02020603050405020304" pitchFamily="18" charset="0"/>
                <a:cs typeface="Times New Roman" panose="02020603050405020304" pitchFamily="18" charset="0"/>
              </a:rPr>
              <a:t>Graffiti und Müllbeseitigung: </a:t>
            </a:r>
            <a:r>
              <a:rPr lang="de-DE" sz="1150">
                <a:effectLst/>
                <a:latin typeface="Century Gothic" panose="020B0502020202020204" pitchFamily="34" charset="0"/>
                <a:ea typeface="Times New Roman" panose="02020603050405020304" pitchFamily="18" charset="0"/>
                <a:cs typeface="Times New Roman" panose="02020603050405020304" pitchFamily="18" charset="0"/>
              </a:rPr>
              <a:t>Regelmäßige ehrenamtliche Anstrengungen zur Beseitigung von Graffiti und Müll in der Umgebung unserer Ladestationen </a:t>
            </a:r>
            <a:r>
              <a:rPr lang="de-DE" sz="1150">
                <a:latin typeface="Century Gothic" panose="020B0502020202020204" pitchFamily="34" charset="0"/>
                <a:ea typeface="Times New Roman" panose="02020603050405020304" pitchFamily="18" charset="0"/>
                <a:cs typeface="Times New Roman" panose="02020603050405020304" pitchFamily="18" charset="0"/>
              </a:rPr>
              <a:t>tragen dazu bei, unsere Gemeinden zu verbessern.</a:t>
            </a:r>
          </a:p>
          <a:p>
            <a:pPr marL="160020" marR="0" indent="-160020" rtl="0">
              <a:lnSpc>
                <a:spcPct val="150000"/>
              </a:lnSpc>
              <a:spcBef>
                <a:spcPts val="0"/>
              </a:spcBef>
              <a:spcAft>
                <a:spcPts val="600"/>
              </a:spcAft>
              <a:buFont typeface="Arial" panose="020B0604020202020204" pitchFamily="34" charset="0"/>
              <a:buChar char="•"/>
            </a:pPr>
            <a:r>
              <a:rPr lang="de-DE" sz="1150" b="1">
                <a:effectLst/>
                <a:latin typeface="Century Gothic" panose="020B0502020202020204" pitchFamily="34" charset="0"/>
                <a:ea typeface="Times New Roman" panose="02020603050405020304" pitchFamily="18" charset="0"/>
                <a:cs typeface="Times New Roman" panose="02020603050405020304" pitchFamily="18" charset="0"/>
              </a:rPr>
              <a:t>Erhaltung des Lebensraums von Wildtieren: </a:t>
            </a:r>
            <a:r>
              <a:rPr lang="de-DE" sz="1150">
                <a:effectLst/>
                <a:latin typeface="Century Gothic" panose="020B0502020202020204" pitchFamily="34" charset="0"/>
                <a:ea typeface="Times New Roman" panose="02020603050405020304" pitchFamily="18" charset="0"/>
                <a:cs typeface="Times New Roman" panose="02020603050405020304" pitchFamily="18" charset="0"/>
              </a:rPr>
              <a:t>Kleine, aber wichtige Aufgaben wie das Pflanzen einheimischer Pflanzenarten und die Pflege von Grünflächen rund um unsere Stationen </a:t>
            </a:r>
            <a:r>
              <a:rPr lang="de-DE" sz="1150">
                <a:latin typeface="Century Gothic" panose="020B0502020202020204" pitchFamily="34" charset="0"/>
                <a:ea typeface="Times New Roman" panose="02020603050405020304" pitchFamily="18" charset="0"/>
                <a:cs typeface="Times New Roman" panose="02020603050405020304" pitchFamily="18" charset="0"/>
              </a:rPr>
              <a:t>unterstützen die lokale Tierwelt.</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150" b="1">
                <a:effectLst/>
                <a:latin typeface="Century Gothic" panose="020B0502020202020204" pitchFamily="34" charset="0"/>
                <a:ea typeface="Times New Roman" panose="02020603050405020304" pitchFamily="18" charset="0"/>
                <a:cs typeface="Times New Roman" panose="02020603050405020304" pitchFamily="18" charset="0"/>
              </a:rPr>
              <a:t>Kommunale EV-Aufklärungskampagne: </a:t>
            </a:r>
            <a:r>
              <a:rPr lang="de-DE" sz="1150">
                <a:latin typeface="Century Gothic" panose="020B0502020202020204" pitchFamily="34" charset="0"/>
                <a:ea typeface="Times New Roman" panose="02020603050405020304" pitchFamily="18" charset="0"/>
                <a:cs typeface="Times New Roman" panose="02020603050405020304" pitchFamily="18" charset="0"/>
              </a:rPr>
              <a:t>Wir werden eine</a:t>
            </a:r>
            <a:r>
              <a:rPr lang="de-DE" sz="1150">
                <a:effectLst/>
                <a:latin typeface="Century Gothic" panose="020B0502020202020204" pitchFamily="34" charset="0"/>
                <a:ea typeface="Times New Roman" panose="02020603050405020304" pitchFamily="18" charset="0"/>
                <a:cs typeface="Times New Roman" panose="02020603050405020304" pitchFamily="18" charset="0"/>
              </a:rPr>
              <a:t> große Initiative ins Leben rufen, um lokale Gemeinden über die Vorteile von Elektrofahrzeugen aufzuklären und nachhaltige Transportmöglichkeiten über die Geschäftsziele hinaus zu fördern.</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48308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150" b="1" dirty="0">
                <a:effectLst/>
                <a:latin typeface="Century Gothic" panose="020B0502020202020204" pitchFamily="34" charset="0"/>
                <a:ea typeface="Times New Roman" panose="02020603050405020304" pitchFamily="18" charset="0"/>
                <a:cs typeface="Times New Roman" panose="02020603050405020304" pitchFamily="18" charset="0"/>
              </a:rPr>
              <a:t>Ladestationen mit grüner Energie: </a:t>
            </a:r>
            <a:r>
              <a:rPr lang="de-DE" sz="1150" dirty="0">
                <a:effectLst/>
                <a:latin typeface="Century Gothic" panose="020B0502020202020204" pitchFamily="34" charset="0"/>
                <a:ea typeface="Times New Roman" panose="02020603050405020304" pitchFamily="18" charset="0"/>
                <a:cs typeface="Times New Roman" panose="02020603050405020304" pitchFamily="18" charset="0"/>
              </a:rPr>
              <a:t>Wir werden ein Netz von Ladestationen auf den Betrieb mit erneuerbaren Energiequellen umstellen und so unseren CO₂-Fußabdruck erheblich reduzieren.</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339604"/>
            <a:ext cx="4972445"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150" b="1" dirty="0">
                <a:effectLst/>
                <a:latin typeface="Century Gothic" panose="020B0502020202020204" pitchFamily="34" charset="0"/>
                <a:ea typeface="Times New Roman" panose="02020603050405020304" pitchFamily="18" charset="0"/>
                <a:cs typeface="Times New Roman" panose="02020603050405020304" pitchFamily="18" charset="0"/>
              </a:rPr>
              <a:t>Baumschnitt und -pflege: </a:t>
            </a:r>
            <a:r>
              <a:rPr lang="de-DE" sz="1150" dirty="0">
                <a:latin typeface="Century Gothic" panose="020B0502020202020204" pitchFamily="34" charset="0"/>
                <a:ea typeface="Times New Roman" panose="02020603050405020304" pitchFamily="18" charset="0"/>
                <a:cs typeface="Times New Roman" panose="02020603050405020304" pitchFamily="18" charset="0"/>
              </a:rPr>
              <a:t>Auch wenn wir nicht direkt von dieser Aufgabe profitieren, werden wir die</a:t>
            </a:r>
            <a:r>
              <a:rPr lang="de-DE" sz="1150" dirty="0">
                <a:effectLst/>
                <a:latin typeface="Century Gothic" panose="020B0502020202020204" pitchFamily="34" charset="0"/>
                <a:ea typeface="Times New Roman" panose="02020603050405020304" pitchFamily="18" charset="0"/>
                <a:cs typeface="Times New Roman" panose="02020603050405020304" pitchFamily="18" charset="0"/>
              </a:rPr>
              <a:t> Bäume und Grünflächen rund um die Ladestationen pflegen und so die Ästhetik unserer Standorte verbessern.</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150" b="1" dirty="0">
                <a:effectLst/>
                <a:latin typeface="Century Gothic" panose="020B0502020202020204" pitchFamily="34" charset="0"/>
                <a:ea typeface="Times New Roman" panose="02020603050405020304" pitchFamily="18" charset="0"/>
                <a:cs typeface="Times New Roman" panose="02020603050405020304" pitchFamily="18" charset="0"/>
              </a:rPr>
              <a:t>Tägliche Reinigung der Ladestationen:</a:t>
            </a:r>
            <a:r>
              <a:rPr lang="de-DE" sz="1150" dirty="0">
                <a:effectLst/>
                <a:latin typeface="Century Gothic" panose="020B0502020202020204" pitchFamily="34" charset="0"/>
                <a:ea typeface="Times New Roman" panose="02020603050405020304" pitchFamily="18" charset="0"/>
                <a:cs typeface="Times New Roman" panose="02020603050405020304" pitchFamily="18" charset="0"/>
              </a:rPr>
              <a:t> Eine notwendige, aber oft übersehene Aufgabe ist es, sicherzustellen, dass unsere Stationen sauber und ansprechend für Kund*innen und die lokale Gemeinschaft bleiben.</a:t>
            </a:r>
          </a:p>
        </p:txBody>
      </p:sp>
      <p:sp>
        <p:nvSpPr>
          <p:cNvPr id="2" name="Rectangle 1">
            <a:extLst>
              <a:ext uri="{FF2B5EF4-FFF2-40B4-BE49-F238E27FC236}">
                <a16:creationId xmlns:a16="http://schemas.microsoft.com/office/drawing/2014/main" id="{48624132-33A2-7105-552D-B454F4FEB5D2}"/>
              </a:ext>
            </a:extLst>
          </p:cNvPr>
          <p:cNvSpPr/>
          <p:nvPr/>
        </p:nvSpPr>
        <p:spPr>
          <a:xfrm>
            <a:off x="9688010" y="6273478"/>
            <a:ext cx="2503990" cy="5845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800" spc="600" dirty="0">
                <a:solidFill>
                  <a:schemeClr val="tx1"/>
                </a:solidFill>
                <a:latin typeface="Courier" pitchFamily="2" charset="0"/>
              </a:rPr>
              <a:t>BEISPIEL</a:t>
            </a:r>
          </a:p>
        </p:txBody>
      </p:sp>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30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30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30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62376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30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3409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30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de-DE" sz="130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348334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12370</TotalTime>
  <Words>459</Words>
  <Application>Microsoft Office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Courier</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min qu</cp:lastModifiedBy>
  <cp:revision>165</cp:revision>
  <cp:lastPrinted>2024-02-20T23:48:17Z</cp:lastPrinted>
  <dcterms:created xsi:type="dcterms:W3CDTF">2021-07-07T23:54:57Z</dcterms:created>
  <dcterms:modified xsi:type="dcterms:W3CDTF">2024-11-25T04:54:06Z</dcterms:modified>
</cp:coreProperties>
</file>