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6"/>
  </p:notesMasterIdLst>
  <p:sldIdLst>
    <p:sldId id="408" r:id="rId2"/>
    <p:sldId id="353" r:id="rId3"/>
    <p:sldId id="416" r:id="rId4"/>
    <p:sldId id="415"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rica Waite" initials="EW" lastIdx="2" clrIdx="0">
    <p:extLst>
      <p:ext uri="{19B8F6BF-5375-455C-9EA6-DF929625EA0E}">
        <p15:presenceInfo xmlns:p15="http://schemas.microsoft.com/office/powerpoint/2012/main" userId="c568693182780e7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9D5BF"/>
    <a:srgbClr val="FBEBD4"/>
    <a:srgbClr val="ECF8C2"/>
    <a:srgbClr val="D1E45D"/>
    <a:srgbClr val="D2F8EE"/>
    <a:srgbClr val="F99F74"/>
    <a:srgbClr val="F88F2E"/>
    <a:srgbClr val="A1E4D7"/>
    <a:srgbClr val="CFE46E"/>
    <a:srgbClr val="C8E3F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5266" autoAdjust="0"/>
    <p:restoredTop sz="86447"/>
  </p:normalViewPr>
  <p:slideViewPr>
    <p:cSldViewPr snapToGrid="0" snapToObjects="1">
      <p:cViewPr varScale="1">
        <p:scale>
          <a:sx n="127" d="100"/>
          <a:sy n="127" d="100"/>
        </p:scale>
        <p:origin x="1192" y="192"/>
      </p:cViewPr>
      <p:guideLst/>
    </p:cSldViewPr>
  </p:slideViewPr>
  <p:outlineViewPr>
    <p:cViewPr>
      <p:scale>
        <a:sx n="33" d="100"/>
        <a:sy n="33" d="100"/>
      </p:scale>
      <p:origin x="0" y="0"/>
    </p:cViewPr>
    <p:sldLst>
      <p:sld r:id="rId1" collapse="1"/>
      <p:sld r:id="rId2" collapse="1"/>
      <p:sld r:id="rId3" collapse="1"/>
      <p:sld r:id="rId4" collapse="1"/>
    </p:sldLst>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commentAuthors" Target="commentAuthor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_rels/viewProps.xml.rels><?xml version="1.0" encoding="UTF-8" standalone="yes"?>
<Relationships xmlns="http://schemas.openxmlformats.org/package/2006/relationships"><Relationship Id="rId3" Type="http://schemas.openxmlformats.org/officeDocument/2006/relationships/slide" Target="slides/slide3.xml"/><Relationship Id="rId2" Type="http://schemas.openxmlformats.org/officeDocument/2006/relationships/slide" Target="slides/slide2.xml"/><Relationship Id="rId1" Type="http://schemas.openxmlformats.org/officeDocument/2006/relationships/slide" Target="slides/slide1.xml"/><Relationship Id="rId4" Type="http://schemas.openxmlformats.org/officeDocument/2006/relationships/slide" Target="slides/slide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6AFEDE-F1BF-6A4A-80D9-CCB6DC4EFE3D}" type="datetimeFigureOut">
              <a:rPr lang="en-US" smtClean="0"/>
              <a:t>5/2/25</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711C10-233D-DA48-A5CB-9365BBABB6B4}" type="slidenum">
              <a:rPr lang="en-US" smtClean="0"/>
              <a:t>‹#›</a:t>
            </a:fld>
            <a:endParaRPr lang="en-US" dirty="0"/>
          </a:p>
        </p:txBody>
      </p:sp>
    </p:spTree>
    <p:extLst>
      <p:ext uri="{BB962C8B-B14F-4D97-AF65-F5344CB8AC3E}">
        <p14:creationId xmlns:p14="http://schemas.microsoft.com/office/powerpoint/2010/main" val="4330768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rtl="0"/>
            <a:fld id="{C0711C10-233D-DA48-A5CB-9365BBABB6B4}" type="slidenum">
              <a:rPr/>
              <a:t>1</a:t>
            </a:fld>
            <a:endParaRPr/>
          </a:p>
        </p:txBody>
      </p:sp>
    </p:spTree>
    <p:extLst>
      <p:ext uri="{BB962C8B-B14F-4D97-AF65-F5344CB8AC3E}">
        <p14:creationId xmlns:p14="http://schemas.microsoft.com/office/powerpoint/2010/main" val="212566054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rtl="0"/>
            <a:fld id="{C0711C10-233D-DA48-A5CB-9365BBABB6B4}" type="slidenum">
              <a:rPr/>
              <a:t>2</a:t>
            </a:fld>
            <a:endParaRPr/>
          </a:p>
        </p:txBody>
      </p:sp>
    </p:spTree>
    <p:extLst>
      <p:ext uri="{BB962C8B-B14F-4D97-AF65-F5344CB8AC3E}">
        <p14:creationId xmlns:p14="http://schemas.microsoft.com/office/powerpoint/2010/main" val="246442311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rtl="0"/>
            <a:fld id="{C0711C10-233D-DA48-A5CB-9365BBABB6B4}" type="slidenum">
              <a:rPr/>
              <a:t>3</a:t>
            </a:fld>
            <a:endParaRPr/>
          </a:p>
        </p:txBody>
      </p:sp>
    </p:spTree>
    <p:extLst>
      <p:ext uri="{BB962C8B-B14F-4D97-AF65-F5344CB8AC3E}">
        <p14:creationId xmlns:p14="http://schemas.microsoft.com/office/powerpoint/2010/main" val="402755588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rtl="0"/>
            <a:fld id="{C0711C10-233D-DA48-A5CB-9365BBABB6B4}" type="slidenum">
              <a:rPr/>
              <a:t>4</a:t>
            </a:fld>
            <a:endParaRPr/>
          </a:p>
        </p:txBody>
      </p:sp>
    </p:spTree>
    <p:extLst>
      <p:ext uri="{BB962C8B-B14F-4D97-AF65-F5344CB8AC3E}">
        <p14:creationId xmlns:p14="http://schemas.microsoft.com/office/powerpoint/2010/main" val="91471755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7381E756-E947-FD4A-8A23-D2C983A1A8BD}" type="datetimeFigureOut">
              <a:rPr lang="en-US" smtClean="0"/>
              <a:t>5/2/25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07345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5/2/25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8398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5/2/25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356738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5/2/25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9415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381E756-E947-FD4A-8A23-D2C983A1A8BD}" type="datetimeFigureOut">
              <a:rPr lang="en-US" smtClean="0"/>
              <a:t>5/2/25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79773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381E756-E947-FD4A-8A23-D2C983A1A8BD}" type="datetimeFigureOut">
              <a:rPr lang="en-US" smtClean="0"/>
              <a:t>5/2/25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115370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381E756-E947-FD4A-8A23-D2C983A1A8BD}" type="datetimeFigureOut">
              <a:rPr lang="en-US" smtClean="0"/>
              <a:t>5/2/25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641709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381E756-E947-FD4A-8A23-D2C983A1A8BD}" type="datetimeFigureOut">
              <a:rPr lang="en-US" smtClean="0"/>
              <a:t>5/2/25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45901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1E756-E947-FD4A-8A23-D2C983A1A8BD}" type="datetimeFigureOut">
              <a:rPr lang="en-US" smtClean="0"/>
              <a:t>5/2/25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913076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5/2/25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559721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5/2/25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93808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bg1"/>
            </a:gs>
            <a:gs pos="87000">
              <a:schemeClr val="bg1">
                <a:lumMod val="95000"/>
              </a:schemeClr>
            </a:gs>
          </a:gsLst>
          <a:lin ang="135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81E756-E947-FD4A-8A23-D2C983A1A8BD}" type="datetimeFigureOut">
              <a:rPr lang="en-US" smtClean="0"/>
              <a:t>5/2/25</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30669D-EC37-AA42-8CD3-B0788BD38FC6}" type="slidenum">
              <a:rPr lang="en-US" smtClean="0"/>
              <a:t>‹#›</a:t>
            </a:fld>
            <a:endParaRPr lang="en-US" dirty="0"/>
          </a:p>
        </p:txBody>
      </p:sp>
    </p:spTree>
    <p:extLst>
      <p:ext uri="{BB962C8B-B14F-4D97-AF65-F5344CB8AC3E}">
        <p14:creationId xmlns:p14="http://schemas.microsoft.com/office/powerpoint/2010/main" val="1729608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de.smartsheet.com/try-it?trp=50130"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1.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3781586" y="6477000"/>
            <a:ext cx="8283455" cy="369332"/>
          </a:xfrm>
          <a:prstGeom prst="rect">
            <a:avLst/>
          </a:prstGeom>
          <a:noFill/>
        </p:spPr>
        <p:txBody>
          <a:bodyPr wrap="square" rtlCol="0">
            <a:spAutoFit/>
          </a:bodyPr>
          <a:lstStyle/>
          <a:p>
            <a:pPr algn="r" rtl="0"/>
            <a:r>
              <a:rPr lang="de-DE" b="1">
                <a:solidFill>
                  <a:schemeClr val="bg1"/>
                </a:solidFill>
                <a:latin typeface="Century Gothic" panose="020B0502020202020204" pitchFamily="34" charset="0"/>
                <a:ea typeface="Arial" charset="0"/>
                <a:cs typeface="Arial" charset="0"/>
              </a:rPr>
              <a:t>PROJEKTBERICHT</a:t>
            </a:r>
          </a:p>
        </p:txBody>
      </p:sp>
      <p:sp>
        <p:nvSpPr>
          <p:cNvPr id="5" name="Rectangle 7">
            <a:extLst>
              <a:ext uri="{FF2B5EF4-FFF2-40B4-BE49-F238E27FC236}">
                <a16:creationId xmlns:a16="http://schemas.microsoft.com/office/drawing/2014/main" id="{CF8312F4-008A-8B46-B9CC-E4456F84C996}"/>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6" name="Parallelogram 5">
            <a:extLst>
              <a:ext uri="{FF2B5EF4-FFF2-40B4-BE49-F238E27FC236}">
                <a16:creationId xmlns:a16="http://schemas.microsoft.com/office/drawing/2014/main" id="{8A162E46-AFAD-E846-BF5C-F20FF11EA0EF}"/>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CB9D49A6-86F7-B744-828A-D7C1D9D15D8C}"/>
              </a:ext>
            </a:extLst>
          </p:cNvPr>
          <p:cNvSpPr txBox="1"/>
          <p:nvPr/>
        </p:nvSpPr>
        <p:spPr>
          <a:xfrm>
            <a:off x="367748" y="6477000"/>
            <a:ext cx="11379492" cy="369332"/>
          </a:xfrm>
          <a:prstGeom prst="rect">
            <a:avLst/>
          </a:prstGeom>
          <a:noFill/>
        </p:spPr>
        <p:txBody>
          <a:bodyPr wrap="square" rtlCol="0">
            <a:spAutoFit/>
          </a:bodyPr>
          <a:lstStyle/>
          <a:p>
            <a:pPr algn="r" rtl="0"/>
            <a:r>
              <a:rPr lang="de-DE" dirty="0">
                <a:solidFill>
                  <a:schemeClr val="bg1"/>
                </a:solidFill>
                <a:latin typeface="Century Gothic" panose="020B0502020202020204" pitchFamily="34" charset="0"/>
              </a:rPr>
              <a:t>VORLAGENPRÄSENTATION FÜR EINE COMPLIANCE-RISIKOBEWERTUNGSMATRIX</a:t>
            </a:r>
          </a:p>
        </p:txBody>
      </p:sp>
      <p:pic>
        <p:nvPicPr>
          <p:cNvPr id="2" name="Picture 1">
            <a:hlinkClick r:id="rId3"/>
            <a:extLst>
              <a:ext uri="{FF2B5EF4-FFF2-40B4-BE49-F238E27FC236}">
                <a16:creationId xmlns:a16="http://schemas.microsoft.com/office/drawing/2014/main" id="{CCDD0F85-5309-8854-91CB-140148D9F376}"/>
              </a:ext>
            </a:extLst>
          </p:cNvPr>
          <p:cNvPicPr>
            <a:picLocks noChangeAspect="1"/>
          </p:cNvPicPr>
          <p:nvPr/>
        </p:nvPicPr>
        <p:blipFill>
          <a:blip r:embed="rId4"/>
          <a:srcRect/>
          <a:stretch/>
        </p:blipFill>
        <p:spPr>
          <a:xfrm>
            <a:off x="8610659" y="291588"/>
            <a:ext cx="3276541" cy="651688"/>
          </a:xfrm>
          <a:prstGeom prst="rect">
            <a:avLst/>
          </a:prstGeom>
        </p:spPr>
      </p:pic>
      <p:sp>
        <p:nvSpPr>
          <p:cNvPr id="4" name="TextBox 3">
            <a:extLst>
              <a:ext uri="{FF2B5EF4-FFF2-40B4-BE49-F238E27FC236}">
                <a16:creationId xmlns:a16="http://schemas.microsoft.com/office/drawing/2014/main" id="{533963B4-4E0A-77DE-5C4C-C56FE205B941}"/>
              </a:ext>
            </a:extLst>
          </p:cNvPr>
          <p:cNvSpPr txBox="1"/>
          <p:nvPr/>
        </p:nvSpPr>
        <p:spPr>
          <a:xfrm>
            <a:off x="300447" y="253847"/>
            <a:ext cx="6264255" cy="1708160"/>
          </a:xfrm>
          <a:prstGeom prst="rect">
            <a:avLst/>
          </a:prstGeom>
          <a:noFill/>
        </p:spPr>
        <p:txBody>
          <a:bodyPr wrap="square" rtlCol="0">
            <a:spAutoFit/>
          </a:bodyPr>
          <a:lstStyle/>
          <a:p>
            <a:pPr rtl="0"/>
            <a:r>
              <a:rPr lang="de-DE" sz="3500" b="1" dirty="0">
                <a:solidFill>
                  <a:schemeClr val="tx1">
                    <a:lumMod val="65000"/>
                    <a:lumOff val="35000"/>
                  </a:schemeClr>
                </a:solidFill>
                <a:latin typeface="Century Gothic" panose="020B0502020202020204" pitchFamily="34" charset="0"/>
              </a:rPr>
              <a:t>VORLAGE FÜR EINE COMPLIANCE-RISIKOBEWERTUNGSMATRIX</a:t>
            </a:r>
          </a:p>
        </p:txBody>
      </p:sp>
      <p:graphicFrame>
        <p:nvGraphicFramePr>
          <p:cNvPr id="13" name="Table 12">
            <a:extLst>
              <a:ext uri="{FF2B5EF4-FFF2-40B4-BE49-F238E27FC236}">
                <a16:creationId xmlns:a16="http://schemas.microsoft.com/office/drawing/2014/main" id="{3CDDA1B3-7873-CAA0-940C-9B363A2EB1BD}"/>
              </a:ext>
            </a:extLst>
          </p:cNvPr>
          <p:cNvGraphicFramePr>
            <a:graphicFrameLocks noGrp="1"/>
          </p:cNvGraphicFramePr>
          <p:nvPr>
            <p:extLst>
              <p:ext uri="{D42A27DB-BD31-4B8C-83A1-F6EECF244321}">
                <p14:modId xmlns:p14="http://schemas.microsoft.com/office/powerpoint/2010/main" val="2230146811"/>
              </p:ext>
            </p:extLst>
          </p:nvPr>
        </p:nvGraphicFramePr>
        <p:xfrm>
          <a:off x="474605" y="5178380"/>
          <a:ext cx="11412595" cy="1007737"/>
        </p:xfrm>
        <a:graphic>
          <a:graphicData uri="http://schemas.openxmlformats.org/drawingml/2006/table">
            <a:tbl>
              <a:tblPr/>
              <a:tblGrid>
                <a:gridCol w="5043992">
                  <a:extLst>
                    <a:ext uri="{9D8B030D-6E8A-4147-A177-3AD203B41FA5}">
                      <a16:colId xmlns:a16="http://schemas.microsoft.com/office/drawing/2014/main" val="1531615838"/>
                    </a:ext>
                  </a:extLst>
                </a:gridCol>
                <a:gridCol w="6368603">
                  <a:extLst>
                    <a:ext uri="{9D8B030D-6E8A-4147-A177-3AD203B41FA5}">
                      <a16:colId xmlns:a16="http://schemas.microsoft.com/office/drawing/2014/main" val="947185427"/>
                    </a:ext>
                  </a:extLst>
                </a:gridCol>
              </a:tblGrid>
              <a:tr h="547570">
                <a:tc>
                  <a:txBody>
                    <a:bodyPr/>
                    <a:lstStyle/>
                    <a:p>
                      <a:pPr algn="r" rtl="0" fontAlgn="ctr"/>
                      <a:r>
                        <a:rPr lang="de-DE" sz="900" b="0" i="0" u="none" strike="noStrike">
                          <a:solidFill>
                            <a:srgbClr val="000000"/>
                          </a:solidFill>
                          <a:effectLst/>
                          <a:latin typeface="Century Gothic" panose="020B0502020202020204" pitchFamily="34" charset="0"/>
                        </a:rPr>
                        <a:t>NAME, TITEL SACHVERSTÄNDIGE PERSON</a:t>
                      </a:r>
                    </a:p>
                  </a:txBody>
                  <a:tcPr marL="9322" marR="111868" marT="9322"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accent5">
                        <a:lumMod val="20000"/>
                        <a:lumOff val="80000"/>
                      </a:schemeClr>
                    </a:solidFill>
                  </a:tcPr>
                </a:tc>
                <a:tc>
                  <a:txBody>
                    <a:bodyPr/>
                    <a:lstStyle/>
                    <a:p>
                      <a:pPr algn="l" rtl="0" fontAlgn="ctr"/>
                      <a:r>
                        <a:rPr lang="de-DE" sz="1400" b="0" i="0" u="none" strike="noStrike">
                          <a:solidFill>
                            <a:schemeClr val="accent5">
                              <a:lumMod val="75000"/>
                            </a:schemeClr>
                          </a:solidFill>
                          <a:effectLst/>
                          <a:latin typeface="Century Gothic" panose="020B0502020202020204" pitchFamily="34" charset="0"/>
                        </a:rPr>
                        <a:t>NAME</a:t>
                      </a:r>
                    </a:p>
                  </a:txBody>
                  <a:tcPr marL="111868" marR="9322" marT="9322"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extLst>
                  <a:ext uri="{0D108BD9-81ED-4DB2-BD59-A6C34878D82A}">
                    <a16:rowId xmlns:a16="http://schemas.microsoft.com/office/drawing/2014/main" val="3196125378"/>
                  </a:ext>
                </a:extLst>
              </a:tr>
              <a:tr h="460167">
                <a:tc>
                  <a:txBody>
                    <a:bodyPr/>
                    <a:lstStyle/>
                    <a:p>
                      <a:pPr algn="r" rtl="0" fontAlgn="ctr"/>
                      <a:r>
                        <a:rPr lang="de-DE" sz="900" b="0" i="0" u="none" strike="noStrike">
                          <a:solidFill>
                            <a:srgbClr val="000000"/>
                          </a:solidFill>
                          <a:effectLst/>
                          <a:latin typeface="Century Gothic" panose="020B0502020202020204" pitchFamily="34" charset="0"/>
                        </a:rPr>
                        <a:t>BEWERTUNGSDATUM</a:t>
                      </a:r>
                    </a:p>
                  </a:txBody>
                  <a:tcPr marL="9322" marR="111868" marT="9322"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accent5">
                        <a:lumMod val="20000"/>
                        <a:lumOff val="80000"/>
                      </a:schemeClr>
                    </a:solidFill>
                  </a:tcPr>
                </a:tc>
                <a:tc>
                  <a:txBody>
                    <a:bodyPr/>
                    <a:lstStyle/>
                    <a:p>
                      <a:pPr algn="l" rtl="0" fontAlgn="ctr"/>
                      <a:r>
                        <a:rPr lang="de-DE" sz="1400" b="0" i="0" u="none" strike="noStrike">
                          <a:solidFill>
                            <a:schemeClr val="accent5">
                              <a:lumMod val="75000"/>
                            </a:schemeClr>
                          </a:solidFill>
                          <a:effectLst/>
                          <a:latin typeface="Century Gothic" panose="020B0502020202020204" pitchFamily="34" charset="0"/>
                        </a:rPr>
                        <a:t>TT.MM.JJ</a:t>
                      </a:r>
                    </a:p>
                  </a:txBody>
                  <a:tcPr marL="111868" marR="9322" marT="9322"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extLst>
                  <a:ext uri="{0D108BD9-81ED-4DB2-BD59-A6C34878D82A}">
                    <a16:rowId xmlns:a16="http://schemas.microsoft.com/office/drawing/2014/main" val="1107351565"/>
                  </a:ext>
                </a:extLst>
              </a:tr>
            </a:tbl>
          </a:graphicData>
        </a:graphic>
      </p:graphicFrame>
      <p:sp>
        <p:nvSpPr>
          <p:cNvPr id="12" name="TextBox 11">
            <a:extLst>
              <a:ext uri="{FF2B5EF4-FFF2-40B4-BE49-F238E27FC236}">
                <a16:creationId xmlns:a16="http://schemas.microsoft.com/office/drawing/2014/main" id="{206FE2BB-C43D-8813-5601-D09E0AF87853}"/>
              </a:ext>
            </a:extLst>
          </p:cNvPr>
          <p:cNvSpPr txBox="1"/>
          <p:nvPr/>
        </p:nvSpPr>
        <p:spPr>
          <a:xfrm>
            <a:off x="350616" y="2890896"/>
            <a:ext cx="4535938" cy="738664"/>
          </a:xfrm>
          <a:prstGeom prst="rect">
            <a:avLst/>
          </a:prstGeom>
          <a:noFill/>
        </p:spPr>
        <p:txBody>
          <a:bodyPr wrap="square" rtlCol="0">
            <a:spAutoFit/>
          </a:bodyPr>
          <a:lstStyle/>
          <a:p>
            <a:pPr rtl="0"/>
            <a:r>
              <a:rPr lang="de-DE" sz="4200" dirty="0">
                <a:solidFill>
                  <a:schemeClr val="accent5">
                    <a:lumMod val="75000"/>
                  </a:schemeClr>
                </a:solidFill>
                <a:latin typeface="Century Gothic" panose="020B0502020202020204" pitchFamily="34" charset="0"/>
              </a:rPr>
              <a:t>PROJEKTNAME</a:t>
            </a:r>
          </a:p>
        </p:txBody>
      </p:sp>
      <p:graphicFrame>
        <p:nvGraphicFramePr>
          <p:cNvPr id="10" name="Table 9">
            <a:extLst>
              <a:ext uri="{FF2B5EF4-FFF2-40B4-BE49-F238E27FC236}">
                <a16:creationId xmlns:a16="http://schemas.microsoft.com/office/drawing/2014/main" id="{697E2981-4593-3C6A-E775-AD7C10F4F6FC}"/>
              </a:ext>
            </a:extLst>
          </p:cNvPr>
          <p:cNvGraphicFramePr>
            <a:graphicFrameLocks noGrp="1"/>
          </p:cNvGraphicFramePr>
          <p:nvPr>
            <p:extLst>
              <p:ext uri="{D42A27DB-BD31-4B8C-83A1-F6EECF244321}">
                <p14:modId xmlns:p14="http://schemas.microsoft.com/office/powerpoint/2010/main" val="2859873832"/>
              </p:ext>
            </p:extLst>
          </p:nvPr>
        </p:nvGraphicFramePr>
        <p:xfrm>
          <a:off x="5042251" y="2335203"/>
          <a:ext cx="6844949" cy="2196738"/>
        </p:xfrm>
        <a:graphic>
          <a:graphicData uri="http://schemas.openxmlformats.org/drawingml/2006/table">
            <a:tbl>
              <a:tblPr/>
              <a:tblGrid>
                <a:gridCol w="550386">
                  <a:extLst>
                    <a:ext uri="{9D8B030D-6E8A-4147-A177-3AD203B41FA5}">
                      <a16:colId xmlns:a16="http://schemas.microsoft.com/office/drawing/2014/main" val="2086811508"/>
                    </a:ext>
                  </a:extLst>
                </a:gridCol>
                <a:gridCol w="937165">
                  <a:extLst>
                    <a:ext uri="{9D8B030D-6E8A-4147-A177-3AD203B41FA5}">
                      <a16:colId xmlns:a16="http://schemas.microsoft.com/office/drawing/2014/main" val="2344828372"/>
                    </a:ext>
                  </a:extLst>
                </a:gridCol>
                <a:gridCol w="595688">
                  <a:extLst>
                    <a:ext uri="{9D8B030D-6E8A-4147-A177-3AD203B41FA5}">
                      <a16:colId xmlns:a16="http://schemas.microsoft.com/office/drawing/2014/main" val="979717048"/>
                    </a:ext>
                  </a:extLst>
                </a:gridCol>
                <a:gridCol w="580741">
                  <a:extLst>
                    <a:ext uri="{9D8B030D-6E8A-4147-A177-3AD203B41FA5}">
                      <a16:colId xmlns:a16="http://schemas.microsoft.com/office/drawing/2014/main" val="827486462"/>
                    </a:ext>
                  </a:extLst>
                </a:gridCol>
                <a:gridCol w="231772">
                  <a:extLst>
                    <a:ext uri="{9D8B030D-6E8A-4147-A177-3AD203B41FA5}">
                      <a16:colId xmlns:a16="http://schemas.microsoft.com/office/drawing/2014/main" val="3951678311"/>
                    </a:ext>
                  </a:extLst>
                </a:gridCol>
                <a:gridCol w="743485">
                  <a:extLst>
                    <a:ext uri="{9D8B030D-6E8A-4147-A177-3AD203B41FA5}">
                      <a16:colId xmlns:a16="http://schemas.microsoft.com/office/drawing/2014/main" val="851830168"/>
                    </a:ext>
                  </a:extLst>
                </a:gridCol>
                <a:gridCol w="743485">
                  <a:extLst>
                    <a:ext uri="{9D8B030D-6E8A-4147-A177-3AD203B41FA5}">
                      <a16:colId xmlns:a16="http://schemas.microsoft.com/office/drawing/2014/main" val="1855793651"/>
                    </a:ext>
                  </a:extLst>
                </a:gridCol>
                <a:gridCol w="231772">
                  <a:extLst>
                    <a:ext uri="{9D8B030D-6E8A-4147-A177-3AD203B41FA5}">
                      <a16:colId xmlns:a16="http://schemas.microsoft.com/office/drawing/2014/main" val="2882538606"/>
                    </a:ext>
                  </a:extLst>
                </a:gridCol>
                <a:gridCol w="743485">
                  <a:extLst>
                    <a:ext uri="{9D8B030D-6E8A-4147-A177-3AD203B41FA5}">
                      <a16:colId xmlns:a16="http://schemas.microsoft.com/office/drawing/2014/main" val="1031004389"/>
                    </a:ext>
                  </a:extLst>
                </a:gridCol>
                <a:gridCol w="743485">
                  <a:extLst>
                    <a:ext uri="{9D8B030D-6E8A-4147-A177-3AD203B41FA5}">
                      <a16:colId xmlns:a16="http://schemas.microsoft.com/office/drawing/2014/main" val="428229816"/>
                    </a:ext>
                  </a:extLst>
                </a:gridCol>
                <a:gridCol w="743485">
                  <a:extLst>
                    <a:ext uri="{9D8B030D-6E8A-4147-A177-3AD203B41FA5}">
                      <a16:colId xmlns:a16="http://schemas.microsoft.com/office/drawing/2014/main" val="2510215678"/>
                    </a:ext>
                  </a:extLst>
                </a:gridCol>
              </a:tblGrid>
              <a:tr h="93020">
                <a:tc>
                  <a:txBody>
                    <a:bodyPr/>
                    <a:lstStyle/>
                    <a:p>
                      <a:pPr algn="l" fontAlgn="ctr"/>
                      <a:endParaRPr lang="en-US" sz="400" b="0" i="0" u="none" strike="noStrike">
                        <a:solidFill>
                          <a:srgbClr val="000000"/>
                        </a:solidFill>
                        <a:effectLst/>
                        <a:latin typeface="Century Gothic" panose="020B0502020202020204" pitchFamily="34" charset="0"/>
                      </a:endParaRPr>
                    </a:p>
                  </a:txBody>
                  <a:tcPr marL="28983" marR="3220" marT="3220" marB="0" anchor="ctr">
                    <a:lnL>
                      <a:noFill/>
                    </a:lnL>
                    <a:lnR>
                      <a:noFill/>
                    </a:lnR>
                    <a:lnT>
                      <a:noFill/>
                    </a:lnT>
                    <a:lnB w="6350" cap="flat" cmpd="sng" algn="ctr">
                      <a:solidFill>
                        <a:srgbClr val="BFBFBF"/>
                      </a:solidFill>
                      <a:prstDash val="solid"/>
                      <a:round/>
                      <a:headEnd type="none" w="med" len="med"/>
                      <a:tailEnd type="none" w="med" len="med"/>
                    </a:lnB>
                  </a:tcPr>
                </a:tc>
                <a:tc>
                  <a:txBody>
                    <a:bodyPr/>
                    <a:lstStyle/>
                    <a:p>
                      <a:pPr algn="l" fontAlgn="ctr"/>
                      <a:endParaRPr lang="en-US" sz="400" b="0" i="0" u="none" strike="noStrike">
                        <a:solidFill>
                          <a:srgbClr val="000000"/>
                        </a:solidFill>
                        <a:effectLst/>
                        <a:latin typeface="Century Gothic" panose="020B0502020202020204" pitchFamily="34" charset="0"/>
                      </a:endParaRPr>
                    </a:p>
                  </a:txBody>
                  <a:tcPr marL="28983" marR="3220" marT="3220" marB="0" anchor="ctr">
                    <a:lnL>
                      <a:noFill/>
                    </a:lnL>
                    <a:lnR>
                      <a:noFill/>
                    </a:lnR>
                    <a:lnT>
                      <a:noFill/>
                    </a:lnT>
                    <a:lnB w="6350" cap="flat" cmpd="sng" algn="ctr">
                      <a:solidFill>
                        <a:srgbClr val="BFBFBF"/>
                      </a:solidFill>
                      <a:prstDash val="solid"/>
                      <a:round/>
                      <a:headEnd type="none" w="med" len="med"/>
                      <a:tailEnd type="none" w="med" len="med"/>
                    </a:lnB>
                  </a:tcPr>
                </a:tc>
                <a:tc>
                  <a:txBody>
                    <a:bodyPr/>
                    <a:lstStyle/>
                    <a:p>
                      <a:pPr algn="l" fontAlgn="b"/>
                      <a:endParaRPr lang="en-US" sz="400" b="0" i="0" u="none" strike="noStrike">
                        <a:solidFill>
                          <a:srgbClr val="000000"/>
                        </a:solidFill>
                        <a:effectLst/>
                        <a:latin typeface="Century Gothic" panose="020B0502020202020204" pitchFamily="34" charset="0"/>
                      </a:endParaRPr>
                    </a:p>
                  </a:txBody>
                  <a:tcPr marL="3220" marR="3220" marT="3220" marB="0" anchor="b">
                    <a:lnL>
                      <a:noFill/>
                    </a:lnL>
                    <a:lnR>
                      <a:noFill/>
                    </a:lnR>
                    <a:lnT>
                      <a:noFill/>
                    </a:lnT>
                    <a:lnB w="6350" cap="flat" cmpd="sng" algn="ctr">
                      <a:solidFill>
                        <a:srgbClr val="BFBFBF"/>
                      </a:solidFill>
                      <a:prstDash val="solid"/>
                      <a:round/>
                      <a:headEnd type="none" w="med" len="med"/>
                      <a:tailEnd type="none" w="med" len="med"/>
                    </a:lnB>
                  </a:tcPr>
                </a:tc>
                <a:tc>
                  <a:txBody>
                    <a:bodyPr/>
                    <a:lstStyle/>
                    <a:p>
                      <a:pPr algn="l" fontAlgn="b"/>
                      <a:endParaRPr lang="en-US" sz="400" b="0" i="0" u="none" strike="noStrike">
                        <a:solidFill>
                          <a:srgbClr val="000000"/>
                        </a:solidFill>
                        <a:effectLst/>
                        <a:latin typeface="Century Gothic" panose="020B0502020202020204" pitchFamily="34" charset="0"/>
                      </a:endParaRPr>
                    </a:p>
                  </a:txBody>
                  <a:tcPr marL="3220" marR="3220" marT="3220" marB="0" anchor="b">
                    <a:lnL>
                      <a:noFill/>
                    </a:lnL>
                    <a:lnR w="6350" cap="flat" cmpd="sng" algn="ctr">
                      <a:solidFill>
                        <a:srgbClr val="BFBFBF"/>
                      </a:solidFill>
                      <a:prstDash val="solid"/>
                      <a:round/>
                      <a:headEnd type="none" w="med" len="med"/>
                      <a:tailEnd type="none" w="med" len="med"/>
                    </a:lnR>
                    <a:lnT>
                      <a:noFill/>
                    </a:lnT>
                    <a:lnB w="6350" cap="flat" cmpd="sng" algn="ctr">
                      <a:solidFill>
                        <a:srgbClr val="BFBFBF"/>
                      </a:solidFill>
                      <a:prstDash val="solid"/>
                      <a:round/>
                      <a:headEnd type="none" w="med" len="med"/>
                      <a:tailEnd type="none" w="med" len="med"/>
                    </a:lnB>
                  </a:tcPr>
                </a:tc>
                <a:tc gridSpan="5">
                  <a:txBody>
                    <a:bodyPr/>
                    <a:lstStyle/>
                    <a:p>
                      <a:pPr algn="ctr" rtl="0" fontAlgn="ctr"/>
                      <a:r>
                        <a:rPr lang="de-DE" sz="500" b="0" i="0" u="none" strike="noStrike">
                          <a:solidFill>
                            <a:srgbClr val="000000"/>
                          </a:solidFill>
                          <a:effectLst/>
                          <a:latin typeface="Century Gothic" panose="020B0502020202020204" pitchFamily="34" charset="0"/>
                        </a:rPr>
                        <a:t>RISIKOBEWERTUNG</a:t>
                      </a:r>
                    </a:p>
                  </a:txBody>
                  <a:tcPr marL="3220" marR="3220" marT="3220" marB="0" anchor="ctr">
                    <a:lnL w="6350" cap="flat" cmpd="sng" algn="ctr">
                      <a:solidFill>
                        <a:srgbClr val="BFBFBF"/>
                      </a:solidFill>
                      <a:prstDash val="solid"/>
                      <a:round/>
                      <a:headEnd type="none" w="med" len="med"/>
                      <a:tailEnd type="none" w="med" len="med"/>
                    </a:lnL>
                    <a:lnR>
                      <a:noFill/>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BDD7EE"/>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ctr"/>
                      <a:endParaRPr lang="en-US" sz="500" b="0" i="0" u="none" strike="noStrike">
                        <a:solidFill>
                          <a:srgbClr val="000000"/>
                        </a:solidFill>
                        <a:effectLst/>
                        <a:latin typeface="Century Gothic" panose="020B0502020202020204" pitchFamily="34" charset="0"/>
                      </a:endParaRPr>
                    </a:p>
                  </a:txBody>
                  <a:tcPr marL="28983" marR="3220" marT="3220" marB="0" anchor="ctr">
                    <a:lnL>
                      <a:noFill/>
                    </a:lnL>
                    <a:lnR>
                      <a:noFill/>
                    </a:lnR>
                    <a:lnT>
                      <a:noFill/>
                    </a:lnT>
                    <a:lnB w="6350" cap="flat" cmpd="sng" algn="ctr">
                      <a:solidFill>
                        <a:srgbClr val="BFBFBF"/>
                      </a:solidFill>
                      <a:prstDash val="solid"/>
                      <a:round/>
                      <a:headEnd type="none" w="med" len="med"/>
                      <a:tailEnd type="none" w="med" len="med"/>
                    </a:lnB>
                  </a:tcPr>
                </a:tc>
                <a:tc>
                  <a:txBody>
                    <a:bodyPr/>
                    <a:lstStyle/>
                    <a:p>
                      <a:pPr algn="l" fontAlgn="ctr"/>
                      <a:endParaRPr lang="en-US" sz="400" b="0" i="0" u="none" strike="noStrike">
                        <a:solidFill>
                          <a:srgbClr val="000000"/>
                        </a:solidFill>
                        <a:effectLst/>
                        <a:latin typeface="Century Gothic" panose="020B0502020202020204" pitchFamily="34" charset="0"/>
                      </a:endParaRPr>
                    </a:p>
                  </a:txBody>
                  <a:tcPr marL="28983" marR="3220" marT="3220" marB="0" anchor="ctr">
                    <a:lnL>
                      <a:noFill/>
                    </a:lnL>
                    <a:lnR>
                      <a:noFill/>
                    </a:lnR>
                    <a:lnT>
                      <a:noFill/>
                    </a:lnT>
                    <a:lnB w="6350" cap="flat" cmpd="sng" algn="ctr">
                      <a:solidFill>
                        <a:srgbClr val="BFBFBF"/>
                      </a:solidFill>
                      <a:prstDash val="solid"/>
                      <a:round/>
                      <a:headEnd type="none" w="med" len="med"/>
                      <a:tailEnd type="none" w="med" len="med"/>
                    </a:lnB>
                  </a:tcPr>
                </a:tc>
                <a:extLst>
                  <a:ext uri="{0D108BD9-81ED-4DB2-BD59-A6C34878D82A}">
                    <a16:rowId xmlns:a16="http://schemas.microsoft.com/office/drawing/2014/main" val="73190695"/>
                  </a:ext>
                </a:extLst>
              </a:tr>
              <a:tr h="288421">
                <a:tc>
                  <a:txBody>
                    <a:bodyPr/>
                    <a:lstStyle/>
                    <a:p>
                      <a:pPr algn="l" rtl="0" fontAlgn="ctr"/>
                      <a:r>
                        <a:rPr lang="de-DE" sz="400" b="0" i="0" u="none" strike="noStrike">
                          <a:solidFill>
                            <a:srgbClr val="000000"/>
                          </a:solidFill>
                          <a:effectLst/>
                          <a:latin typeface="Century Gothic" panose="020B0502020202020204" pitchFamily="34" charset="0"/>
                        </a:rPr>
                        <a:t>THEMA</a:t>
                      </a: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rtl="0" fontAlgn="ctr"/>
                      <a:r>
                        <a:rPr lang="de-DE" sz="400" b="0" i="0" u="none" strike="noStrike">
                          <a:solidFill>
                            <a:srgbClr val="000000"/>
                          </a:solidFill>
                          <a:effectLst/>
                          <a:latin typeface="Century Gothic" panose="020B0502020202020204" pitchFamily="34" charset="0"/>
                        </a:rPr>
                        <a:t>RISIKO</a:t>
                      </a: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rtl="0" fontAlgn="ctr"/>
                      <a:r>
                        <a:rPr lang="de-DE" sz="400" b="0" i="0" u="none" strike="noStrike" dirty="0">
                          <a:solidFill>
                            <a:srgbClr val="000000"/>
                          </a:solidFill>
                          <a:effectLst/>
                          <a:latin typeface="Century Gothic" panose="020B0502020202020204" pitchFamily="34" charset="0"/>
                        </a:rPr>
                        <a:t>ANFORDERUNGEN AN DIE RISIKOBEWERTUNG</a:t>
                      </a: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rtl="0" fontAlgn="ctr"/>
                      <a:r>
                        <a:rPr lang="de-DE" sz="400" b="0" i="0" u="none" strike="noStrike" dirty="0">
                          <a:solidFill>
                            <a:srgbClr val="000000"/>
                          </a:solidFill>
                          <a:effectLst/>
                          <a:latin typeface="Century Gothic" panose="020B0502020202020204" pitchFamily="34" charset="0"/>
                        </a:rPr>
                        <a:t>HÄUFIGKEIT DER RISIKOBEWERTUNG</a:t>
                      </a: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gridSpan="2">
                  <a:txBody>
                    <a:bodyPr/>
                    <a:lstStyle/>
                    <a:p>
                      <a:pPr algn="l" rtl="0" fontAlgn="ctr"/>
                      <a:r>
                        <a:rPr lang="de-DE" sz="400" b="0" i="0" u="none" strike="noStrike">
                          <a:solidFill>
                            <a:srgbClr val="000000"/>
                          </a:solidFill>
                          <a:effectLst/>
                          <a:latin typeface="Century Gothic" panose="020B0502020202020204" pitchFamily="34" charset="0"/>
                        </a:rPr>
                        <a:t>BESTÄTIGEN, OB DAS RISIKO QUANTIFIZIERT IST UND WESHALB</a:t>
                      </a: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DEBF7"/>
                    </a:solidFill>
                  </a:tcPr>
                </a:tc>
                <a:tc hMerge="1">
                  <a:txBody>
                    <a:bodyPr/>
                    <a:lstStyle/>
                    <a:p>
                      <a:endParaRPr lang="en-US"/>
                    </a:p>
                  </a:txBody>
                  <a:tcPr/>
                </a:tc>
                <a:tc>
                  <a:txBody>
                    <a:bodyPr/>
                    <a:lstStyle/>
                    <a:p>
                      <a:pPr algn="l" rtl="0" fontAlgn="ctr"/>
                      <a:r>
                        <a:rPr lang="de-DE" sz="400" b="0" i="0" u="none" strike="noStrike" dirty="0">
                          <a:solidFill>
                            <a:srgbClr val="000000"/>
                          </a:solidFill>
                          <a:effectLst/>
                          <a:latin typeface="Century Gothic" panose="020B0502020202020204" pitchFamily="34" charset="0"/>
                        </a:rPr>
                        <a:t>EMPFOHLENE MESSZAHLEN ZUR ERMITTLUNG VON COMPLIANCE UND RISIKO</a:t>
                      </a: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DEBF7"/>
                    </a:solidFill>
                  </a:tcPr>
                </a:tc>
                <a:tc gridSpan="2">
                  <a:txBody>
                    <a:bodyPr/>
                    <a:lstStyle/>
                    <a:p>
                      <a:pPr algn="l" rtl="0" fontAlgn="ctr"/>
                      <a:r>
                        <a:rPr lang="de-DE" sz="400" b="0" i="0" u="none" strike="noStrike" dirty="0">
                          <a:solidFill>
                            <a:srgbClr val="000000"/>
                          </a:solidFill>
                          <a:effectLst/>
                          <a:latin typeface="Century Gothic" panose="020B0502020202020204" pitchFamily="34" charset="0"/>
                        </a:rPr>
                        <a:t>BESTÄTIGEN, OB UND WESHALB ÄNDERUNGEN DER RISIKOEINSTUFUNG IM LAUFE DER ZEIT ÜBERWACHT WERDEN SOLLEN ODER NICHT</a:t>
                      </a: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DEBF7"/>
                    </a:solidFill>
                  </a:tcPr>
                </a:tc>
                <a:tc hMerge="1">
                  <a:txBody>
                    <a:bodyPr/>
                    <a:lstStyle/>
                    <a:p>
                      <a:endParaRPr lang="en-US"/>
                    </a:p>
                  </a:txBody>
                  <a:tcPr/>
                </a:tc>
                <a:tc>
                  <a:txBody>
                    <a:bodyPr/>
                    <a:lstStyle/>
                    <a:p>
                      <a:pPr algn="l" rtl="0" fontAlgn="ctr"/>
                      <a:r>
                        <a:rPr lang="de-DE" sz="400" b="0" i="0" u="none" strike="noStrike">
                          <a:solidFill>
                            <a:srgbClr val="000000"/>
                          </a:solidFill>
                          <a:effectLst/>
                          <a:latin typeface="Century Gothic" panose="020B0502020202020204" pitchFamily="34" charset="0"/>
                        </a:rPr>
                        <a:t>VERWENDUNGSZWECK VON COMPLIANCE- UND RISIKOBEWERTUNG</a:t>
                      </a: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rtl="0" fontAlgn="ctr"/>
                      <a:r>
                        <a:rPr lang="de-DE" sz="400" b="0" i="0" u="none" strike="noStrike">
                          <a:solidFill>
                            <a:srgbClr val="000000"/>
                          </a:solidFill>
                          <a:effectLst/>
                          <a:latin typeface="Century Gothic" panose="020B0502020202020204" pitchFamily="34" charset="0"/>
                        </a:rPr>
                        <a:t>FRAMEWORK-TOOLS FÜR DIE COMPLIANCE- UND RISIKOBEWERTUNG</a:t>
                      </a: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extLst>
                  <a:ext uri="{0D108BD9-81ED-4DB2-BD59-A6C34878D82A}">
                    <a16:rowId xmlns:a16="http://schemas.microsoft.com/office/drawing/2014/main" val="663424826"/>
                  </a:ext>
                </a:extLst>
              </a:tr>
              <a:tr h="367150">
                <a:tc>
                  <a:txBody>
                    <a:bodyPr/>
                    <a:lstStyle/>
                    <a:p>
                      <a:pPr algn="l" rtl="0" fontAlgn="ctr"/>
                      <a:r>
                        <a:rPr lang="de-DE" sz="300" b="0" i="0" u="none" strike="noStrike">
                          <a:solidFill>
                            <a:srgbClr val="000000"/>
                          </a:solidFill>
                          <a:effectLst/>
                          <a:latin typeface="Century Gothic" panose="020B0502020202020204" pitchFamily="34" charset="0"/>
                        </a:rPr>
                        <a:t>STANDARDS FÜR ELEKTRISCHE SICHERHEIT</a:t>
                      </a: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rtl="0" fontAlgn="ctr"/>
                      <a:r>
                        <a:rPr lang="de-DE" sz="300" b="0" i="0" u="none" strike="noStrike" dirty="0">
                          <a:solidFill>
                            <a:srgbClr val="000000"/>
                          </a:solidFill>
                          <a:effectLst/>
                          <a:latin typeface="Century Gothic" panose="020B0502020202020204" pitchFamily="34" charset="0"/>
                        </a:rPr>
                        <a:t>Die Nichteinhaltung der Standards für die elektrische Sicherheit kann zu Bränden, Stromschlägen oder anderen Gefahren führen, die Benutzer*innen schaden, Eigentum beschädigen und das Unternehmen in erheblichem Umfang haftbar machen und negativer Publicity aussetzen können.</a:t>
                      </a: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rtl="0" fontAlgn="ctr"/>
                      <a:r>
                        <a:rPr lang="de-DE" sz="300" b="0" i="0" u="none" strike="noStrike" dirty="0">
                          <a:solidFill>
                            <a:srgbClr val="000000"/>
                          </a:solidFill>
                          <a:effectLst/>
                          <a:latin typeface="Century Gothic" panose="020B0502020202020204" pitchFamily="34" charset="0"/>
                        </a:rPr>
                        <a:t>Die Integrität, Erdung und Isolierung aller elektrischen Komponenten des Unternehmens bewerten.</a:t>
                      </a: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rtl="0" fontAlgn="ctr"/>
                      <a:r>
                        <a:rPr lang="de-DE" sz="300" b="0" i="0" u="none" strike="noStrike">
                          <a:solidFill>
                            <a:srgbClr val="000000"/>
                          </a:solidFill>
                          <a:effectLst/>
                          <a:latin typeface="Century Gothic" panose="020B0502020202020204" pitchFamily="34" charset="0"/>
                        </a:rPr>
                        <a:t>Halbjährlich und nach Wartungsarbeiten oder Upgrades.</a:t>
                      </a: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rtl="0" fontAlgn="ctr"/>
                      <a:r>
                        <a:rPr lang="de-DE" sz="300" b="0" i="0" u="none" strike="noStrike">
                          <a:solidFill>
                            <a:srgbClr val="000000"/>
                          </a:solidFill>
                          <a:effectLst/>
                          <a:latin typeface="Century Gothic" panose="020B0502020202020204" pitchFamily="34" charset="0"/>
                        </a:rPr>
                        <a:t>JA</a:t>
                      </a:r>
                    </a:p>
                  </a:txBody>
                  <a:tcPr marL="3220"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4BFCF2"/>
                    </a:solidFill>
                  </a:tcPr>
                </a:tc>
                <a:tc>
                  <a:txBody>
                    <a:bodyPr/>
                    <a:lstStyle/>
                    <a:p>
                      <a:pPr algn="l" rtl="0" fontAlgn="ctr"/>
                      <a:r>
                        <a:rPr lang="de-DE" sz="300" b="0" i="0" u="none" strike="noStrike">
                          <a:solidFill>
                            <a:srgbClr val="000000"/>
                          </a:solidFill>
                          <a:effectLst/>
                          <a:latin typeface="Century Gothic" panose="020B0502020202020204" pitchFamily="34" charset="0"/>
                        </a:rPr>
                        <a:t>Damit die Sicherheitsmaßnahmen den Branchenstandards entsprechen.</a:t>
                      </a: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rtl="0" fontAlgn="ctr"/>
                      <a:r>
                        <a:rPr lang="de-DE" sz="300" b="0" i="0" u="none" strike="noStrike">
                          <a:solidFill>
                            <a:srgbClr val="000000"/>
                          </a:solidFill>
                          <a:effectLst/>
                          <a:latin typeface="Century Gothic" panose="020B0502020202020204" pitchFamily="34" charset="0"/>
                        </a:rPr>
                        <a:t>Anzahl der Vorfälle (Brände, Stromschläge); Bestehensrate bei der Inspektion.</a:t>
                      </a: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rtl="0" fontAlgn="ctr"/>
                      <a:r>
                        <a:rPr lang="de-DE" sz="300" b="0" i="0" u="none" strike="noStrike">
                          <a:solidFill>
                            <a:srgbClr val="000000"/>
                          </a:solidFill>
                          <a:effectLst/>
                          <a:latin typeface="Century Gothic" panose="020B0502020202020204" pitchFamily="34" charset="0"/>
                        </a:rPr>
                        <a:t>JA</a:t>
                      </a:r>
                    </a:p>
                  </a:txBody>
                  <a:tcPr marL="3220"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4BFCF2"/>
                    </a:solidFill>
                  </a:tcPr>
                </a:tc>
                <a:tc>
                  <a:txBody>
                    <a:bodyPr/>
                    <a:lstStyle/>
                    <a:p>
                      <a:pPr algn="l" rtl="0" fontAlgn="ctr"/>
                      <a:r>
                        <a:rPr lang="de-DE" sz="300" b="0" i="0" u="none" strike="noStrike">
                          <a:solidFill>
                            <a:srgbClr val="000000"/>
                          </a:solidFill>
                          <a:effectLst/>
                          <a:latin typeface="Century Gothic" panose="020B0502020202020204" pitchFamily="34" charset="0"/>
                        </a:rPr>
                        <a:t>Zum Erkennen von potenziellem Verschleiß oder systemischen Problemen.</a:t>
                      </a: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rtl="0" fontAlgn="ctr"/>
                      <a:r>
                        <a:rPr lang="de-DE" sz="300" b="0" i="0" u="none" strike="noStrike">
                          <a:solidFill>
                            <a:srgbClr val="000000"/>
                          </a:solidFill>
                          <a:effectLst/>
                          <a:latin typeface="Century Gothic" panose="020B0502020202020204" pitchFamily="34" charset="0"/>
                        </a:rPr>
                        <a:t>Um die Sicherheit der Benutzer*innen zu gewährleisten und die Haftung zu reduzieren.</a:t>
                      </a: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rtl="0" fontAlgn="ctr"/>
                      <a:r>
                        <a:rPr lang="de-DE" sz="300" b="0" i="0" u="none" strike="noStrike">
                          <a:solidFill>
                            <a:srgbClr val="000000"/>
                          </a:solidFill>
                          <a:effectLst/>
                          <a:latin typeface="Century Gothic" panose="020B0502020202020204" pitchFamily="34" charset="0"/>
                        </a:rPr>
                        <a:t>National Electrical Code (NEC); lokale Sicherheitsstandards.</a:t>
                      </a: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extLst>
                  <a:ext uri="{0D108BD9-81ED-4DB2-BD59-A6C34878D82A}">
                    <a16:rowId xmlns:a16="http://schemas.microsoft.com/office/drawing/2014/main" val="2254061140"/>
                  </a:ext>
                </a:extLst>
              </a:tr>
              <a:tr h="325067">
                <a:tc>
                  <a:txBody>
                    <a:bodyPr/>
                    <a:lstStyle/>
                    <a:p>
                      <a:pPr algn="l" rtl="0" fontAlgn="ctr"/>
                      <a:r>
                        <a:rPr lang="de-DE" sz="300" b="0" i="0" u="none" strike="noStrike" dirty="0">
                          <a:solidFill>
                            <a:srgbClr val="000000"/>
                          </a:solidFill>
                          <a:effectLst/>
                          <a:latin typeface="Century Gothic" panose="020B0502020202020204" pitchFamily="34" charset="0"/>
                        </a:rPr>
                        <a:t>STANDARDS FÜR DIE ZUSAMMENSCHALTUNG</a:t>
                      </a: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rtl="0" fontAlgn="ctr"/>
                      <a:r>
                        <a:rPr lang="de-DE" sz="300" b="0" i="0" u="none" strike="noStrike">
                          <a:solidFill>
                            <a:srgbClr val="000000"/>
                          </a:solidFill>
                          <a:effectLst/>
                          <a:latin typeface="Century Gothic" panose="020B0502020202020204" pitchFamily="34" charset="0"/>
                        </a:rPr>
                        <a:t>Ohne die Einhaltung der Standards für die Zusammenschaltung besteht die Gefahr von Netzinstabilität. Das kann zu Serviceunterbrechungen, möglichen Bußgeldern von Aufsichtsbehörden und Schäden an der Netzinfrastruktur führen.</a:t>
                      </a: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rtl="0" fontAlgn="ctr"/>
                      <a:r>
                        <a:rPr lang="de-DE" sz="300" b="0" i="0" u="none" strike="noStrike">
                          <a:solidFill>
                            <a:srgbClr val="000000"/>
                          </a:solidFill>
                          <a:effectLst/>
                          <a:latin typeface="Century Gothic" panose="020B0502020202020204" pitchFamily="34" charset="0"/>
                        </a:rPr>
                        <a:t>Die Qualität und Stabilität der Netzanbindung des Unternehmens bewerten.</a:t>
                      </a: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rtl="0" fontAlgn="ctr"/>
                      <a:r>
                        <a:rPr lang="de-DE" sz="300" b="0" i="0" u="none" strike="noStrike" dirty="0">
                          <a:solidFill>
                            <a:srgbClr val="000000"/>
                          </a:solidFill>
                          <a:effectLst/>
                          <a:latin typeface="Century Gothic" panose="020B0502020202020204" pitchFamily="34" charset="0"/>
                        </a:rPr>
                        <a:t>Jährlich.</a:t>
                      </a: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rtl="0" fontAlgn="ctr"/>
                      <a:r>
                        <a:rPr lang="de-DE" sz="300" b="0" i="0" u="none" strike="noStrike">
                          <a:solidFill>
                            <a:srgbClr val="000000"/>
                          </a:solidFill>
                          <a:effectLst/>
                          <a:latin typeface="Century Gothic" panose="020B0502020202020204" pitchFamily="34" charset="0"/>
                        </a:rPr>
                        <a:t>JA</a:t>
                      </a:r>
                    </a:p>
                  </a:txBody>
                  <a:tcPr marL="3220"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4BFCF2"/>
                    </a:solidFill>
                  </a:tcPr>
                </a:tc>
                <a:tc>
                  <a:txBody>
                    <a:bodyPr/>
                    <a:lstStyle/>
                    <a:p>
                      <a:pPr algn="l" rtl="0" fontAlgn="ctr"/>
                      <a:r>
                        <a:rPr lang="de-DE" sz="300" b="0" i="0" u="none" strike="noStrike">
                          <a:solidFill>
                            <a:srgbClr val="000000"/>
                          </a:solidFill>
                          <a:effectLst/>
                          <a:latin typeface="Century Gothic" panose="020B0502020202020204" pitchFamily="34" charset="0"/>
                        </a:rPr>
                        <a:t>Um eine nahtlose Integration in das Stromnetz zu gewährleisten.</a:t>
                      </a: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rtl="0" fontAlgn="ctr"/>
                      <a:r>
                        <a:rPr lang="de-DE" sz="300" b="0" i="0" u="none" strike="noStrike">
                          <a:solidFill>
                            <a:srgbClr val="000000"/>
                          </a:solidFill>
                          <a:effectLst/>
                          <a:latin typeface="Century Gothic" panose="020B0502020202020204" pitchFamily="34" charset="0"/>
                        </a:rPr>
                        <a:t>Dauer der Netzausfallzeiten; Bewertungen der Verbindungsqualität.</a:t>
                      </a: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rtl="0" fontAlgn="ctr"/>
                      <a:r>
                        <a:rPr lang="de-DE" sz="300" b="0" i="0" u="none" strike="noStrike">
                          <a:solidFill>
                            <a:srgbClr val="000000"/>
                          </a:solidFill>
                          <a:effectLst/>
                          <a:latin typeface="Century Gothic" panose="020B0502020202020204" pitchFamily="34" charset="0"/>
                        </a:rPr>
                        <a:t>JA</a:t>
                      </a:r>
                    </a:p>
                  </a:txBody>
                  <a:tcPr marL="3220"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4BFCF2"/>
                    </a:solidFill>
                  </a:tcPr>
                </a:tc>
                <a:tc>
                  <a:txBody>
                    <a:bodyPr/>
                    <a:lstStyle/>
                    <a:p>
                      <a:pPr algn="l" rtl="0" fontAlgn="ctr"/>
                      <a:r>
                        <a:rPr lang="de-DE" sz="300" b="0" i="0" u="none" strike="noStrike">
                          <a:solidFill>
                            <a:srgbClr val="000000"/>
                          </a:solidFill>
                          <a:effectLst/>
                          <a:latin typeface="Century Gothic" panose="020B0502020202020204" pitchFamily="34" charset="0"/>
                        </a:rPr>
                        <a:t>Vor allem beim Ausbau oder wenn das Netz stark verändert wird.</a:t>
                      </a: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rtl="0" fontAlgn="ctr"/>
                      <a:r>
                        <a:rPr lang="de-DE" sz="300" b="0" i="0" u="none" strike="noStrike">
                          <a:solidFill>
                            <a:srgbClr val="000000"/>
                          </a:solidFill>
                          <a:effectLst/>
                          <a:latin typeface="Century Gothic" panose="020B0502020202020204" pitchFamily="34" charset="0"/>
                        </a:rPr>
                        <a:t>Um einen stabilen Service zu gewährleisten und Strafzahlungen zu vermeiden.</a:t>
                      </a: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rtl="0" fontAlgn="ctr"/>
                      <a:r>
                        <a:rPr lang="de-DE" sz="300" b="0" i="0" u="none" strike="noStrike">
                          <a:solidFill>
                            <a:srgbClr val="000000"/>
                          </a:solidFill>
                          <a:effectLst/>
                          <a:latin typeface="Century Gothic" panose="020B0502020202020204" pitchFamily="34" charset="0"/>
                        </a:rPr>
                        <a:t>IEEE-Standards; lokale Netzvorschriften.</a:t>
                      </a: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extLst>
                  <a:ext uri="{0D108BD9-81ED-4DB2-BD59-A6C34878D82A}">
                    <a16:rowId xmlns:a16="http://schemas.microsoft.com/office/drawing/2014/main" val="3930230434"/>
                  </a:ext>
                </a:extLst>
              </a:tr>
              <a:tr h="432165">
                <a:tc>
                  <a:txBody>
                    <a:bodyPr/>
                    <a:lstStyle/>
                    <a:p>
                      <a:pPr algn="l" rtl="0" fontAlgn="ctr"/>
                      <a:r>
                        <a:rPr lang="de-DE" sz="300" b="0" i="0" u="none" strike="noStrike" dirty="0">
                          <a:solidFill>
                            <a:srgbClr val="000000"/>
                          </a:solidFill>
                          <a:effectLst/>
                          <a:latin typeface="Century Gothic" panose="020B0502020202020204" pitchFamily="34" charset="0"/>
                        </a:rPr>
                        <a:t>BARRIEREFREIHEIT UND ADA-COMPLIANCE (AMERICANS WITH DISABILITIES ACT) (ODER GLEICHWERTIGE RECHTSVORSCHRIFTEN IN ANDEREN GERICHTSBARKEITEN)</a:t>
                      </a: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rtl="0" fontAlgn="ctr"/>
                      <a:r>
                        <a:rPr lang="de-DE" sz="300" b="0" i="0" u="none" strike="noStrike">
                          <a:solidFill>
                            <a:srgbClr val="000000"/>
                          </a:solidFill>
                          <a:effectLst/>
                          <a:latin typeface="Century Gothic" panose="020B0502020202020204" pitchFamily="34" charset="0"/>
                        </a:rPr>
                        <a:t>Wenn Ladestationen nicht barrierefrei gestaltet sind, kann dies zu Rechtsbeschwerden, möglichen Bußgeldern und einer Schädigung des Unternehmensrufs aufgrund mangelnder Inklusivität führen.</a:t>
                      </a: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rtl="0" fontAlgn="ctr"/>
                      <a:r>
                        <a:rPr lang="de-DE" sz="300" b="0" i="0" u="none" strike="noStrike">
                          <a:solidFill>
                            <a:srgbClr val="000000"/>
                          </a:solidFill>
                          <a:effectLst/>
                          <a:latin typeface="Century Gothic" panose="020B0502020202020204" pitchFamily="34" charset="0"/>
                        </a:rPr>
                        <a:t>Ladestationen auf einfachen Zugriff und ADA-Compliance überprüfen.</a:t>
                      </a: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rtl="0" fontAlgn="ctr"/>
                      <a:r>
                        <a:rPr lang="de-DE" sz="300" b="0" i="0" u="none" strike="noStrike">
                          <a:solidFill>
                            <a:srgbClr val="000000"/>
                          </a:solidFill>
                          <a:effectLst/>
                          <a:latin typeface="Century Gothic" panose="020B0502020202020204" pitchFamily="34" charset="0"/>
                        </a:rPr>
                        <a:t>Jährlich und nach etwaigen baulichen Veränderungen.</a:t>
                      </a: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rtl="0" fontAlgn="ctr"/>
                      <a:r>
                        <a:rPr lang="de-DE" sz="300" b="0" i="0" u="none" strike="noStrike">
                          <a:solidFill>
                            <a:srgbClr val="000000"/>
                          </a:solidFill>
                          <a:effectLst/>
                          <a:latin typeface="Century Gothic" panose="020B0502020202020204" pitchFamily="34" charset="0"/>
                        </a:rPr>
                        <a:t>NEIN</a:t>
                      </a:r>
                    </a:p>
                  </a:txBody>
                  <a:tcPr marL="3220"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5B37"/>
                    </a:solidFill>
                  </a:tcPr>
                </a:tc>
                <a:tc>
                  <a:txBody>
                    <a:bodyPr/>
                    <a:lstStyle/>
                    <a:p>
                      <a:pPr algn="l" rtl="0" fontAlgn="ctr"/>
                      <a:r>
                        <a:rPr lang="de-DE" sz="300" b="0" i="0" u="none" strike="noStrike">
                          <a:solidFill>
                            <a:srgbClr val="000000"/>
                          </a:solidFill>
                          <a:effectLst/>
                          <a:latin typeface="Century Gothic" panose="020B0502020202020204" pitchFamily="34" charset="0"/>
                        </a:rPr>
                        <a:t>Compliance ist binär (d. h. entweder konform oder nicht).</a:t>
                      </a: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rtl="0" fontAlgn="ctr"/>
                      <a:r>
                        <a:rPr lang="de-DE" sz="300" b="0" i="0" u="none" strike="noStrike">
                          <a:solidFill>
                            <a:srgbClr val="000000"/>
                          </a:solidFill>
                          <a:effectLst/>
                          <a:latin typeface="Century Gothic" panose="020B0502020202020204" pitchFamily="34" charset="0"/>
                        </a:rPr>
                        <a:t>Anzahl der Beschwerden über Barrierefreiheit; Bestehensrate bei der Inspektion.</a:t>
                      </a: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rtl="0" fontAlgn="ctr"/>
                      <a:r>
                        <a:rPr lang="de-DE" sz="300" b="0" i="0" u="none" strike="noStrike">
                          <a:solidFill>
                            <a:srgbClr val="000000"/>
                          </a:solidFill>
                          <a:effectLst/>
                          <a:latin typeface="Century Gothic" panose="020B0502020202020204" pitchFamily="34" charset="0"/>
                        </a:rPr>
                        <a:t>JA</a:t>
                      </a:r>
                    </a:p>
                  </a:txBody>
                  <a:tcPr marL="3220"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4BFCF2"/>
                    </a:solidFill>
                  </a:tcPr>
                </a:tc>
                <a:tc>
                  <a:txBody>
                    <a:bodyPr/>
                    <a:lstStyle/>
                    <a:p>
                      <a:pPr algn="l" rtl="0" fontAlgn="ctr"/>
                      <a:r>
                        <a:rPr lang="de-DE" sz="300" b="0" i="0" u="none" strike="noStrike">
                          <a:solidFill>
                            <a:srgbClr val="000000"/>
                          </a:solidFill>
                          <a:effectLst/>
                          <a:latin typeface="Century Gothic" panose="020B0502020202020204" pitchFamily="34" charset="0"/>
                        </a:rPr>
                        <a:t>Zur Gewährleistung einer kontinuierlichen Barrierefreiheit.</a:t>
                      </a: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rtl="0" fontAlgn="ctr"/>
                      <a:r>
                        <a:rPr lang="de-DE" sz="300" b="0" i="0" u="none" strike="noStrike">
                          <a:solidFill>
                            <a:srgbClr val="000000"/>
                          </a:solidFill>
                          <a:effectLst/>
                          <a:latin typeface="Century Gothic" panose="020B0502020202020204" pitchFamily="34" charset="0"/>
                        </a:rPr>
                        <a:t>Zur Vermeidung rechtlicher Schritte und Förderung der Inklusion.</a:t>
                      </a: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rtl="0" fontAlgn="ctr"/>
                      <a:r>
                        <a:rPr lang="de-DE" sz="300" b="0" i="0" u="none" strike="noStrike">
                          <a:solidFill>
                            <a:srgbClr val="000000"/>
                          </a:solidFill>
                          <a:effectLst/>
                          <a:latin typeface="Century Gothic" panose="020B0502020202020204" pitchFamily="34" charset="0"/>
                        </a:rPr>
                        <a:t>ADA-Richtlinien; lokale Standards/Normen für die Barrierefreiheit.</a:t>
                      </a: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extLst>
                  <a:ext uri="{0D108BD9-81ED-4DB2-BD59-A6C34878D82A}">
                    <a16:rowId xmlns:a16="http://schemas.microsoft.com/office/drawing/2014/main" val="1826423269"/>
                  </a:ext>
                </a:extLst>
              </a:tr>
              <a:tr h="365848">
                <a:tc>
                  <a:txBody>
                    <a:bodyPr/>
                    <a:lstStyle/>
                    <a:p>
                      <a:pPr algn="l" rtl="0" fontAlgn="ctr"/>
                      <a:r>
                        <a:rPr lang="de-DE" sz="300" b="0" i="0" u="none" strike="noStrike" dirty="0">
                          <a:solidFill>
                            <a:srgbClr val="000000"/>
                          </a:solidFill>
                          <a:effectLst/>
                          <a:latin typeface="Century Gothic" panose="020B0502020202020204" pitchFamily="34" charset="0"/>
                        </a:rPr>
                        <a:t>DATENSICHERHEIT UND -SCHUTZ</a:t>
                      </a: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rtl="0" fontAlgn="ctr"/>
                      <a:r>
                        <a:rPr lang="de-DE" sz="300" b="0" i="0" u="none" strike="noStrike" dirty="0">
                          <a:solidFill>
                            <a:srgbClr val="000000"/>
                          </a:solidFill>
                          <a:effectLst/>
                          <a:latin typeface="Century Gothic" panose="020B0502020202020204" pitchFamily="34" charset="0"/>
                        </a:rPr>
                        <a:t>Wenn Kundendaten (wie Zahlungsinformationen oder Nutzungsstatistiken) nicht sicher behandelt werden, kann das Unternehmen mit Datenschutzverletzungen konfrontiert werden, die rechtliche Schritte, Geldstrafen und den Verlust des Vertrauens der Kundschaft nach sich ziehen können.</a:t>
                      </a: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rtl="0" fontAlgn="ctr"/>
                      <a:r>
                        <a:rPr lang="de-DE" sz="300" b="0" i="0" u="none" strike="noStrike">
                          <a:solidFill>
                            <a:srgbClr val="000000"/>
                          </a:solidFill>
                          <a:effectLst/>
                          <a:latin typeface="Century Gothic" panose="020B0502020202020204" pitchFamily="34" charset="0"/>
                        </a:rPr>
                        <a:t>Protokolle zur Speicherung, Übertragung und zum Schutz der Daten evaluieren.</a:t>
                      </a: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rtl="0" fontAlgn="ctr"/>
                      <a:r>
                        <a:rPr lang="de-DE" sz="300" b="0" i="0" u="none" strike="noStrike">
                          <a:solidFill>
                            <a:srgbClr val="000000"/>
                          </a:solidFill>
                          <a:effectLst/>
                          <a:latin typeface="Century Gothic" panose="020B0502020202020204" pitchFamily="34" charset="0"/>
                        </a:rPr>
                        <a:t>Vierteljährlich oder nach Systemaktualisierungen.</a:t>
                      </a: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rtl="0" fontAlgn="ctr"/>
                      <a:r>
                        <a:rPr lang="de-DE" sz="300" b="0" i="0" u="none" strike="noStrike">
                          <a:solidFill>
                            <a:srgbClr val="000000"/>
                          </a:solidFill>
                          <a:effectLst/>
                          <a:latin typeface="Century Gothic" panose="020B0502020202020204" pitchFamily="34" charset="0"/>
                        </a:rPr>
                        <a:t>JA</a:t>
                      </a:r>
                    </a:p>
                  </a:txBody>
                  <a:tcPr marL="3220"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4BFCF2"/>
                    </a:solidFill>
                  </a:tcPr>
                </a:tc>
                <a:tc>
                  <a:txBody>
                    <a:bodyPr/>
                    <a:lstStyle/>
                    <a:p>
                      <a:pPr algn="l" rtl="0" fontAlgn="ctr"/>
                      <a:r>
                        <a:rPr lang="de-DE" sz="300" b="0" i="0" u="none" strike="noStrike">
                          <a:solidFill>
                            <a:srgbClr val="000000"/>
                          </a:solidFill>
                          <a:effectLst/>
                          <a:latin typeface="Century Gothic" panose="020B0502020202020204" pitchFamily="34" charset="0"/>
                        </a:rPr>
                        <a:t>Zur Ermittlung potenzieller Schwachstellen.</a:t>
                      </a: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rtl="0" fontAlgn="ctr"/>
                      <a:r>
                        <a:rPr lang="de-DE" sz="300" b="0" i="0" u="none" strike="noStrike">
                          <a:solidFill>
                            <a:srgbClr val="000000"/>
                          </a:solidFill>
                          <a:effectLst/>
                          <a:latin typeface="Century Gothic" panose="020B0502020202020204" pitchFamily="34" charset="0"/>
                        </a:rPr>
                        <a:t>Anzahl der Sicherheitsverletzungen; Bewertungen der Schwachstellen des Systems.</a:t>
                      </a: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rtl="0" fontAlgn="ctr"/>
                      <a:r>
                        <a:rPr lang="de-DE" sz="300" b="0" i="0" u="none" strike="noStrike">
                          <a:solidFill>
                            <a:srgbClr val="000000"/>
                          </a:solidFill>
                          <a:effectLst/>
                          <a:latin typeface="Century Gothic" panose="020B0502020202020204" pitchFamily="34" charset="0"/>
                        </a:rPr>
                        <a:t>JA</a:t>
                      </a:r>
                    </a:p>
                  </a:txBody>
                  <a:tcPr marL="3220"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4BFCF2"/>
                    </a:solidFill>
                  </a:tcPr>
                </a:tc>
                <a:tc>
                  <a:txBody>
                    <a:bodyPr/>
                    <a:lstStyle/>
                    <a:p>
                      <a:pPr algn="l" rtl="0" fontAlgn="ctr"/>
                      <a:r>
                        <a:rPr lang="de-DE" sz="300" b="0" i="0" u="none" strike="noStrike">
                          <a:solidFill>
                            <a:srgbClr val="000000"/>
                          </a:solidFill>
                          <a:effectLst/>
                          <a:latin typeface="Century Gothic" panose="020B0502020202020204" pitchFamily="34" charset="0"/>
                        </a:rPr>
                        <a:t>Aufgrund der sich entwickelnden Cyberbedrohungen.</a:t>
                      </a: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rtl="0" fontAlgn="ctr"/>
                      <a:r>
                        <a:rPr lang="de-DE" sz="300" b="0" i="0" u="none" strike="noStrike">
                          <a:solidFill>
                            <a:srgbClr val="000000"/>
                          </a:solidFill>
                          <a:effectLst/>
                          <a:latin typeface="Century Gothic" panose="020B0502020202020204" pitchFamily="34" charset="0"/>
                        </a:rPr>
                        <a:t>Zum Schutz von Kundendaten und der Unternehmensreputation.</a:t>
                      </a: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rtl="0" fontAlgn="ctr"/>
                      <a:r>
                        <a:rPr lang="de-DE" sz="300" b="0" i="0" u="none" strike="noStrike">
                          <a:solidFill>
                            <a:srgbClr val="000000"/>
                          </a:solidFill>
                          <a:effectLst/>
                          <a:latin typeface="Century Gothic" panose="020B0502020202020204" pitchFamily="34" charset="0"/>
                        </a:rPr>
                        <a:t>ISO/IEC 27001; NIST-Cybersicherheits-Framework.</a:t>
                      </a: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extLst>
                  <a:ext uri="{0D108BD9-81ED-4DB2-BD59-A6C34878D82A}">
                    <a16:rowId xmlns:a16="http://schemas.microsoft.com/office/drawing/2014/main" val="4002242946"/>
                  </a:ext>
                </a:extLst>
              </a:tr>
              <a:tr h="325067">
                <a:tc>
                  <a:txBody>
                    <a:bodyPr/>
                    <a:lstStyle/>
                    <a:p>
                      <a:pPr algn="l" rtl="0" fontAlgn="ctr"/>
                      <a:r>
                        <a:rPr lang="de-DE" sz="300" b="0" i="0" u="none" strike="noStrike" dirty="0">
                          <a:solidFill>
                            <a:srgbClr val="000000"/>
                          </a:solidFill>
                          <a:effectLst/>
                          <a:latin typeface="Century Gothic" panose="020B0502020202020204" pitchFamily="34" charset="0"/>
                        </a:rPr>
                        <a:t>UMWELT- UND BEBAUUNGSVORSCHRIFTEN</a:t>
                      </a: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rtl="0" fontAlgn="ctr"/>
                      <a:r>
                        <a:rPr lang="de-DE" sz="300" b="0" i="0" u="none" strike="noStrike">
                          <a:solidFill>
                            <a:srgbClr val="000000"/>
                          </a:solidFill>
                          <a:effectLst/>
                          <a:latin typeface="Century Gothic" panose="020B0502020202020204" pitchFamily="34" charset="0"/>
                        </a:rPr>
                        <a:t>Die Installation von Ladeinfrastruktur ohne Einhaltung lokaler Umwelt- und Bebauungsgesetze kann zum erzwungenen Abbau von Ladestationen, rechtlichen Schritten, Bußgeldern und Verzögerungen beim Ausbau des Ladenetzes führen.</a:t>
                      </a: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rtl="0" fontAlgn="ctr"/>
                      <a:r>
                        <a:rPr lang="de-DE" sz="300" b="0" i="0" u="none" strike="noStrike" dirty="0">
                          <a:solidFill>
                            <a:srgbClr val="000000"/>
                          </a:solidFill>
                          <a:effectLst/>
                          <a:latin typeface="Century Gothic" panose="020B0502020202020204" pitchFamily="34" charset="0"/>
                        </a:rPr>
                        <a:t>Die Aufstellungsorte anhand von Umwelt- und Bebauungsgesetzen überprüfen.</a:t>
                      </a: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rtl="0" fontAlgn="ctr"/>
                      <a:r>
                        <a:rPr lang="de-DE" sz="300" b="0" i="0" u="none" strike="noStrike">
                          <a:solidFill>
                            <a:srgbClr val="000000"/>
                          </a:solidFill>
                          <a:effectLst/>
                          <a:latin typeface="Century Gothic" panose="020B0502020202020204" pitchFamily="34" charset="0"/>
                        </a:rPr>
                        <a:t>Jährlich und vor der Errichtung neuer Stationen.</a:t>
                      </a: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rtl="0" fontAlgn="ctr"/>
                      <a:r>
                        <a:rPr lang="de-DE" sz="300" b="0" i="0" u="none" strike="noStrike">
                          <a:solidFill>
                            <a:srgbClr val="000000"/>
                          </a:solidFill>
                          <a:effectLst/>
                          <a:latin typeface="Century Gothic" panose="020B0502020202020204" pitchFamily="34" charset="0"/>
                        </a:rPr>
                        <a:t>NEIN</a:t>
                      </a:r>
                    </a:p>
                  </a:txBody>
                  <a:tcPr marL="3220"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5B37"/>
                    </a:solidFill>
                  </a:tcPr>
                </a:tc>
                <a:tc>
                  <a:txBody>
                    <a:bodyPr/>
                    <a:lstStyle/>
                    <a:p>
                      <a:pPr algn="l" rtl="0" fontAlgn="ctr"/>
                      <a:r>
                        <a:rPr lang="de-DE" sz="300" b="0" i="0" u="none" strike="noStrike">
                          <a:solidFill>
                            <a:srgbClr val="000000"/>
                          </a:solidFill>
                          <a:effectLst/>
                          <a:latin typeface="Century Gothic" panose="020B0502020202020204" pitchFamily="34" charset="0"/>
                        </a:rPr>
                        <a:t>Compliance basiert auf der Einhaltung der lokalen Gesetze.</a:t>
                      </a: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rtl="0" fontAlgn="ctr"/>
                      <a:r>
                        <a:rPr lang="de-DE" sz="300" b="0" i="0" u="none" strike="noStrike">
                          <a:solidFill>
                            <a:srgbClr val="000000"/>
                          </a:solidFill>
                          <a:effectLst/>
                          <a:latin typeface="Century Gothic" panose="020B0502020202020204" pitchFamily="34" charset="0"/>
                        </a:rPr>
                        <a:t>Anzahl der Rechtsbeschwerden; angefallene Bußgelder.</a:t>
                      </a: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rtl="0" fontAlgn="ctr"/>
                      <a:r>
                        <a:rPr lang="de-DE" sz="300" b="0" i="0" u="none" strike="noStrike">
                          <a:solidFill>
                            <a:srgbClr val="000000"/>
                          </a:solidFill>
                          <a:effectLst/>
                          <a:latin typeface="Century Gothic" panose="020B0502020202020204" pitchFamily="34" charset="0"/>
                        </a:rPr>
                        <a:t>JA</a:t>
                      </a:r>
                    </a:p>
                  </a:txBody>
                  <a:tcPr marL="3220"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4BFCF2"/>
                    </a:solidFill>
                  </a:tcPr>
                </a:tc>
                <a:tc>
                  <a:txBody>
                    <a:bodyPr/>
                    <a:lstStyle/>
                    <a:p>
                      <a:pPr algn="l" rtl="0" fontAlgn="ctr"/>
                      <a:r>
                        <a:rPr lang="de-DE" sz="300" b="0" i="0" u="none" strike="noStrike">
                          <a:solidFill>
                            <a:srgbClr val="000000"/>
                          </a:solidFill>
                          <a:effectLst/>
                          <a:latin typeface="Century Gothic" panose="020B0502020202020204" pitchFamily="34" charset="0"/>
                        </a:rPr>
                        <a:t>Vor allem bei sich ändernden Vorschriften.</a:t>
                      </a: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rtl="0" fontAlgn="ctr"/>
                      <a:r>
                        <a:rPr lang="de-DE" sz="300" b="0" i="0" u="none" strike="noStrike">
                          <a:solidFill>
                            <a:srgbClr val="000000"/>
                          </a:solidFill>
                          <a:effectLst/>
                          <a:latin typeface="Century Gothic" panose="020B0502020202020204" pitchFamily="34" charset="0"/>
                        </a:rPr>
                        <a:t>Zur Vermeidung rechtlicher Probleme und Pflege der Beziehungen zur Gemeinschaft.</a:t>
                      </a: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rtl="0" fontAlgn="ctr"/>
                      <a:r>
                        <a:rPr lang="de-DE" sz="300" b="0" i="0" u="none" strike="noStrike" dirty="0">
                          <a:solidFill>
                            <a:srgbClr val="000000"/>
                          </a:solidFill>
                          <a:effectLst/>
                          <a:latin typeface="Century Gothic" panose="020B0502020202020204" pitchFamily="34" charset="0"/>
                        </a:rPr>
                        <a:t>Lokale Bebauungs- und Umweltvorschriften; EPA-Richtlinien.</a:t>
                      </a: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extLst>
                  <a:ext uri="{0D108BD9-81ED-4DB2-BD59-A6C34878D82A}">
                    <a16:rowId xmlns:a16="http://schemas.microsoft.com/office/drawing/2014/main" val="1828633706"/>
                  </a:ext>
                </a:extLst>
              </a:tr>
            </a:tbl>
          </a:graphicData>
        </a:graphic>
      </p:graphicFrame>
    </p:spTree>
    <p:extLst>
      <p:ext uri="{BB962C8B-B14F-4D97-AF65-F5344CB8AC3E}">
        <p14:creationId xmlns:p14="http://schemas.microsoft.com/office/powerpoint/2010/main" val="207983287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3781586" y="6477000"/>
            <a:ext cx="8283455" cy="369332"/>
          </a:xfrm>
          <a:prstGeom prst="rect">
            <a:avLst/>
          </a:prstGeom>
          <a:noFill/>
        </p:spPr>
        <p:txBody>
          <a:bodyPr wrap="square" rtlCol="0">
            <a:spAutoFit/>
          </a:bodyPr>
          <a:lstStyle/>
          <a:p>
            <a:pPr algn="r" rtl="0"/>
            <a:r>
              <a:rPr lang="de-DE" b="1">
                <a:solidFill>
                  <a:schemeClr val="bg1"/>
                </a:solidFill>
                <a:latin typeface="Century Gothic" panose="020B0502020202020204" pitchFamily="34" charset="0"/>
                <a:ea typeface="Arial" charset="0"/>
                <a:cs typeface="Arial" charset="0"/>
              </a:rPr>
              <a:t>PROJEKTBERICHT</a:t>
            </a:r>
          </a:p>
        </p:txBody>
      </p:sp>
      <p:sp>
        <p:nvSpPr>
          <p:cNvPr id="10" name="TextBox 9">
            <a:extLst>
              <a:ext uri="{FF2B5EF4-FFF2-40B4-BE49-F238E27FC236}">
                <a16:creationId xmlns:a16="http://schemas.microsoft.com/office/drawing/2014/main" id="{DBACA93D-7A91-F807-C208-B8E9CE6E8F1E}"/>
              </a:ext>
            </a:extLst>
          </p:cNvPr>
          <p:cNvSpPr txBox="1"/>
          <p:nvPr/>
        </p:nvSpPr>
        <p:spPr>
          <a:xfrm>
            <a:off x="126960" y="150698"/>
            <a:ext cx="9587626" cy="430887"/>
          </a:xfrm>
          <a:prstGeom prst="rect">
            <a:avLst/>
          </a:prstGeom>
          <a:noFill/>
        </p:spPr>
        <p:txBody>
          <a:bodyPr wrap="square" rtlCol="0">
            <a:spAutoFit/>
          </a:bodyPr>
          <a:lstStyle/>
          <a:p>
            <a:pPr rtl="0"/>
            <a:r>
              <a:rPr lang="de-DE" sz="2200" dirty="0">
                <a:solidFill>
                  <a:schemeClr val="tx1">
                    <a:lumMod val="65000"/>
                    <a:lumOff val="35000"/>
                  </a:schemeClr>
                </a:solidFill>
                <a:latin typeface="Century Gothic" panose="020B0502020202020204" pitchFamily="34" charset="0"/>
              </a:rPr>
              <a:t>BEISPIEL FÜR COMPLIANCE-RISIKOBEWERTUNGSMATRIX</a:t>
            </a:r>
          </a:p>
        </p:txBody>
      </p:sp>
      <p:graphicFrame>
        <p:nvGraphicFramePr>
          <p:cNvPr id="2" name="Table 1">
            <a:extLst>
              <a:ext uri="{FF2B5EF4-FFF2-40B4-BE49-F238E27FC236}">
                <a16:creationId xmlns:a16="http://schemas.microsoft.com/office/drawing/2014/main" id="{DB3CD2A6-02CD-CB83-7F38-1A8C0CCFFD68}"/>
              </a:ext>
            </a:extLst>
          </p:cNvPr>
          <p:cNvGraphicFramePr>
            <a:graphicFrameLocks noGrp="1"/>
          </p:cNvGraphicFramePr>
          <p:nvPr>
            <p:extLst>
              <p:ext uri="{D42A27DB-BD31-4B8C-83A1-F6EECF244321}">
                <p14:modId xmlns:p14="http://schemas.microsoft.com/office/powerpoint/2010/main" val="2557717667"/>
              </p:ext>
            </p:extLst>
          </p:nvPr>
        </p:nvGraphicFramePr>
        <p:xfrm>
          <a:off x="126960" y="626841"/>
          <a:ext cx="11938080" cy="6080461"/>
        </p:xfrm>
        <a:graphic>
          <a:graphicData uri="http://schemas.openxmlformats.org/drawingml/2006/table">
            <a:tbl>
              <a:tblPr/>
              <a:tblGrid>
                <a:gridCol w="1160515">
                  <a:extLst>
                    <a:ext uri="{9D8B030D-6E8A-4147-A177-3AD203B41FA5}">
                      <a16:colId xmlns:a16="http://schemas.microsoft.com/office/drawing/2014/main" val="2086546374"/>
                    </a:ext>
                  </a:extLst>
                </a:gridCol>
                <a:gridCol w="1806855">
                  <a:extLst>
                    <a:ext uri="{9D8B030D-6E8A-4147-A177-3AD203B41FA5}">
                      <a16:colId xmlns:a16="http://schemas.microsoft.com/office/drawing/2014/main" val="3615409365"/>
                    </a:ext>
                  </a:extLst>
                </a:gridCol>
                <a:gridCol w="1111910">
                  <a:extLst>
                    <a:ext uri="{9D8B030D-6E8A-4147-A177-3AD203B41FA5}">
                      <a16:colId xmlns:a16="http://schemas.microsoft.com/office/drawing/2014/main" val="1556044992"/>
                    </a:ext>
                  </a:extLst>
                </a:gridCol>
                <a:gridCol w="1075334">
                  <a:extLst>
                    <a:ext uri="{9D8B030D-6E8A-4147-A177-3AD203B41FA5}">
                      <a16:colId xmlns:a16="http://schemas.microsoft.com/office/drawing/2014/main" val="2429664166"/>
                    </a:ext>
                  </a:extLst>
                </a:gridCol>
                <a:gridCol w="431597">
                  <a:extLst>
                    <a:ext uri="{9D8B030D-6E8A-4147-A177-3AD203B41FA5}">
                      <a16:colId xmlns:a16="http://schemas.microsoft.com/office/drawing/2014/main" val="2941516027"/>
                    </a:ext>
                  </a:extLst>
                </a:gridCol>
                <a:gridCol w="1133856">
                  <a:extLst>
                    <a:ext uri="{9D8B030D-6E8A-4147-A177-3AD203B41FA5}">
                      <a16:colId xmlns:a16="http://schemas.microsoft.com/office/drawing/2014/main" val="2282491068"/>
                    </a:ext>
                  </a:extLst>
                </a:gridCol>
                <a:gridCol w="1302106">
                  <a:extLst>
                    <a:ext uri="{9D8B030D-6E8A-4147-A177-3AD203B41FA5}">
                      <a16:colId xmlns:a16="http://schemas.microsoft.com/office/drawing/2014/main" val="239157984"/>
                    </a:ext>
                  </a:extLst>
                </a:gridCol>
                <a:gridCol w="402336">
                  <a:extLst>
                    <a:ext uri="{9D8B030D-6E8A-4147-A177-3AD203B41FA5}">
                      <a16:colId xmlns:a16="http://schemas.microsoft.com/office/drawing/2014/main" val="1475820660"/>
                    </a:ext>
                  </a:extLst>
                </a:gridCol>
                <a:gridCol w="1111910">
                  <a:extLst>
                    <a:ext uri="{9D8B030D-6E8A-4147-A177-3AD203B41FA5}">
                      <a16:colId xmlns:a16="http://schemas.microsoft.com/office/drawing/2014/main" val="3543181367"/>
                    </a:ext>
                  </a:extLst>
                </a:gridCol>
                <a:gridCol w="1231013">
                  <a:extLst>
                    <a:ext uri="{9D8B030D-6E8A-4147-A177-3AD203B41FA5}">
                      <a16:colId xmlns:a16="http://schemas.microsoft.com/office/drawing/2014/main" val="1415242032"/>
                    </a:ext>
                  </a:extLst>
                </a:gridCol>
                <a:gridCol w="1170648">
                  <a:extLst>
                    <a:ext uri="{9D8B030D-6E8A-4147-A177-3AD203B41FA5}">
                      <a16:colId xmlns:a16="http://schemas.microsoft.com/office/drawing/2014/main" val="1380738716"/>
                    </a:ext>
                  </a:extLst>
                </a:gridCol>
              </a:tblGrid>
              <a:tr h="337779">
                <a:tc>
                  <a:txBody>
                    <a:bodyPr/>
                    <a:lstStyle/>
                    <a:p>
                      <a:pPr algn="l" fontAlgn="ctr"/>
                      <a:endParaRPr lang="en-US" sz="750" b="0" i="0" u="none" strike="noStrike" dirty="0">
                        <a:solidFill>
                          <a:srgbClr val="000000"/>
                        </a:solidFill>
                        <a:effectLst/>
                        <a:latin typeface="Century Gothic" panose="020B0502020202020204" pitchFamily="34" charset="0"/>
                      </a:endParaRPr>
                    </a:p>
                  </a:txBody>
                  <a:tcPr marL="28983" marR="3220" marT="3220" marB="0" anchor="ctr">
                    <a:lnL>
                      <a:noFill/>
                    </a:lnL>
                    <a:lnR>
                      <a:noFill/>
                    </a:lnR>
                    <a:lnT>
                      <a:noFill/>
                    </a:lnT>
                    <a:lnB w="6350" cap="flat" cmpd="sng" algn="ctr">
                      <a:solidFill>
                        <a:srgbClr val="BFBFBF"/>
                      </a:solidFill>
                      <a:prstDash val="solid"/>
                      <a:round/>
                      <a:headEnd type="none" w="med" len="med"/>
                      <a:tailEnd type="none" w="med" len="med"/>
                    </a:lnB>
                  </a:tcPr>
                </a:tc>
                <a:tc>
                  <a:txBody>
                    <a:bodyPr/>
                    <a:lstStyle/>
                    <a:p>
                      <a:pPr algn="l" fontAlgn="ctr"/>
                      <a:endParaRPr lang="en-US" sz="750" b="0" i="0" u="none" strike="noStrike" dirty="0">
                        <a:solidFill>
                          <a:srgbClr val="000000"/>
                        </a:solidFill>
                        <a:effectLst/>
                        <a:latin typeface="Century Gothic" panose="020B0502020202020204" pitchFamily="34" charset="0"/>
                      </a:endParaRPr>
                    </a:p>
                  </a:txBody>
                  <a:tcPr marL="28983" marR="3220" marT="3220" marB="0" anchor="ctr">
                    <a:lnL>
                      <a:noFill/>
                    </a:lnL>
                    <a:lnR>
                      <a:noFill/>
                    </a:lnR>
                    <a:lnT>
                      <a:noFill/>
                    </a:lnT>
                    <a:lnB w="6350" cap="flat" cmpd="sng" algn="ctr">
                      <a:solidFill>
                        <a:srgbClr val="BFBFBF"/>
                      </a:solidFill>
                      <a:prstDash val="solid"/>
                      <a:round/>
                      <a:headEnd type="none" w="med" len="med"/>
                      <a:tailEnd type="none" w="med" len="med"/>
                    </a:lnB>
                  </a:tcPr>
                </a:tc>
                <a:tc>
                  <a:txBody>
                    <a:bodyPr/>
                    <a:lstStyle/>
                    <a:p>
                      <a:pPr algn="l" fontAlgn="b"/>
                      <a:endParaRPr lang="en-US" sz="750" b="0" i="0" u="none" strike="noStrike" dirty="0">
                        <a:solidFill>
                          <a:srgbClr val="000000"/>
                        </a:solidFill>
                        <a:effectLst/>
                        <a:latin typeface="Century Gothic" panose="020B0502020202020204" pitchFamily="34" charset="0"/>
                      </a:endParaRPr>
                    </a:p>
                  </a:txBody>
                  <a:tcPr marL="3220" marR="3220" marT="3220" marB="0" anchor="b">
                    <a:lnL>
                      <a:noFill/>
                    </a:lnL>
                    <a:lnR>
                      <a:noFill/>
                    </a:lnR>
                    <a:lnT>
                      <a:noFill/>
                    </a:lnT>
                    <a:lnB w="6350" cap="flat" cmpd="sng" algn="ctr">
                      <a:solidFill>
                        <a:srgbClr val="BFBFBF"/>
                      </a:solidFill>
                      <a:prstDash val="solid"/>
                      <a:round/>
                      <a:headEnd type="none" w="med" len="med"/>
                      <a:tailEnd type="none" w="med" len="med"/>
                    </a:lnB>
                  </a:tcPr>
                </a:tc>
                <a:tc>
                  <a:txBody>
                    <a:bodyPr/>
                    <a:lstStyle/>
                    <a:p>
                      <a:pPr algn="l" fontAlgn="b"/>
                      <a:endParaRPr lang="en-US" sz="750" b="0" i="0" u="none" strike="noStrike" dirty="0">
                        <a:solidFill>
                          <a:srgbClr val="000000"/>
                        </a:solidFill>
                        <a:effectLst/>
                        <a:latin typeface="Century Gothic" panose="020B0502020202020204" pitchFamily="34" charset="0"/>
                      </a:endParaRPr>
                    </a:p>
                  </a:txBody>
                  <a:tcPr marL="3220" marR="3220" marT="3220" marB="0" anchor="b">
                    <a:lnL>
                      <a:noFill/>
                    </a:lnL>
                    <a:lnR w="6350" cap="flat" cmpd="sng" algn="ctr">
                      <a:solidFill>
                        <a:srgbClr val="BFBFBF"/>
                      </a:solidFill>
                      <a:prstDash val="solid"/>
                      <a:round/>
                      <a:headEnd type="none" w="med" len="med"/>
                      <a:tailEnd type="none" w="med" len="med"/>
                    </a:lnR>
                    <a:lnT>
                      <a:noFill/>
                    </a:lnT>
                    <a:lnB w="6350" cap="flat" cmpd="sng" algn="ctr">
                      <a:solidFill>
                        <a:srgbClr val="BFBFBF"/>
                      </a:solidFill>
                      <a:prstDash val="solid"/>
                      <a:round/>
                      <a:headEnd type="none" w="med" len="med"/>
                      <a:tailEnd type="none" w="med" len="med"/>
                    </a:lnB>
                  </a:tcPr>
                </a:tc>
                <a:tc gridSpan="5">
                  <a:txBody>
                    <a:bodyPr/>
                    <a:lstStyle/>
                    <a:p>
                      <a:pPr algn="ctr" rtl="0" fontAlgn="ctr"/>
                      <a:r>
                        <a:rPr lang="de-DE" sz="750" b="0" i="0" u="none" strike="noStrike" dirty="0">
                          <a:solidFill>
                            <a:srgbClr val="000000"/>
                          </a:solidFill>
                          <a:effectLst/>
                          <a:latin typeface="Century Gothic" panose="020B0502020202020204" pitchFamily="34" charset="0"/>
                        </a:rPr>
                        <a:t>RISIKOBEWERTUNG</a:t>
                      </a:r>
                    </a:p>
                  </a:txBody>
                  <a:tcPr marL="3220" marR="3220" marT="3220" marB="0" anchor="ctr">
                    <a:lnL w="6350" cap="flat" cmpd="sng" algn="ctr">
                      <a:solidFill>
                        <a:srgbClr val="BFBFBF"/>
                      </a:solidFill>
                      <a:prstDash val="solid"/>
                      <a:round/>
                      <a:headEnd type="none" w="med" len="med"/>
                      <a:tailEnd type="none" w="med" len="med"/>
                    </a:lnL>
                    <a:lnR>
                      <a:noFill/>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BDD7EE"/>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ctr"/>
                      <a:endParaRPr lang="en-US" sz="750" b="0" i="0" u="none" strike="noStrike">
                        <a:solidFill>
                          <a:srgbClr val="000000"/>
                        </a:solidFill>
                        <a:effectLst/>
                        <a:latin typeface="Century Gothic" panose="020B0502020202020204" pitchFamily="34" charset="0"/>
                      </a:endParaRPr>
                    </a:p>
                  </a:txBody>
                  <a:tcPr marL="28983" marR="3220" marT="3220" marB="0" anchor="ctr">
                    <a:lnL>
                      <a:noFill/>
                    </a:lnL>
                    <a:lnR>
                      <a:noFill/>
                    </a:lnR>
                    <a:lnT>
                      <a:noFill/>
                    </a:lnT>
                    <a:lnB w="6350" cap="flat" cmpd="sng" algn="ctr">
                      <a:solidFill>
                        <a:srgbClr val="BFBFBF"/>
                      </a:solidFill>
                      <a:prstDash val="solid"/>
                      <a:round/>
                      <a:headEnd type="none" w="med" len="med"/>
                      <a:tailEnd type="none" w="med" len="med"/>
                    </a:lnB>
                  </a:tcPr>
                </a:tc>
                <a:tc>
                  <a:txBody>
                    <a:bodyPr/>
                    <a:lstStyle/>
                    <a:p>
                      <a:pPr algn="l" fontAlgn="ctr"/>
                      <a:endParaRPr lang="en-US" sz="750" b="0" i="0" u="none" strike="noStrike">
                        <a:solidFill>
                          <a:srgbClr val="000000"/>
                        </a:solidFill>
                        <a:effectLst/>
                        <a:latin typeface="Century Gothic" panose="020B0502020202020204" pitchFamily="34" charset="0"/>
                      </a:endParaRPr>
                    </a:p>
                  </a:txBody>
                  <a:tcPr marL="28983" marR="3220" marT="3220" marB="0" anchor="ctr">
                    <a:lnL>
                      <a:noFill/>
                    </a:lnL>
                    <a:lnR>
                      <a:noFill/>
                    </a:lnR>
                    <a:lnT>
                      <a:noFill/>
                    </a:lnT>
                    <a:lnB w="6350" cap="flat" cmpd="sng" algn="ctr">
                      <a:solidFill>
                        <a:srgbClr val="BFBFBF"/>
                      </a:solidFill>
                      <a:prstDash val="solid"/>
                      <a:round/>
                      <a:headEnd type="none" w="med" len="med"/>
                      <a:tailEnd type="none" w="med" len="med"/>
                    </a:lnB>
                  </a:tcPr>
                </a:tc>
                <a:extLst>
                  <a:ext uri="{0D108BD9-81ED-4DB2-BD59-A6C34878D82A}">
                    <a16:rowId xmlns:a16="http://schemas.microsoft.com/office/drawing/2014/main" val="1832026352"/>
                  </a:ext>
                </a:extLst>
              </a:tr>
              <a:tr h="692443">
                <a:tc>
                  <a:txBody>
                    <a:bodyPr/>
                    <a:lstStyle/>
                    <a:p>
                      <a:pPr algn="l" rtl="0" fontAlgn="ctr"/>
                      <a:r>
                        <a:rPr lang="de-DE" sz="750" b="0" i="0" u="none" strike="noStrike">
                          <a:solidFill>
                            <a:srgbClr val="000000"/>
                          </a:solidFill>
                          <a:effectLst/>
                          <a:latin typeface="Century Gothic" panose="020B0502020202020204" pitchFamily="34" charset="0"/>
                        </a:rPr>
                        <a:t>THEMA</a:t>
                      </a: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rtl="0" fontAlgn="ctr"/>
                      <a:r>
                        <a:rPr lang="de-DE" sz="750" b="0" i="0" u="none" strike="noStrike">
                          <a:solidFill>
                            <a:srgbClr val="000000"/>
                          </a:solidFill>
                          <a:effectLst/>
                          <a:latin typeface="Century Gothic" panose="020B0502020202020204" pitchFamily="34" charset="0"/>
                        </a:rPr>
                        <a:t>RISIKO</a:t>
                      </a: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rtl="0" fontAlgn="ctr"/>
                      <a:r>
                        <a:rPr lang="de-DE" sz="750" b="0" i="0" u="none" strike="noStrike">
                          <a:solidFill>
                            <a:srgbClr val="000000"/>
                          </a:solidFill>
                          <a:effectLst/>
                          <a:latin typeface="Century Gothic" panose="020B0502020202020204" pitchFamily="34" charset="0"/>
                        </a:rPr>
                        <a:t>ANFORDERUNGEN AN DIE RISIKOBEWERTUNG</a:t>
                      </a: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rtl="0" fontAlgn="ctr"/>
                      <a:r>
                        <a:rPr lang="de-DE" sz="750" b="0" i="0" u="none" strike="noStrike">
                          <a:solidFill>
                            <a:srgbClr val="000000"/>
                          </a:solidFill>
                          <a:effectLst/>
                          <a:latin typeface="Century Gothic" panose="020B0502020202020204" pitchFamily="34" charset="0"/>
                        </a:rPr>
                        <a:t>HÄUFIGKEIT DER RISIKOBEWERTUNG</a:t>
                      </a: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gridSpan="2">
                  <a:txBody>
                    <a:bodyPr/>
                    <a:lstStyle/>
                    <a:p>
                      <a:pPr algn="l" rtl="0" fontAlgn="ctr"/>
                      <a:r>
                        <a:rPr lang="de-DE" sz="750" b="0" i="0" u="none" strike="noStrike">
                          <a:solidFill>
                            <a:srgbClr val="000000"/>
                          </a:solidFill>
                          <a:effectLst/>
                          <a:latin typeface="Century Gothic" panose="020B0502020202020204" pitchFamily="34" charset="0"/>
                        </a:rPr>
                        <a:t>BESTÄTIGEN, OB DAS RISIKO QUANTIFIZIERT IST UND WESHALB</a:t>
                      </a: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DEBF7"/>
                    </a:solidFill>
                  </a:tcPr>
                </a:tc>
                <a:tc hMerge="1">
                  <a:txBody>
                    <a:bodyPr/>
                    <a:lstStyle/>
                    <a:p>
                      <a:endParaRPr lang="en-US"/>
                    </a:p>
                  </a:txBody>
                  <a:tcPr/>
                </a:tc>
                <a:tc>
                  <a:txBody>
                    <a:bodyPr/>
                    <a:lstStyle/>
                    <a:p>
                      <a:pPr algn="l" rtl="0" fontAlgn="ctr"/>
                      <a:r>
                        <a:rPr lang="de-DE" sz="750" b="0" i="0" u="none" strike="noStrike">
                          <a:solidFill>
                            <a:srgbClr val="000000"/>
                          </a:solidFill>
                          <a:effectLst/>
                          <a:latin typeface="Century Gothic" panose="020B0502020202020204" pitchFamily="34" charset="0"/>
                        </a:rPr>
                        <a:t>EMPFOHLENE MESSZAHLEN ZUR ERMITTLUNG VON COMPLIANCE UND RISIKO</a:t>
                      </a: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DEBF7"/>
                    </a:solidFill>
                  </a:tcPr>
                </a:tc>
                <a:tc gridSpan="2">
                  <a:txBody>
                    <a:bodyPr/>
                    <a:lstStyle/>
                    <a:p>
                      <a:pPr algn="l" rtl="0" fontAlgn="ctr"/>
                      <a:r>
                        <a:rPr lang="de-DE" sz="750" b="0" i="0" u="none" strike="noStrike" dirty="0">
                          <a:solidFill>
                            <a:srgbClr val="000000"/>
                          </a:solidFill>
                          <a:effectLst/>
                          <a:latin typeface="Century Gothic" panose="020B0502020202020204" pitchFamily="34" charset="0"/>
                        </a:rPr>
                        <a:t>BESTÄTIGEN, OB UND WESHALB ÄNDERUNGEN DER RISIKOEINSTUFUNG IM LAUFE DER ZEIT ÜBERWACHT WERDEN SOLLEN ODER NICHT</a:t>
                      </a: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DEBF7"/>
                    </a:solidFill>
                  </a:tcPr>
                </a:tc>
                <a:tc hMerge="1">
                  <a:txBody>
                    <a:bodyPr/>
                    <a:lstStyle/>
                    <a:p>
                      <a:endParaRPr lang="en-US"/>
                    </a:p>
                  </a:txBody>
                  <a:tcPr/>
                </a:tc>
                <a:tc>
                  <a:txBody>
                    <a:bodyPr/>
                    <a:lstStyle/>
                    <a:p>
                      <a:pPr algn="l" rtl="0" fontAlgn="ctr"/>
                      <a:r>
                        <a:rPr lang="de-DE" sz="750" b="0" i="0" u="none" strike="noStrike" dirty="0">
                          <a:solidFill>
                            <a:srgbClr val="000000"/>
                          </a:solidFill>
                          <a:effectLst/>
                          <a:latin typeface="Century Gothic" panose="020B0502020202020204" pitchFamily="34" charset="0"/>
                        </a:rPr>
                        <a:t>VERWENDUNGSZWECK VON COMPLIANCE- UND RISIKOBEWERTUNG</a:t>
                      </a: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rtl="0" fontAlgn="ctr"/>
                      <a:r>
                        <a:rPr lang="de-DE" sz="750" b="0" i="0" u="none" strike="noStrike" dirty="0">
                          <a:solidFill>
                            <a:srgbClr val="000000"/>
                          </a:solidFill>
                          <a:effectLst/>
                          <a:latin typeface="Century Gothic" panose="020B0502020202020204" pitchFamily="34" charset="0"/>
                        </a:rPr>
                        <a:t>FRAMEWORK-TOOLS FÜR DIE COMPLIANCE- UND RISIKOBEWERTUNG</a:t>
                      </a: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extLst>
                  <a:ext uri="{0D108BD9-81ED-4DB2-BD59-A6C34878D82A}">
                    <a16:rowId xmlns:a16="http://schemas.microsoft.com/office/drawing/2014/main" val="3989396071"/>
                  </a:ext>
                </a:extLst>
              </a:tr>
              <a:tr h="956473">
                <a:tc>
                  <a:txBody>
                    <a:bodyPr/>
                    <a:lstStyle/>
                    <a:p>
                      <a:pPr algn="l" rtl="0" fontAlgn="ctr"/>
                      <a:r>
                        <a:rPr lang="de-DE" sz="650" b="0" i="0" u="none" strike="noStrike" dirty="0">
                          <a:solidFill>
                            <a:srgbClr val="000000"/>
                          </a:solidFill>
                          <a:effectLst/>
                          <a:latin typeface="Century Gothic" panose="020B0502020202020204" pitchFamily="34" charset="0"/>
                        </a:rPr>
                        <a:t>STANDARDS FÜR ELEKTRISCHE SICHERHEIT</a:t>
                      </a: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rtl="0" fontAlgn="ctr"/>
                      <a:r>
                        <a:rPr lang="de-DE" sz="650" b="0" i="0" u="none" strike="noStrike" dirty="0">
                          <a:solidFill>
                            <a:srgbClr val="000000"/>
                          </a:solidFill>
                          <a:effectLst/>
                          <a:latin typeface="Century Gothic" panose="020B0502020202020204" pitchFamily="34" charset="0"/>
                        </a:rPr>
                        <a:t>Die Nichteinhaltung der Standards für die elektrische Sicherheit kann zu Bränden, Stromschlägen oder anderen Gefahren führen, die Benutzer*innen schaden, Eigentum beschädigen und das Unternehmen in erheblichem Umfang haftbar machen und negativer Publicity aussetzen können.</a:t>
                      </a: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rtl="0" fontAlgn="ctr"/>
                      <a:r>
                        <a:rPr lang="de-DE" sz="650" b="0" i="0" u="none" strike="noStrike" dirty="0">
                          <a:solidFill>
                            <a:srgbClr val="000000"/>
                          </a:solidFill>
                          <a:effectLst/>
                          <a:latin typeface="Century Gothic" panose="020B0502020202020204" pitchFamily="34" charset="0"/>
                        </a:rPr>
                        <a:t>Die Integrität, Erdung und Isolierung aller elektrischen Komponenten des Unternehmens bewerten.</a:t>
                      </a: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rtl="0" fontAlgn="ctr"/>
                      <a:r>
                        <a:rPr lang="de-DE" sz="650" b="0" i="0" u="none" strike="noStrike" dirty="0">
                          <a:solidFill>
                            <a:srgbClr val="000000"/>
                          </a:solidFill>
                          <a:effectLst/>
                          <a:latin typeface="Century Gothic" panose="020B0502020202020204" pitchFamily="34" charset="0"/>
                        </a:rPr>
                        <a:t>Halbjährlich und nach Wartungsarbeiten oder Upgrades.</a:t>
                      </a: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rtl="0" fontAlgn="ctr"/>
                      <a:r>
                        <a:rPr lang="de-DE" sz="650" b="0" i="0" u="none" strike="noStrike">
                          <a:solidFill>
                            <a:srgbClr val="000000"/>
                          </a:solidFill>
                          <a:effectLst/>
                          <a:latin typeface="Century Gothic" panose="020B0502020202020204" pitchFamily="34" charset="0"/>
                        </a:rPr>
                        <a:t>JA</a:t>
                      </a:r>
                    </a:p>
                  </a:txBody>
                  <a:tcPr marL="3220"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4BFCF2"/>
                    </a:solidFill>
                  </a:tcPr>
                </a:tc>
                <a:tc>
                  <a:txBody>
                    <a:bodyPr/>
                    <a:lstStyle/>
                    <a:p>
                      <a:pPr algn="l" rtl="0" fontAlgn="ctr"/>
                      <a:r>
                        <a:rPr lang="de-DE" sz="650" b="0" i="0" u="none" strike="noStrike" dirty="0">
                          <a:solidFill>
                            <a:srgbClr val="000000"/>
                          </a:solidFill>
                          <a:effectLst/>
                          <a:latin typeface="Century Gothic" panose="020B0502020202020204" pitchFamily="34" charset="0"/>
                        </a:rPr>
                        <a:t>Damit die Sicherheitsmaßnahmen den Branchenstandards entsprechen.</a:t>
                      </a: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rtl="0" fontAlgn="ctr"/>
                      <a:r>
                        <a:rPr lang="de-DE" sz="650" b="0" i="0" u="none" strike="noStrike">
                          <a:solidFill>
                            <a:srgbClr val="000000"/>
                          </a:solidFill>
                          <a:effectLst/>
                          <a:latin typeface="Century Gothic" panose="020B0502020202020204" pitchFamily="34" charset="0"/>
                        </a:rPr>
                        <a:t>Anzahl der Vorfälle (Brände, Stromschläge); Bestehensrate bei der Inspektion.</a:t>
                      </a: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rtl="0" fontAlgn="ctr"/>
                      <a:r>
                        <a:rPr lang="de-DE" sz="650" b="0" i="0" u="none" strike="noStrike">
                          <a:solidFill>
                            <a:srgbClr val="000000"/>
                          </a:solidFill>
                          <a:effectLst/>
                          <a:latin typeface="Century Gothic" panose="020B0502020202020204" pitchFamily="34" charset="0"/>
                        </a:rPr>
                        <a:t>JA</a:t>
                      </a:r>
                    </a:p>
                  </a:txBody>
                  <a:tcPr marL="3220"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4BFCF2"/>
                    </a:solidFill>
                  </a:tcPr>
                </a:tc>
                <a:tc>
                  <a:txBody>
                    <a:bodyPr/>
                    <a:lstStyle/>
                    <a:p>
                      <a:pPr algn="l" rtl="0" fontAlgn="ctr"/>
                      <a:r>
                        <a:rPr lang="de-DE" sz="650" b="0" i="0" u="none" strike="noStrike">
                          <a:solidFill>
                            <a:srgbClr val="000000"/>
                          </a:solidFill>
                          <a:effectLst/>
                          <a:latin typeface="Century Gothic" panose="020B0502020202020204" pitchFamily="34" charset="0"/>
                        </a:rPr>
                        <a:t>Zum Erkennen von potenziellem Verschleiß oder systemischen Problemen.</a:t>
                      </a: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rtl="0" fontAlgn="ctr"/>
                      <a:r>
                        <a:rPr lang="de-DE" sz="650" b="0" i="0" u="none" strike="noStrike">
                          <a:solidFill>
                            <a:srgbClr val="000000"/>
                          </a:solidFill>
                          <a:effectLst/>
                          <a:latin typeface="Century Gothic" panose="020B0502020202020204" pitchFamily="34" charset="0"/>
                        </a:rPr>
                        <a:t>Um die Sicherheit der Benutzer*innen zu gewährleisten und die Haftung zu reduzieren.</a:t>
                      </a: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rtl="0" fontAlgn="ctr"/>
                      <a:r>
                        <a:rPr lang="de-DE" sz="650" b="0" i="0" u="none" strike="noStrike">
                          <a:solidFill>
                            <a:srgbClr val="000000"/>
                          </a:solidFill>
                          <a:effectLst/>
                          <a:latin typeface="Century Gothic" panose="020B0502020202020204" pitchFamily="34" charset="0"/>
                        </a:rPr>
                        <a:t>National Electrical Code (NEC); lokale Sicherheitsstandards.</a:t>
                      </a: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extLst>
                  <a:ext uri="{0D108BD9-81ED-4DB2-BD59-A6C34878D82A}">
                    <a16:rowId xmlns:a16="http://schemas.microsoft.com/office/drawing/2014/main" val="4071330155"/>
                  </a:ext>
                </a:extLst>
              </a:tr>
              <a:tr h="956473">
                <a:tc>
                  <a:txBody>
                    <a:bodyPr/>
                    <a:lstStyle/>
                    <a:p>
                      <a:pPr algn="l" rtl="0" fontAlgn="ctr"/>
                      <a:r>
                        <a:rPr lang="de-DE" sz="650" b="0" i="0" u="none" strike="noStrike" dirty="0">
                          <a:solidFill>
                            <a:srgbClr val="000000"/>
                          </a:solidFill>
                          <a:effectLst/>
                          <a:latin typeface="Century Gothic" panose="020B0502020202020204" pitchFamily="34" charset="0"/>
                        </a:rPr>
                        <a:t>STANDARDS FÜR DIE ZUSAMMENSCHALTUNG</a:t>
                      </a: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rtl="0" fontAlgn="ctr"/>
                      <a:r>
                        <a:rPr lang="de-DE" sz="650" b="0" i="0" u="none" strike="noStrike" dirty="0">
                          <a:solidFill>
                            <a:srgbClr val="000000"/>
                          </a:solidFill>
                          <a:effectLst/>
                          <a:latin typeface="Century Gothic" panose="020B0502020202020204" pitchFamily="34" charset="0"/>
                        </a:rPr>
                        <a:t>Ohne die Einhaltung der Standards für die Zusammenschaltung besteht die Gefahr von Netzinstabilität. Das kann zu Serviceunterbrechungen, möglichen Bußgeldern von Aufsichtsbehörden und Schäden an der Netzinfrastruktur führen.</a:t>
                      </a: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rtl="0" fontAlgn="ctr"/>
                      <a:r>
                        <a:rPr lang="de-DE" sz="650" b="0" i="0" u="none" strike="noStrike">
                          <a:solidFill>
                            <a:srgbClr val="000000"/>
                          </a:solidFill>
                          <a:effectLst/>
                          <a:latin typeface="Century Gothic" panose="020B0502020202020204" pitchFamily="34" charset="0"/>
                        </a:rPr>
                        <a:t>Die Qualität und Stabilität der Netzanbindung des Unternehmens bewerten.</a:t>
                      </a: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rtl="0" fontAlgn="ctr"/>
                      <a:r>
                        <a:rPr lang="de-DE" sz="650" b="0" i="0" u="none" strike="noStrike" dirty="0">
                          <a:solidFill>
                            <a:srgbClr val="000000"/>
                          </a:solidFill>
                          <a:effectLst/>
                          <a:latin typeface="Century Gothic" panose="020B0502020202020204" pitchFamily="34" charset="0"/>
                        </a:rPr>
                        <a:t>Jährlich.</a:t>
                      </a: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rtl="0" fontAlgn="ctr"/>
                      <a:r>
                        <a:rPr lang="de-DE" sz="650" b="0" i="0" u="none" strike="noStrike">
                          <a:solidFill>
                            <a:srgbClr val="000000"/>
                          </a:solidFill>
                          <a:effectLst/>
                          <a:latin typeface="Century Gothic" panose="020B0502020202020204" pitchFamily="34" charset="0"/>
                        </a:rPr>
                        <a:t>JA</a:t>
                      </a:r>
                    </a:p>
                  </a:txBody>
                  <a:tcPr marL="3220"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4BFCF2"/>
                    </a:solidFill>
                  </a:tcPr>
                </a:tc>
                <a:tc>
                  <a:txBody>
                    <a:bodyPr/>
                    <a:lstStyle/>
                    <a:p>
                      <a:pPr algn="l" rtl="0" fontAlgn="ctr"/>
                      <a:r>
                        <a:rPr lang="de-DE" sz="650" b="0" i="0" u="none" strike="noStrike" dirty="0">
                          <a:solidFill>
                            <a:srgbClr val="000000"/>
                          </a:solidFill>
                          <a:effectLst/>
                          <a:latin typeface="Century Gothic" panose="020B0502020202020204" pitchFamily="34" charset="0"/>
                        </a:rPr>
                        <a:t>Um eine nahtlose Integration in das Stromnetz zu gewährleisten.</a:t>
                      </a: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rtl="0" fontAlgn="ctr"/>
                      <a:r>
                        <a:rPr lang="de-DE" sz="650" b="0" i="0" u="none" strike="noStrike">
                          <a:solidFill>
                            <a:srgbClr val="000000"/>
                          </a:solidFill>
                          <a:effectLst/>
                          <a:latin typeface="Century Gothic" panose="020B0502020202020204" pitchFamily="34" charset="0"/>
                        </a:rPr>
                        <a:t>Dauer der Netzausfallzeiten; Bewertungen der Verbindungsqualität.</a:t>
                      </a: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rtl="0" fontAlgn="ctr"/>
                      <a:r>
                        <a:rPr lang="de-DE" sz="650" b="0" i="0" u="none" strike="noStrike">
                          <a:solidFill>
                            <a:srgbClr val="000000"/>
                          </a:solidFill>
                          <a:effectLst/>
                          <a:latin typeface="Century Gothic" panose="020B0502020202020204" pitchFamily="34" charset="0"/>
                        </a:rPr>
                        <a:t>JA</a:t>
                      </a:r>
                    </a:p>
                  </a:txBody>
                  <a:tcPr marL="3220"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4BFCF2"/>
                    </a:solidFill>
                  </a:tcPr>
                </a:tc>
                <a:tc>
                  <a:txBody>
                    <a:bodyPr/>
                    <a:lstStyle/>
                    <a:p>
                      <a:pPr algn="l" rtl="0" fontAlgn="ctr"/>
                      <a:r>
                        <a:rPr lang="de-DE" sz="650" b="0" i="0" u="none" strike="noStrike" dirty="0">
                          <a:solidFill>
                            <a:srgbClr val="000000"/>
                          </a:solidFill>
                          <a:effectLst/>
                          <a:latin typeface="Century Gothic" panose="020B0502020202020204" pitchFamily="34" charset="0"/>
                        </a:rPr>
                        <a:t>Vor allem beim Ausbau oder wenn das Netz stark verändert wird.</a:t>
                      </a: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rtl="0" fontAlgn="ctr"/>
                      <a:r>
                        <a:rPr lang="de-DE" sz="650" b="0" i="0" u="none" strike="noStrike">
                          <a:solidFill>
                            <a:srgbClr val="000000"/>
                          </a:solidFill>
                          <a:effectLst/>
                          <a:latin typeface="Century Gothic" panose="020B0502020202020204" pitchFamily="34" charset="0"/>
                        </a:rPr>
                        <a:t>Um einen stabilen Service zu gewährleisten und Strafzahlungen zu vermeiden.</a:t>
                      </a: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rtl="0" fontAlgn="ctr"/>
                      <a:r>
                        <a:rPr lang="de-DE" sz="650" b="0" i="0" u="none" strike="noStrike">
                          <a:solidFill>
                            <a:srgbClr val="000000"/>
                          </a:solidFill>
                          <a:effectLst/>
                          <a:latin typeface="Century Gothic" panose="020B0502020202020204" pitchFamily="34" charset="0"/>
                        </a:rPr>
                        <a:t>IEEE-Standards; lokale Netzvorschriften.</a:t>
                      </a: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extLst>
                  <a:ext uri="{0D108BD9-81ED-4DB2-BD59-A6C34878D82A}">
                    <a16:rowId xmlns:a16="http://schemas.microsoft.com/office/drawing/2014/main" val="1002191682"/>
                  </a:ext>
                </a:extLst>
              </a:tr>
              <a:tr h="1147618">
                <a:tc>
                  <a:txBody>
                    <a:bodyPr/>
                    <a:lstStyle/>
                    <a:p>
                      <a:pPr algn="l" rtl="0" fontAlgn="ctr"/>
                      <a:r>
                        <a:rPr lang="de-DE" sz="650" b="0" i="0" u="none" strike="noStrike">
                          <a:solidFill>
                            <a:srgbClr val="000000"/>
                          </a:solidFill>
                          <a:effectLst/>
                          <a:latin typeface="Century Gothic" panose="020B0502020202020204" pitchFamily="34" charset="0"/>
                        </a:rPr>
                        <a:t>BARRIEREFREIHEIT UND ADA-COMPLIANCE (AMERICANS WITH DISABILITIES ACT) (ODER GLEICHWERTIGE RECHTSVORSCHRIFTEN IN ANDEREN GERICHTSBARKEITEN)</a:t>
                      </a: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rtl="0" fontAlgn="ctr"/>
                      <a:r>
                        <a:rPr lang="de-DE" sz="650" b="0" i="0" u="none" strike="noStrike">
                          <a:solidFill>
                            <a:srgbClr val="000000"/>
                          </a:solidFill>
                          <a:effectLst/>
                          <a:latin typeface="Century Gothic" panose="020B0502020202020204" pitchFamily="34" charset="0"/>
                        </a:rPr>
                        <a:t>Wenn Ladestationen nicht barrierefrei gestaltet sind, kann dies zu Rechtsbeschwerden, möglichen Bußgeldern und einer Schädigung des Unternehmensrufs aufgrund mangelnder Inklusivität führen.</a:t>
                      </a: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rtl="0" fontAlgn="ctr"/>
                      <a:r>
                        <a:rPr lang="de-DE" sz="650" b="0" i="0" u="none" strike="noStrike">
                          <a:solidFill>
                            <a:srgbClr val="000000"/>
                          </a:solidFill>
                          <a:effectLst/>
                          <a:latin typeface="Century Gothic" panose="020B0502020202020204" pitchFamily="34" charset="0"/>
                        </a:rPr>
                        <a:t>Ladestationen auf einfachen Zugriff und ADA-Compliance überprüfen.</a:t>
                      </a: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rtl="0" fontAlgn="ctr"/>
                      <a:r>
                        <a:rPr lang="de-DE" sz="650" b="0" i="0" u="none" strike="noStrike">
                          <a:solidFill>
                            <a:srgbClr val="000000"/>
                          </a:solidFill>
                          <a:effectLst/>
                          <a:latin typeface="Century Gothic" panose="020B0502020202020204" pitchFamily="34" charset="0"/>
                        </a:rPr>
                        <a:t>Jährlich und nach etwaigen baulichen Veränderungen.</a:t>
                      </a: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rtl="0" fontAlgn="ctr"/>
                      <a:r>
                        <a:rPr lang="de-DE" sz="650" b="0" i="0" u="none" strike="noStrike">
                          <a:solidFill>
                            <a:srgbClr val="000000"/>
                          </a:solidFill>
                          <a:effectLst/>
                          <a:latin typeface="Century Gothic" panose="020B0502020202020204" pitchFamily="34" charset="0"/>
                        </a:rPr>
                        <a:t>NEIN</a:t>
                      </a:r>
                    </a:p>
                  </a:txBody>
                  <a:tcPr marL="3220"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5B37"/>
                    </a:solidFill>
                  </a:tcPr>
                </a:tc>
                <a:tc>
                  <a:txBody>
                    <a:bodyPr/>
                    <a:lstStyle/>
                    <a:p>
                      <a:pPr algn="l" rtl="0" fontAlgn="ctr"/>
                      <a:r>
                        <a:rPr lang="de-DE" sz="650" b="0" i="0" u="none" strike="noStrike">
                          <a:solidFill>
                            <a:srgbClr val="000000"/>
                          </a:solidFill>
                          <a:effectLst/>
                          <a:latin typeface="Century Gothic" panose="020B0502020202020204" pitchFamily="34" charset="0"/>
                        </a:rPr>
                        <a:t>Compliance ist binär (d. h. entweder konform oder nicht).</a:t>
                      </a: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rtl="0" fontAlgn="ctr"/>
                      <a:r>
                        <a:rPr lang="de-DE" sz="650" b="0" i="0" u="none" strike="noStrike" dirty="0">
                          <a:solidFill>
                            <a:srgbClr val="000000"/>
                          </a:solidFill>
                          <a:effectLst/>
                          <a:latin typeface="Century Gothic" panose="020B0502020202020204" pitchFamily="34" charset="0"/>
                        </a:rPr>
                        <a:t>Anzahl der Beschwerden über Barrierefreiheit; Bestehensrate bei der Inspektion.</a:t>
                      </a: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rtl="0" fontAlgn="ctr"/>
                      <a:r>
                        <a:rPr lang="de-DE" sz="650" b="0" i="0" u="none" strike="noStrike">
                          <a:solidFill>
                            <a:srgbClr val="000000"/>
                          </a:solidFill>
                          <a:effectLst/>
                          <a:latin typeface="Century Gothic" panose="020B0502020202020204" pitchFamily="34" charset="0"/>
                        </a:rPr>
                        <a:t>JA</a:t>
                      </a:r>
                    </a:p>
                  </a:txBody>
                  <a:tcPr marL="3220"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4BFCF2"/>
                    </a:solidFill>
                  </a:tcPr>
                </a:tc>
                <a:tc>
                  <a:txBody>
                    <a:bodyPr/>
                    <a:lstStyle/>
                    <a:p>
                      <a:pPr algn="l" rtl="0" fontAlgn="ctr"/>
                      <a:r>
                        <a:rPr lang="de-DE" sz="650" b="0" i="0" u="none" strike="noStrike" dirty="0">
                          <a:solidFill>
                            <a:srgbClr val="000000"/>
                          </a:solidFill>
                          <a:effectLst/>
                          <a:latin typeface="Century Gothic" panose="020B0502020202020204" pitchFamily="34" charset="0"/>
                        </a:rPr>
                        <a:t>Zur Gewährleistung einer kontinuierlichen Barrierefreiheit.</a:t>
                      </a: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rtl="0" fontAlgn="ctr"/>
                      <a:r>
                        <a:rPr lang="de-DE" sz="650" b="0" i="0" u="none" strike="noStrike">
                          <a:solidFill>
                            <a:srgbClr val="000000"/>
                          </a:solidFill>
                          <a:effectLst/>
                          <a:latin typeface="Century Gothic" panose="020B0502020202020204" pitchFamily="34" charset="0"/>
                        </a:rPr>
                        <a:t>Zur Vermeidung rechtlicher Schritte und Förderung der Inklusion.</a:t>
                      </a: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rtl="0" fontAlgn="ctr"/>
                      <a:r>
                        <a:rPr lang="de-DE" sz="650" b="0" i="0" u="none" strike="noStrike">
                          <a:solidFill>
                            <a:srgbClr val="000000"/>
                          </a:solidFill>
                          <a:effectLst/>
                          <a:latin typeface="Century Gothic" panose="020B0502020202020204" pitchFamily="34" charset="0"/>
                        </a:rPr>
                        <a:t>ADA-Richtlinien; lokale Standards/Normen für die Barrierefreiheit.</a:t>
                      </a: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extLst>
                  <a:ext uri="{0D108BD9-81ED-4DB2-BD59-A6C34878D82A}">
                    <a16:rowId xmlns:a16="http://schemas.microsoft.com/office/drawing/2014/main" val="3085461919"/>
                  </a:ext>
                </a:extLst>
              </a:tr>
              <a:tr h="956473">
                <a:tc>
                  <a:txBody>
                    <a:bodyPr/>
                    <a:lstStyle/>
                    <a:p>
                      <a:pPr algn="l" rtl="0" fontAlgn="ctr"/>
                      <a:r>
                        <a:rPr lang="de-DE" sz="650" b="0" i="0" u="none" strike="noStrike">
                          <a:solidFill>
                            <a:srgbClr val="000000"/>
                          </a:solidFill>
                          <a:effectLst/>
                          <a:latin typeface="Century Gothic" panose="020B0502020202020204" pitchFamily="34" charset="0"/>
                        </a:rPr>
                        <a:t>DATENSICHERHEIT UND -SCHUTZ</a:t>
                      </a: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rtl="0" fontAlgn="ctr"/>
                      <a:r>
                        <a:rPr lang="de-DE" sz="650" b="0" i="0" u="none" strike="noStrike">
                          <a:solidFill>
                            <a:srgbClr val="000000"/>
                          </a:solidFill>
                          <a:effectLst/>
                          <a:latin typeface="Century Gothic" panose="020B0502020202020204" pitchFamily="34" charset="0"/>
                        </a:rPr>
                        <a:t>Wenn Kundendaten (wie Zahlungsinformationen oder Nutzungsstatistiken) nicht sicher behandelt werden, kann das Unternehmen mit Datenschutzverletzungen konfrontiert werden, die rechtliche Schritte, Geldstrafen und den Verlust des Vertrauens der Kundschaft nach sich ziehen können.</a:t>
                      </a: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rtl="0" fontAlgn="ctr"/>
                      <a:r>
                        <a:rPr lang="de-DE" sz="650" b="0" i="0" u="none" strike="noStrike">
                          <a:solidFill>
                            <a:srgbClr val="000000"/>
                          </a:solidFill>
                          <a:effectLst/>
                          <a:latin typeface="Century Gothic" panose="020B0502020202020204" pitchFamily="34" charset="0"/>
                        </a:rPr>
                        <a:t>Protokolle zur Speicherung, Übertragung und zum Schutz der Daten evaluieren.</a:t>
                      </a: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rtl="0" fontAlgn="ctr"/>
                      <a:r>
                        <a:rPr lang="de-DE" sz="650" b="0" i="0" u="none" strike="noStrike" dirty="0">
                          <a:solidFill>
                            <a:srgbClr val="000000"/>
                          </a:solidFill>
                          <a:effectLst/>
                          <a:latin typeface="Century Gothic" panose="020B0502020202020204" pitchFamily="34" charset="0"/>
                        </a:rPr>
                        <a:t>Vierteljährlich oder nach Systemaktualisierungen.</a:t>
                      </a: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rtl="0" fontAlgn="ctr"/>
                      <a:r>
                        <a:rPr lang="de-DE" sz="650" b="0" i="0" u="none" strike="noStrike">
                          <a:solidFill>
                            <a:srgbClr val="000000"/>
                          </a:solidFill>
                          <a:effectLst/>
                          <a:latin typeface="Century Gothic" panose="020B0502020202020204" pitchFamily="34" charset="0"/>
                        </a:rPr>
                        <a:t>JA</a:t>
                      </a:r>
                    </a:p>
                  </a:txBody>
                  <a:tcPr marL="3220"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4BFCF2"/>
                    </a:solidFill>
                  </a:tcPr>
                </a:tc>
                <a:tc>
                  <a:txBody>
                    <a:bodyPr/>
                    <a:lstStyle/>
                    <a:p>
                      <a:pPr algn="l" rtl="0" fontAlgn="ctr"/>
                      <a:r>
                        <a:rPr lang="de-DE" sz="650" b="0" i="0" u="none" strike="noStrike">
                          <a:solidFill>
                            <a:srgbClr val="000000"/>
                          </a:solidFill>
                          <a:effectLst/>
                          <a:latin typeface="Century Gothic" panose="020B0502020202020204" pitchFamily="34" charset="0"/>
                        </a:rPr>
                        <a:t>Zur Ermittlung potenzieller Schwachstellen.</a:t>
                      </a: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rtl="0" fontAlgn="ctr"/>
                      <a:r>
                        <a:rPr lang="de-DE" sz="650" b="0" i="0" u="none" strike="noStrike">
                          <a:solidFill>
                            <a:srgbClr val="000000"/>
                          </a:solidFill>
                          <a:effectLst/>
                          <a:latin typeface="Century Gothic" panose="020B0502020202020204" pitchFamily="34" charset="0"/>
                        </a:rPr>
                        <a:t>Anzahl der Sicherheitsverletzungen; Bewertungen der Schwachstellen des Systems.</a:t>
                      </a: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rtl="0" fontAlgn="ctr"/>
                      <a:r>
                        <a:rPr lang="de-DE" sz="650" b="0" i="0" u="none" strike="noStrike">
                          <a:solidFill>
                            <a:srgbClr val="000000"/>
                          </a:solidFill>
                          <a:effectLst/>
                          <a:latin typeface="Century Gothic" panose="020B0502020202020204" pitchFamily="34" charset="0"/>
                        </a:rPr>
                        <a:t>JA</a:t>
                      </a:r>
                    </a:p>
                  </a:txBody>
                  <a:tcPr marL="3220"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4BFCF2"/>
                    </a:solidFill>
                  </a:tcPr>
                </a:tc>
                <a:tc>
                  <a:txBody>
                    <a:bodyPr/>
                    <a:lstStyle/>
                    <a:p>
                      <a:pPr algn="l" rtl="0" fontAlgn="ctr"/>
                      <a:r>
                        <a:rPr lang="de-DE" sz="650" b="0" i="0" u="none" strike="noStrike">
                          <a:solidFill>
                            <a:srgbClr val="000000"/>
                          </a:solidFill>
                          <a:effectLst/>
                          <a:latin typeface="Century Gothic" panose="020B0502020202020204" pitchFamily="34" charset="0"/>
                        </a:rPr>
                        <a:t>Aufgrund der sich entwickelnden Cyberbedrohungen.</a:t>
                      </a: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rtl="0" fontAlgn="ctr"/>
                      <a:r>
                        <a:rPr lang="de-DE" sz="650" b="0" i="0" u="none" strike="noStrike" dirty="0">
                          <a:solidFill>
                            <a:srgbClr val="000000"/>
                          </a:solidFill>
                          <a:effectLst/>
                          <a:latin typeface="Century Gothic" panose="020B0502020202020204" pitchFamily="34" charset="0"/>
                        </a:rPr>
                        <a:t>Zum Schutz von Kundendaten und der Unternehmensreputation.</a:t>
                      </a: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rtl="0" fontAlgn="ctr"/>
                      <a:r>
                        <a:rPr lang="de-DE" sz="650" b="0" i="0" u="none" strike="noStrike" dirty="0">
                          <a:solidFill>
                            <a:srgbClr val="000000"/>
                          </a:solidFill>
                          <a:effectLst/>
                          <a:latin typeface="Century Gothic" panose="020B0502020202020204" pitchFamily="34" charset="0"/>
                        </a:rPr>
                        <a:t>ISO/IEC 27001; NIST-Cybersicherheits-Framework.</a:t>
                      </a: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extLst>
                  <a:ext uri="{0D108BD9-81ED-4DB2-BD59-A6C34878D82A}">
                    <a16:rowId xmlns:a16="http://schemas.microsoft.com/office/drawing/2014/main" val="1985326939"/>
                  </a:ext>
                </a:extLst>
              </a:tr>
              <a:tr h="1033202">
                <a:tc>
                  <a:txBody>
                    <a:bodyPr/>
                    <a:lstStyle/>
                    <a:p>
                      <a:pPr algn="l" rtl="0" fontAlgn="ctr"/>
                      <a:r>
                        <a:rPr lang="de-DE" sz="650" b="0" i="0" u="none" strike="noStrike" dirty="0">
                          <a:solidFill>
                            <a:srgbClr val="000000"/>
                          </a:solidFill>
                          <a:effectLst/>
                          <a:latin typeface="Century Gothic" panose="020B0502020202020204" pitchFamily="34" charset="0"/>
                        </a:rPr>
                        <a:t>UMWELT- UND BEBAUUNGSVORSCHRIFTEN</a:t>
                      </a: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rtl="0" fontAlgn="ctr"/>
                      <a:r>
                        <a:rPr lang="de-DE" sz="650" b="0" i="0" u="none" strike="noStrike">
                          <a:solidFill>
                            <a:srgbClr val="000000"/>
                          </a:solidFill>
                          <a:effectLst/>
                          <a:latin typeface="Century Gothic" panose="020B0502020202020204" pitchFamily="34" charset="0"/>
                        </a:rPr>
                        <a:t>Die Installation von Ladeinfrastruktur ohne Einhaltung lokaler Umwelt- und Bebauungsgesetze kann zum erzwungenen Abbau von Ladestationen, rechtlichen Schritten, Bußgeldern und Verzögerungen beim Ausbau des Ladenetzes führen.</a:t>
                      </a: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rtl="0" fontAlgn="ctr"/>
                      <a:r>
                        <a:rPr lang="de-DE" sz="650" b="0" i="0" u="none" strike="noStrike">
                          <a:solidFill>
                            <a:srgbClr val="000000"/>
                          </a:solidFill>
                          <a:effectLst/>
                          <a:latin typeface="Century Gothic" panose="020B0502020202020204" pitchFamily="34" charset="0"/>
                        </a:rPr>
                        <a:t>Die Aufstellungsorte anhand von Umwelt- und Bebauungsgesetzen überprüfen.</a:t>
                      </a: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rtl="0" fontAlgn="ctr"/>
                      <a:r>
                        <a:rPr lang="de-DE" sz="650" b="0" i="0" u="none" strike="noStrike">
                          <a:solidFill>
                            <a:srgbClr val="000000"/>
                          </a:solidFill>
                          <a:effectLst/>
                          <a:latin typeface="Century Gothic" panose="020B0502020202020204" pitchFamily="34" charset="0"/>
                        </a:rPr>
                        <a:t>Jährlich und vor der Errichtung neuer Stationen.</a:t>
                      </a: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rtl="0" fontAlgn="ctr"/>
                      <a:r>
                        <a:rPr lang="de-DE" sz="650" b="0" i="0" u="none" strike="noStrike">
                          <a:solidFill>
                            <a:srgbClr val="000000"/>
                          </a:solidFill>
                          <a:effectLst/>
                          <a:latin typeface="Century Gothic" panose="020B0502020202020204" pitchFamily="34" charset="0"/>
                        </a:rPr>
                        <a:t>NEIN</a:t>
                      </a:r>
                    </a:p>
                  </a:txBody>
                  <a:tcPr marL="3220"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5B37"/>
                    </a:solidFill>
                  </a:tcPr>
                </a:tc>
                <a:tc>
                  <a:txBody>
                    <a:bodyPr/>
                    <a:lstStyle/>
                    <a:p>
                      <a:pPr algn="l" rtl="0" fontAlgn="ctr"/>
                      <a:r>
                        <a:rPr lang="de-DE" sz="650" b="0" i="0" u="none" strike="noStrike">
                          <a:solidFill>
                            <a:srgbClr val="000000"/>
                          </a:solidFill>
                          <a:effectLst/>
                          <a:latin typeface="Century Gothic" panose="020B0502020202020204" pitchFamily="34" charset="0"/>
                        </a:rPr>
                        <a:t>Compliance basiert auf der Einhaltung der lokalen Gesetze.</a:t>
                      </a: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rtl="0" fontAlgn="ctr"/>
                      <a:r>
                        <a:rPr lang="de-DE" sz="650" b="0" i="0" u="none" strike="noStrike">
                          <a:solidFill>
                            <a:srgbClr val="000000"/>
                          </a:solidFill>
                          <a:effectLst/>
                          <a:latin typeface="Century Gothic" panose="020B0502020202020204" pitchFamily="34" charset="0"/>
                        </a:rPr>
                        <a:t>Anzahl der Rechtsbeschwerden; angefallene Bußgelder.</a:t>
                      </a: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rtl="0" fontAlgn="ctr"/>
                      <a:r>
                        <a:rPr lang="de-DE" sz="650" b="0" i="0" u="none" strike="noStrike">
                          <a:solidFill>
                            <a:srgbClr val="000000"/>
                          </a:solidFill>
                          <a:effectLst/>
                          <a:latin typeface="Century Gothic" panose="020B0502020202020204" pitchFamily="34" charset="0"/>
                        </a:rPr>
                        <a:t>JA</a:t>
                      </a:r>
                    </a:p>
                  </a:txBody>
                  <a:tcPr marL="3220"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4BFCF2"/>
                    </a:solidFill>
                  </a:tcPr>
                </a:tc>
                <a:tc>
                  <a:txBody>
                    <a:bodyPr/>
                    <a:lstStyle/>
                    <a:p>
                      <a:pPr algn="l" rtl="0" fontAlgn="ctr"/>
                      <a:r>
                        <a:rPr lang="de-DE" sz="650" b="0" i="0" u="none" strike="noStrike">
                          <a:solidFill>
                            <a:srgbClr val="000000"/>
                          </a:solidFill>
                          <a:effectLst/>
                          <a:latin typeface="Century Gothic" panose="020B0502020202020204" pitchFamily="34" charset="0"/>
                        </a:rPr>
                        <a:t>Vor allem bei sich ändernden Vorschriften.</a:t>
                      </a: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rtl="0" fontAlgn="ctr"/>
                      <a:r>
                        <a:rPr lang="de-DE" sz="650" b="0" i="0" u="none" strike="noStrike">
                          <a:solidFill>
                            <a:srgbClr val="000000"/>
                          </a:solidFill>
                          <a:effectLst/>
                          <a:latin typeface="Century Gothic" panose="020B0502020202020204" pitchFamily="34" charset="0"/>
                        </a:rPr>
                        <a:t>Zur Vermeidung rechtlicher Probleme und Pflege der Beziehungen zur Gemeinschaft.</a:t>
                      </a: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rtl="0" fontAlgn="ctr"/>
                      <a:r>
                        <a:rPr lang="de-DE" sz="650" b="0" i="0" u="none" strike="noStrike" dirty="0">
                          <a:solidFill>
                            <a:srgbClr val="000000"/>
                          </a:solidFill>
                          <a:effectLst/>
                          <a:latin typeface="Century Gothic" panose="020B0502020202020204" pitchFamily="34" charset="0"/>
                        </a:rPr>
                        <a:t>Lokale Bebauungs- und Umweltvorschriften; EPA-Richtlinien.</a:t>
                      </a: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extLst>
                  <a:ext uri="{0D108BD9-81ED-4DB2-BD59-A6C34878D82A}">
                    <a16:rowId xmlns:a16="http://schemas.microsoft.com/office/drawing/2014/main" val="130901785"/>
                  </a:ext>
                </a:extLst>
              </a:tr>
            </a:tbl>
          </a:graphicData>
        </a:graphic>
      </p:graphicFrame>
    </p:spTree>
    <p:extLst>
      <p:ext uri="{BB962C8B-B14F-4D97-AF65-F5344CB8AC3E}">
        <p14:creationId xmlns:p14="http://schemas.microsoft.com/office/powerpoint/2010/main" val="117992403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3781586" y="6477000"/>
            <a:ext cx="8283455" cy="369332"/>
          </a:xfrm>
          <a:prstGeom prst="rect">
            <a:avLst/>
          </a:prstGeom>
          <a:noFill/>
        </p:spPr>
        <p:txBody>
          <a:bodyPr wrap="square" rtlCol="0">
            <a:spAutoFit/>
          </a:bodyPr>
          <a:lstStyle/>
          <a:p>
            <a:pPr algn="r" rtl="0"/>
            <a:r>
              <a:rPr lang="de-DE" b="1">
                <a:solidFill>
                  <a:schemeClr val="bg1"/>
                </a:solidFill>
                <a:latin typeface="Century Gothic" panose="020B0502020202020204" pitchFamily="34" charset="0"/>
                <a:ea typeface="Arial" charset="0"/>
                <a:cs typeface="Arial" charset="0"/>
              </a:rPr>
              <a:t>PROJEKTBERICHT</a:t>
            </a:r>
          </a:p>
        </p:txBody>
      </p:sp>
      <p:sp>
        <p:nvSpPr>
          <p:cNvPr id="10" name="TextBox 9">
            <a:extLst>
              <a:ext uri="{FF2B5EF4-FFF2-40B4-BE49-F238E27FC236}">
                <a16:creationId xmlns:a16="http://schemas.microsoft.com/office/drawing/2014/main" id="{DBACA93D-7A91-F807-C208-B8E9CE6E8F1E}"/>
              </a:ext>
            </a:extLst>
          </p:cNvPr>
          <p:cNvSpPr txBox="1"/>
          <p:nvPr/>
        </p:nvSpPr>
        <p:spPr>
          <a:xfrm>
            <a:off x="126960" y="150698"/>
            <a:ext cx="7385750" cy="430887"/>
          </a:xfrm>
          <a:prstGeom prst="rect">
            <a:avLst/>
          </a:prstGeom>
          <a:noFill/>
        </p:spPr>
        <p:txBody>
          <a:bodyPr wrap="square" rtlCol="0">
            <a:spAutoFit/>
          </a:bodyPr>
          <a:lstStyle/>
          <a:p>
            <a:pPr rtl="0"/>
            <a:r>
              <a:rPr lang="de-DE" sz="2200" dirty="0">
                <a:solidFill>
                  <a:schemeClr val="tx1">
                    <a:lumMod val="65000"/>
                    <a:lumOff val="35000"/>
                  </a:schemeClr>
                </a:solidFill>
                <a:latin typeface="Century Gothic" panose="020B0502020202020204" pitchFamily="34" charset="0"/>
              </a:rPr>
              <a:t>COMPLIANCE-RISIKOBEWERTUNGSMATRIX</a:t>
            </a:r>
          </a:p>
        </p:txBody>
      </p:sp>
      <p:graphicFrame>
        <p:nvGraphicFramePr>
          <p:cNvPr id="2" name="Table 1">
            <a:extLst>
              <a:ext uri="{FF2B5EF4-FFF2-40B4-BE49-F238E27FC236}">
                <a16:creationId xmlns:a16="http://schemas.microsoft.com/office/drawing/2014/main" id="{DB3CD2A6-02CD-CB83-7F38-1A8C0CCFFD68}"/>
              </a:ext>
            </a:extLst>
          </p:cNvPr>
          <p:cNvGraphicFramePr>
            <a:graphicFrameLocks noGrp="1"/>
          </p:cNvGraphicFramePr>
          <p:nvPr>
            <p:extLst>
              <p:ext uri="{D42A27DB-BD31-4B8C-83A1-F6EECF244321}">
                <p14:modId xmlns:p14="http://schemas.microsoft.com/office/powerpoint/2010/main" val="2396179585"/>
              </p:ext>
            </p:extLst>
          </p:nvPr>
        </p:nvGraphicFramePr>
        <p:xfrm>
          <a:off x="126960" y="626842"/>
          <a:ext cx="11938087" cy="6080461"/>
        </p:xfrm>
        <a:graphic>
          <a:graphicData uri="http://schemas.openxmlformats.org/drawingml/2006/table">
            <a:tbl>
              <a:tblPr/>
              <a:tblGrid>
                <a:gridCol w="756099">
                  <a:extLst>
                    <a:ext uri="{9D8B030D-6E8A-4147-A177-3AD203B41FA5}">
                      <a16:colId xmlns:a16="http://schemas.microsoft.com/office/drawing/2014/main" val="2086546374"/>
                    </a:ext>
                  </a:extLst>
                </a:gridCol>
                <a:gridCol w="1296692">
                  <a:extLst>
                    <a:ext uri="{9D8B030D-6E8A-4147-A177-3AD203B41FA5}">
                      <a16:colId xmlns:a16="http://schemas.microsoft.com/office/drawing/2014/main" val="3615409365"/>
                    </a:ext>
                  </a:extLst>
                </a:gridCol>
                <a:gridCol w="1243763">
                  <a:extLst>
                    <a:ext uri="{9D8B030D-6E8A-4147-A177-3AD203B41FA5}">
                      <a16:colId xmlns:a16="http://schemas.microsoft.com/office/drawing/2014/main" val="1556044992"/>
                    </a:ext>
                  </a:extLst>
                </a:gridCol>
                <a:gridCol w="1349621">
                  <a:extLst>
                    <a:ext uri="{9D8B030D-6E8A-4147-A177-3AD203B41FA5}">
                      <a16:colId xmlns:a16="http://schemas.microsoft.com/office/drawing/2014/main" val="2429664166"/>
                    </a:ext>
                  </a:extLst>
                </a:gridCol>
                <a:gridCol w="404226">
                  <a:extLst>
                    <a:ext uri="{9D8B030D-6E8A-4147-A177-3AD203B41FA5}">
                      <a16:colId xmlns:a16="http://schemas.microsoft.com/office/drawing/2014/main" val="2941516027"/>
                    </a:ext>
                  </a:extLst>
                </a:gridCol>
                <a:gridCol w="1296692">
                  <a:extLst>
                    <a:ext uri="{9D8B030D-6E8A-4147-A177-3AD203B41FA5}">
                      <a16:colId xmlns:a16="http://schemas.microsoft.com/office/drawing/2014/main" val="2282491068"/>
                    </a:ext>
                  </a:extLst>
                </a:gridCol>
                <a:gridCol w="1296692">
                  <a:extLst>
                    <a:ext uri="{9D8B030D-6E8A-4147-A177-3AD203B41FA5}">
                      <a16:colId xmlns:a16="http://schemas.microsoft.com/office/drawing/2014/main" val="239157984"/>
                    </a:ext>
                  </a:extLst>
                </a:gridCol>
                <a:gridCol w="404226">
                  <a:extLst>
                    <a:ext uri="{9D8B030D-6E8A-4147-A177-3AD203B41FA5}">
                      <a16:colId xmlns:a16="http://schemas.microsoft.com/office/drawing/2014/main" val="1475820660"/>
                    </a:ext>
                  </a:extLst>
                </a:gridCol>
                <a:gridCol w="1296692">
                  <a:extLst>
                    <a:ext uri="{9D8B030D-6E8A-4147-A177-3AD203B41FA5}">
                      <a16:colId xmlns:a16="http://schemas.microsoft.com/office/drawing/2014/main" val="3543181367"/>
                    </a:ext>
                  </a:extLst>
                </a:gridCol>
                <a:gridCol w="1296692">
                  <a:extLst>
                    <a:ext uri="{9D8B030D-6E8A-4147-A177-3AD203B41FA5}">
                      <a16:colId xmlns:a16="http://schemas.microsoft.com/office/drawing/2014/main" val="1415242032"/>
                    </a:ext>
                  </a:extLst>
                </a:gridCol>
                <a:gridCol w="1296692">
                  <a:extLst>
                    <a:ext uri="{9D8B030D-6E8A-4147-A177-3AD203B41FA5}">
                      <a16:colId xmlns:a16="http://schemas.microsoft.com/office/drawing/2014/main" val="1380738716"/>
                    </a:ext>
                  </a:extLst>
                </a:gridCol>
              </a:tblGrid>
              <a:tr h="337779">
                <a:tc>
                  <a:txBody>
                    <a:bodyPr/>
                    <a:lstStyle/>
                    <a:p>
                      <a:pPr algn="l" fontAlgn="ctr"/>
                      <a:endParaRPr lang="en-US" sz="750" b="0" i="0" u="none" strike="noStrike" dirty="0">
                        <a:solidFill>
                          <a:srgbClr val="000000"/>
                        </a:solidFill>
                        <a:effectLst/>
                        <a:latin typeface="Century Gothic" panose="020B0502020202020204" pitchFamily="34" charset="0"/>
                      </a:endParaRPr>
                    </a:p>
                  </a:txBody>
                  <a:tcPr marL="28983" marR="3220" marT="3220" marB="0" anchor="ctr">
                    <a:lnL>
                      <a:noFill/>
                    </a:lnL>
                    <a:lnR>
                      <a:noFill/>
                    </a:lnR>
                    <a:lnT>
                      <a:noFill/>
                    </a:lnT>
                    <a:lnB w="6350" cap="flat" cmpd="sng" algn="ctr">
                      <a:solidFill>
                        <a:srgbClr val="BFBFBF"/>
                      </a:solidFill>
                      <a:prstDash val="solid"/>
                      <a:round/>
                      <a:headEnd type="none" w="med" len="med"/>
                      <a:tailEnd type="none" w="med" len="med"/>
                    </a:lnB>
                  </a:tcPr>
                </a:tc>
                <a:tc>
                  <a:txBody>
                    <a:bodyPr/>
                    <a:lstStyle/>
                    <a:p>
                      <a:pPr algn="l" fontAlgn="ctr"/>
                      <a:endParaRPr lang="en-US" sz="750" b="0" i="0" u="none" strike="noStrike" dirty="0">
                        <a:solidFill>
                          <a:srgbClr val="000000"/>
                        </a:solidFill>
                        <a:effectLst/>
                        <a:latin typeface="Century Gothic" panose="020B0502020202020204" pitchFamily="34" charset="0"/>
                      </a:endParaRPr>
                    </a:p>
                  </a:txBody>
                  <a:tcPr marL="28983" marR="3220" marT="3220" marB="0" anchor="ctr">
                    <a:lnL>
                      <a:noFill/>
                    </a:lnL>
                    <a:lnR>
                      <a:noFill/>
                    </a:lnR>
                    <a:lnT>
                      <a:noFill/>
                    </a:lnT>
                    <a:lnB w="6350" cap="flat" cmpd="sng" algn="ctr">
                      <a:solidFill>
                        <a:srgbClr val="BFBFBF"/>
                      </a:solidFill>
                      <a:prstDash val="solid"/>
                      <a:round/>
                      <a:headEnd type="none" w="med" len="med"/>
                      <a:tailEnd type="none" w="med" len="med"/>
                    </a:lnB>
                  </a:tcPr>
                </a:tc>
                <a:tc>
                  <a:txBody>
                    <a:bodyPr/>
                    <a:lstStyle/>
                    <a:p>
                      <a:pPr algn="l" fontAlgn="b"/>
                      <a:endParaRPr lang="en-US" sz="750" b="0" i="0" u="none" strike="noStrike" dirty="0">
                        <a:solidFill>
                          <a:srgbClr val="000000"/>
                        </a:solidFill>
                        <a:effectLst/>
                        <a:latin typeface="Century Gothic" panose="020B0502020202020204" pitchFamily="34" charset="0"/>
                      </a:endParaRPr>
                    </a:p>
                  </a:txBody>
                  <a:tcPr marL="3220" marR="3220" marT="3220" marB="0" anchor="b">
                    <a:lnL>
                      <a:noFill/>
                    </a:lnL>
                    <a:lnR>
                      <a:noFill/>
                    </a:lnR>
                    <a:lnT>
                      <a:noFill/>
                    </a:lnT>
                    <a:lnB w="6350" cap="flat" cmpd="sng" algn="ctr">
                      <a:solidFill>
                        <a:srgbClr val="BFBFBF"/>
                      </a:solidFill>
                      <a:prstDash val="solid"/>
                      <a:round/>
                      <a:headEnd type="none" w="med" len="med"/>
                      <a:tailEnd type="none" w="med" len="med"/>
                    </a:lnB>
                  </a:tcPr>
                </a:tc>
                <a:tc>
                  <a:txBody>
                    <a:bodyPr/>
                    <a:lstStyle/>
                    <a:p>
                      <a:pPr algn="l" fontAlgn="b"/>
                      <a:endParaRPr lang="en-US" sz="750" b="0" i="0" u="none" strike="noStrike" dirty="0">
                        <a:solidFill>
                          <a:srgbClr val="000000"/>
                        </a:solidFill>
                        <a:effectLst/>
                        <a:latin typeface="Century Gothic" panose="020B0502020202020204" pitchFamily="34" charset="0"/>
                      </a:endParaRPr>
                    </a:p>
                  </a:txBody>
                  <a:tcPr marL="3220" marR="3220" marT="3220" marB="0" anchor="b">
                    <a:lnL>
                      <a:noFill/>
                    </a:lnL>
                    <a:lnR w="6350" cap="flat" cmpd="sng" algn="ctr">
                      <a:solidFill>
                        <a:srgbClr val="BFBFBF"/>
                      </a:solidFill>
                      <a:prstDash val="solid"/>
                      <a:round/>
                      <a:headEnd type="none" w="med" len="med"/>
                      <a:tailEnd type="none" w="med" len="med"/>
                    </a:lnR>
                    <a:lnT>
                      <a:noFill/>
                    </a:lnT>
                    <a:lnB w="6350" cap="flat" cmpd="sng" algn="ctr">
                      <a:solidFill>
                        <a:srgbClr val="BFBFBF"/>
                      </a:solidFill>
                      <a:prstDash val="solid"/>
                      <a:round/>
                      <a:headEnd type="none" w="med" len="med"/>
                      <a:tailEnd type="none" w="med" len="med"/>
                    </a:lnB>
                  </a:tcPr>
                </a:tc>
                <a:tc gridSpan="5">
                  <a:txBody>
                    <a:bodyPr/>
                    <a:lstStyle/>
                    <a:p>
                      <a:pPr algn="ctr" rtl="0" fontAlgn="ctr"/>
                      <a:r>
                        <a:rPr lang="de-DE" sz="750" b="0" i="0" u="none" strike="noStrike" dirty="0">
                          <a:solidFill>
                            <a:srgbClr val="000000"/>
                          </a:solidFill>
                          <a:effectLst/>
                          <a:latin typeface="Century Gothic" panose="020B0502020202020204" pitchFamily="34" charset="0"/>
                        </a:rPr>
                        <a:t>RISIKOBEWERTUNG</a:t>
                      </a:r>
                    </a:p>
                  </a:txBody>
                  <a:tcPr marL="3220" marR="3220" marT="3220" marB="0" anchor="ctr">
                    <a:lnL w="6350" cap="flat" cmpd="sng" algn="ctr">
                      <a:solidFill>
                        <a:srgbClr val="BFBFBF"/>
                      </a:solidFill>
                      <a:prstDash val="solid"/>
                      <a:round/>
                      <a:headEnd type="none" w="med" len="med"/>
                      <a:tailEnd type="none" w="med" len="med"/>
                    </a:lnL>
                    <a:lnR>
                      <a:noFill/>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BDD7EE"/>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ctr"/>
                      <a:endParaRPr lang="en-US" sz="750" b="0" i="0" u="none" strike="noStrike" dirty="0">
                        <a:solidFill>
                          <a:srgbClr val="000000"/>
                        </a:solidFill>
                        <a:effectLst/>
                        <a:latin typeface="Century Gothic" panose="020B0502020202020204" pitchFamily="34" charset="0"/>
                      </a:endParaRPr>
                    </a:p>
                  </a:txBody>
                  <a:tcPr marL="28983" marR="3220" marT="3220" marB="0" anchor="ctr">
                    <a:lnL>
                      <a:noFill/>
                    </a:lnL>
                    <a:lnR>
                      <a:noFill/>
                    </a:lnR>
                    <a:lnT>
                      <a:noFill/>
                    </a:lnT>
                    <a:lnB w="6350" cap="flat" cmpd="sng" algn="ctr">
                      <a:solidFill>
                        <a:srgbClr val="BFBFBF"/>
                      </a:solidFill>
                      <a:prstDash val="solid"/>
                      <a:round/>
                      <a:headEnd type="none" w="med" len="med"/>
                      <a:tailEnd type="none" w="med" len="med"/>
                    </a:lnB>
                  </a:tcPr>
                </a:tc>
                <a:tc>
                  <a:txBody>
                    <a:bodyPr/>
                    <a:lstStyle/>
                    <a:p>
                      <a:pPr algn="l" fontAlgn="ctr"/>
                      <a:endParaRPr lang="en-US" sz="750" b="0" i="0" u="none" strike="noStrike" dirty="0">
                        <a:solidFill>
                          <a:srgbClr val="000000"/>
                        </a:solidFill>
                        <a:effectLst/>
                        <a:latin typeface="Century Gothic" panose="020B0502020202020204" pitchFamily="34" charset="0"/>
                      </a:endParaRPr>
                    </a:p>
                  </a:txBody>
                  <a:tcPr marL="28983" marR="3220" marT="3220" marB="0" anchor="ctr">
                    <a:lnL>
                      <a:noFill/>
                    </a:lnL>
                    <a:lnR>
                      <a:noFill/>
                    </a:lnR>
                    <a:lnT>
                      <a:noFill/>
                    </a:lnT>
                    <a:lnB w="6350" cap="flat" cmpd="sng" algn="ctr">
                      <a:solidFill>
                        <a:srgbClr val="BFBFBF"/>
                      </a:solidFill>
                      <a:prstDash val="solid"/>
                      <a:round/>
                      <a:headEnd type="none" w="med" len="med"/>
                      <a:tailEnd type="none" w="med" len="med"/>
                    </a:lnB>
                  </a:tcPr>
                </a:tc>
                <a:extLst>
                  <a:ext uri="{0D108BD9-81ED-4DB2-BD59-A6C34878D82A}">
                    <a16:rowId xmlns:a16="http://schemas.microsoft.com/office/drawing/2014/main" val="1832026352"/>
                  </a:ext>
                </a:extLst>
              </a:tr>
              <a:tr h="692443">
                <a:tc>
                  <a:txBody>
                    <a:bodyPr/>
                    <a:lstStyle/>
                    <a:p>
                      <a:pPr algn="l" rtl="0" fontAlgn="ctr"/>
                      <a:r>
                        <a:rPr lang="de-DE" sz="750" b="0" i="0" u="none" strike="noStrike" dirty="0">
                          <a:solidFill>
                            <a:srgbClr val="000000"/>
                          </a:solidFill>
                          <a:effectLst/>
                          <a:latin typeface="Century Gothic" panose="020B0502020202020204" pitchFamily="34" charset="0"/>
                        </a:rPr>
                        <a:t>THEMA</a:t>
                      </a: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rtl="0" fontAlgn="ctr"/>
                      <a:r>
                        <a:rPr lang="de-DE" sz="750" b="0" i="0" u="none" strike="noStrike" dirty="0">
                          <a:solidFill>
                            <a:srgbClr val="000000"/>
                          </a:solidFill>
                          <a:effectLst/>
                          <a:latin typeface="Century Gothic" panose="020B0502020202020204" pitchFamily="34" charset="0"/>
                        </a:rPr>
                        <a:t>RISIKO</a:t>
                      </a: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rtl="0" fontAlgn="ctr"/>
                      <a:r>
                        <a:rPr lang="de-DE" sz="750" b="0" i="0" u="none" strike="noStrike" dirty="0">
                          <a:solidFill>
                            <a:srgbClr val="000000"/>
                          </a:solidFill>
                          <a:effectLst/>
                          <a:latin typeface="Century Gothic" panose="020B0502020202020204" pitchFamily="34" charset="0"/>
                        </a:rPr>
                        <a:t>ANFORDERUNGEN AN DIE RISIKOBEWERTUNG</a:t>
                      </a: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rtl="0" fontAlgn="ctr"/>
                      <a:r>
                        <a:rPr lang="de-DE" sz="750" b="0" i="0" u="none" strike="noStrike" dirty="0">
                          <a:solidFill>
                            <a:srgbClr val="000000"/>
                          </a:solidFill>
                          <a:effectLst/>
                          <a:latin typeface="Century Gothic" panose="020B0502020202020204" pitchFamily="34" charset="0"/>
                        </a:rPr>
                        <a:t>HÄUFIGKEIT DER RISIKOBEWERTUNG</a:t>
                      </a: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gridSpan="2">
                  <a:txBody>
                    <a:bodyPr/>
                    <a:lstStyle/>
                    <a:p>
                      <a:pPr algn="l" rtl="0" fontAlgn="ctr"/>
                      <a:r>
                        <a:rPr lang="de-DE" sz="750" b="0" i="0" u="none" strike="noStrike" dirty="0">
                          <a:solidFill>
                            <a:srgbClr val="000000"/>
                          </a:solidFill>
                          <a:effectLst/>
                          <a:latin typeface="Century Gothic" panose="020B0502020202020204" pitchFamily="34" charset="0"/>
                        </a:rPr>
                        <a:t>BESTÄTIGEN, OB DAS RISIKO QUANTIFIZIERT IST UND WESHALB</a:t>
                      </a: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DEBF7"/>
                    </a:solidFill>
                  </a:tcPr>
                </a:tc>
                <a:tc hMerge="1">
                  <a:txBody>
                    <a:bodyPr/>
                    <a:lstStyle/>
                    <a:p>
                      <a:endParaRPr lang="en-US"/>
                    </a:p>
                  </a:txBody>
                  <a:tcPr/>
                </a:tc>
                <a:tc>
                  <a:txBody>
                    <a:bodyPr/>
                    <a:lstStyle/>
                    <a:p>
                      <a:pPr algn="l" rtl="0" fontAlgn="ctr"/>
                      <a:r>
                        <a:rPr lang="de-DE" sz="750" b="0" i="0" u="none" strike="noStrike" dirty="0">
                          <a:solidFill>
                            <a:srgbClr val="000000"/>
                          </a:solidFill>
                          <a:effectLst/>
                          <a:latin typeface="Century Gothic" panose="020B0502020202020204" pitchFamily="34" charset="0"/>
                        </a:rPr>
                        <a:t>EMPFOHLENE MESSZAHLEN ZUR ERMITTLUNG VON COMPLIANCE UND RISIKO</a:t>
                      </a: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DEBF7"/>
                    </a:solidFill>
                  </a:tcPr>
                </a:tc>
                <a:tc gridSpan="2">
                  <a:txBody>
                    <a:bodyPr/>
                    <a:lstStyle/>
                    <a:p>
                      <a:pPr algn="l" rtl="0" fontAlgn="ctr"/>
                      <a:r>
                        <a:rPr lang="de-DE" sz="750" b="0" i="0" u="none" strike="noStrike" dirty="0">
                          <a:solidFill>
                            <a:srgbClr val="000000"/>
                          </a:solidFill>
                          <a:effectLst/>
                          <a:latin typeface="Century Gothic" panose="020B0502020202020204" pitchFamily="34" charset="0"/>
                        </a:rPr>
                        <a:t>BESTÄTIGEN, OB UND WESHALB ÄNDERUNGEN DER RISIKOEINSTUFUNG IM LAUFE DER ZEIT ÜBERWACHT WERDEN SOLLEN ODER NICHT</a:t>
                      </a: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DEBF7"/>
                    </a:solidFill>
                  </a:tcPr>
                </a:tc>
                <a:tc hMerge="1">
                  <a:txBody>
                    <a:bodyPr/>
                    <a:lstStyle/>
                    <a:p>
                      <a:endParaRPr lang="en-US"/>
                    </a:p>
                  </a:txBody>
                  <a:tcPr/>
                </a:tc>
                <a:tc>
                  <a:txBody>
                    <a:bodyPr/>
                    <a:lstStyle/>
                    <a:p>
                      <a:pPr algn="l" rtl="0" fontAlgn="ctr"/>
                      <a:r>
                        <a:rPr lang="de-DE" sz="750" b="0" i="0" u="none" strike="noStrike" dirty="0">
                          <a:solidFill>
                            <a:srgbClr val="000000"/>
                          </a:solidFill>
                          <a:effectLst/>
                          <a:latin typeface="Century Gothic" panose="020B0502020202020204" pitchFamily="34" charset="0"/>
                        </a:rPr>
                        <a:t>VERWENDUNGSZWECK VON COMPLIANCE- UND RISIKOBEWERTUNG</a:t>
                      </a: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rtl="0" fontAlgn="ctr"/>
                      <a:r>
                        <a:rPr lang="de-DE" sz="750" b="0" i="0" u="none" strike="noStrike" dirty="0">
                          <a:solidFill>
                            <a:srgbClr val="000000"/>
                          </a:solidFill>
                          <a:effectLst/>
                          <a:latin typeface="Century Gothic" panose="020B0502020202020204" pitchFamily="34" charset="0"/>
                        </a:rPr>
                        <a:t>FRAMEWORK-TOOLS FÜR DIE COMPLIANCE- UND RISIKOBEWERTUNG</a:t>
                      </a: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extLst>
                  <a:ext uri="{0D108BD9-81ED-4DB2-BD59-A6C34878D82A}">
                    <a16:rowId xmlns:a16="http://schemas.microsoft.com/office/drawing/2014/main" val="3989396071"/>
                  </a:ext>
                </a:extLst>
              </a:tr>
              <a:tr h="956473">
                <a:tc>
                  <a:txBody>
                    <a:bodyPr/>
                    <a:lstStyle/>
                    <a:p>
                      <a:pPr algn="l" fontAlgn="ctr"/>
                      <a:endParaRPr lang="en-US" sz="650" b="0" i="0" u="none" strike="noStrike" dirty="0">
                        <a:solidFill>
                          <a:srgbClr val="000000"/>
                        </a:solidFill>
                        <a:effectLst/>
                        <a:latin typeface="Century Gothic" panose="020B0502020202020204" pitchFamily="34" charset="0"/>
                      </a:endParaRP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ctr"/>
                      <a:endParaRPr lang="en-US" sz="650" b="0" i="0" u="none" strike="noStrike" dirty="0">
                        <a:solidFill>
                          <a:srgbClr val="000000"/>
                        </a:solidFill>
                        <a:effectLst/>
                        <a:latin typeface="Century Gothic" panose="020B0502020202020204" pitchFamily="34" charset="0"/>
                      </a:endParaRP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ctr"/>
                      <a:endParaRPr lang="en-US" sz="650" b="0" i="0" u="none" strike="noStrike" dirty="0">
                        <a:solidFill>
                          <a:srgbClr val="000000"/>
                        </a:solidFill>
                        <a:effectLst/>
                        <a:latin typeface="Century Gothic" panose="020B0502020202020204" pitchFamily="34" charset="0"/>
                      </a:endParaRP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ctr"/>
                      <a:endParaRPr lang="en-US" sz="650" b="0" i="0" u="none" strike="noStrike" dirty="0">
                        <a:solidFill>
                          <a:srgbClr val="000000"/>
                        </a:solidFill>
                        <a:effectLst/>
                        <a:latin typeface="Century Gothic" panose="020B0502020202020204" pitchFamily="34" charset="0"/>
                      </a:endParaRP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endParaRPr lang="en-US" sz="650" b="0" i="0" u="none" strike="noStrike" dirty="0">
                        <a:solidFill>
                          <a:srgbClr val="000000"/>
                        </a:solidFill>
                        <a:effectLst/>
                        <a:latin typeface="Century Gothic" panose="020B0502020202020204" pitchFamily="34" charset="0"/>
                      </a:endParaRPr>
                    </a:p>
                  </a:txBody>
                  <a:tcPr marL="3220"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l" fontAlgn="ctr"/>
                      <a:endParaRPr lang="en-US" sz="650" b="0" i="0" u="none" strike="noStrike" dirty="0">
                        <a:solidFill>
                          <a:srgbClr val="000000"/>
                        </a:solidFill>
                        <a:effectLst/>
                        <a:latin typeface="Century Gothic" panose="020B0502020202020204" pitchFamily="34" charset="0"/>
                      </a:endParaRP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l" fontAlgn="ctr"/>
                      <a:endParaRPr lang="en-US" sz="650" b="0" i="0" u="none" strike="noStrike">
                        <a:solidFill>
                          <a:srgbClr val="000000"/>
                        </a:solidFill>
                        <a:effectLst/>
                        <a:latin typeface="Century Gothic" panose="020B0502020202020204" pitchFamily="34" charset="0"/>
                      </a:endParaRP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ctr" fontAlgn="ctr"/>
                      <a:endParaRPr lang="en-US" sz="650" b="0" i="0" u="none" strike="noStrike">
                        <a:solidFill>
                          <a:srgbClr val="000000"/>
                        </a:solidFill>
                        <a:effectLst/>
                        <a:latin typeface="Century Gothic" panose="020B0502020202020204" pitchFamily="34" charset="0"/>
                      </a:endParaRPr>
                    </a:p>
                  </a:txBody>
                  <a:tcPr marL="3220"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l" fontAlgn="ctr"/>
                      <a:endParaRPr lang="en-US" sz="650" b="0" i="0" u="none" strike="noStrike">
                        <a:solidFill>
                          <a:srgbClr val="000000"/>
                        </a:solidFill>
                        <a:effectLst/>
                        <a:latin typeface="Century Gothic" panose="020B0502020202020204" pitchFamily="34" charset="0"/>
                      </a:endParaRP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l" fontAlgn="ctr"/>
                      <a:endParaRPr lang="en-US" sz="650" b="0" i="0" u="none" strike="noStrike">
                        <a:solidFill>
                          <a:srgbClr val="000000"/>
                        </a:solidFill>
                        <a:effectLst/>
                        <a:latin typeface="Century Gothic" panose="020B0502020202020204" pitchFamily="34" charset="0"/>
                      </a:endParaRP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ctr"/>
                      <a:endParaRPr lang="en-US" sz="650" b="0" i="0" u="none" strike="noStrike">
                        <a:solidFill>
                          <a:srgbClr val="000000"/>
                        </a:solidFill>
                        <a:effectLst/>
                        <a:latin typeface="Century Gothic" panose="020B0502020202020204" pitchFamily="34" charset="0"/>
                      </a:endParaRP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extLst>
                  <a:ext uri="{0D108BD9-81ED-4DB2-BD59-A6C34878D82A}">
                    <a16:rowId xmlns:a16="http://schemas.microsoft.com/office/drawing/2014/main" val="4071330155"/>
                  </a:ext>
                </a:extLst>
              </a:tr>
              <a:tr h="956473">
                <a:tc>
                  <a:txBody>
                    <a:bodyPr/>
                    <a:lstStyle/>
                    <a:p>
                      <a:pPr algn="l" fontAlgn="ctr"/>
                      <a:endParaRPr lang="en-US" sz="650" b="0" i="0" u="none" strike="noStrike">
                        <a:solidFill>
                          <a:srgbClr val="000000"/>
                        </a:solidFill>
                        <a:effectLst/>
                        <a:latin typeface="Century Gothic" panose="020B0502020202020204" pitchFamily="34" charset="0"/>
                      </a:endParaRP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ctr"/>
                      <a:endParaRPr lang="en-US" sz="650" b="0" i="0" u="none" strike="noStrike" dirty="0">
                        <a:solidFill>
                          <a:srgbClr val="000000"/>
                        </a:solidFill>
                        <a:effectLst/>
                        <a:latin typeface="Century Gothic" panose="020B0502020202020204" pitchFamily="34" charset="0"/>
                      </a:endParaRP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ctr"/>
                      <a:endParaRPr lang="en-US" sz="650" b="0" i="0" u="none" strike="noStrike" dirty="0">
                        <a:solidFill>
                          <a:srgbClr val="000000"/>
                        </a:solidFill>
                        <a:effectLst/>
                        <a:latin typeface="Century Gothic" panose="020B0502020202020204" pitchFamily="34" charset="0"/>
                      </a:endParaRP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ctr"/>
                      <a:endParaRPr lang="en-US" sz="650" b="0" i="0" u="none" strike="noStrike" dirty="0">
                        <a:solidFill>
                          <a:srgbClr val="000000"/>
                        </a:solidFill>
                        <a:effectLst/>
                        <a:latin typeface="Century Gothic" panose="020B0502020202020204" pitchFamily="34" charset="0"/>
                      </a:endParaRP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endParaRPr lang="en-US" sz="650" b="0" i="0" u="none" strike="noStrike" dirty="0">
                        <a:solidFill>
                          <a:srgbClr val="000000"/>
                        </a:solidFill>
                        <a:effectLst/>
                        <a:latin typeface="Century Gothic" panose="020B0502020202020204" pitchFamily="34" charset="0"/>
                      </a:endParaRPr>
                    </a:p>
                  </a:txBody>
                  <a:tcPr marL="3220"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l" fontAlgn="ctr"/>
                      <a:endParaRPr lang="en-US" sz="650" b="0" i="0" u="none" strike="noStrike" dirty="0">
                        <a:solidFill>
                          <a:srgbClr val="000000"/>
                        </a:solidFill>
                        <a:effectLst/>
                        <a:latin typeface="Century Gothic" panose="020B0502020202020204" pitchFamily="34" charset="0"/>
                      </a:endParaRP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l" fontAlgn="ctr"/>
                      <a:endParaRPr lang="en-US" sz="650" b="0" i="0" u="none" strike="noStrike" dirty="0">
                        <a:solidFill>
                          <a:srgbClr val="000000"/>
                        </a:solidFill>
                        <a:effectLst/>
                        <a:latin typeface="Century Gothic" panose="020B0502020202020204" pitchFamily="34" charset="0"/>
                      </a:endParaRP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ctr" fontAlgn="ctr"/>
                      <a:endParaRPr lang="en-US" sz="650" b="0" i="0" u="none" strike="noStrike" dirty="0">
                        <a:solidFill>
                          <a:srgbClr val="000000"/>
                        </a:solidFill>
                        <a:effectLst/>
                        <a:latin typeface="Century Gothic" panose="020B0502020202020204" pitchFamily="34" charset="0"/>
                      </a:endParaRPr>
                    </a:p>
                  </a:txBody>
                  <a:tcPr marL="3220"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l" fontAlgn="ctr"/>
                      <a:endParaRPr lang="en-US" sz="650" b="0" i="0" u="none" strike="noStrike">
                        <a:solidFill>
                          <a:srgbClr val="000000"/>
                        </a:solidFill>
                        <a:effectLst/>
                        <a:latin typeface="Century Gothic" panose="020B0502020202020204" pitchFamily="34" charset="0"/>
                      </a:endParaRP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l" fontAlgn="ctr"/>
                      <a:endParaRPr lang="en-US" sz="650" b="0" i="0" u="none" strike="noStrike">
                        <a:solidFill>
                          <a:srgbClr val="000000"/>
                        </a:solidFill>
                        <a:effectLst/>
                        <a:latin typeface="Century Gothic" panose="020B0502020202020204" pitchFamily="34" charset="0"/>
                      </a:endParaRP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ctr"/>
                      <a:endParaRPr lang="en-US" sz="650" b="0" i="0" u="none" strike="noStrike">
                        <a:solidFill>
                          <a:srgbClr val="000000"/>
                        </a:solidFill>
                        <a:effectLst/>
                        <a:latin typeface="Century Gothic" panose="020B0502020202020204" pitchFamily="34" charset="0"/>
                      </a:endParaRP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extLst>
                  <a:ext uri="{0D108BD9-81ED-4DB2-BD59-A6C34878D82A}">
                    <a16:rowId xmlns:a16="http://schemas.microsoft.com/office/drawing/2014/main" val="1002191682"/>
                  </a:ext>
                </a:extLst>
              </a:tr>
              <a:tr h="1147618">
                <a:tc>
                  <a:txBody>
                    <a:bodyPr/>
                    <a:lstStyle/>
                    <a:p>
                      <a:pPr algn="l" fontAlgn="ctr"/>
                      <a:endParaRPr lang="en-US" sz="650" b="0" i="0" u="none" strike="noStrike">
                        <a:solidFill>
                          <a:srgbClr val="000000"/>
                        </a:solidFill>
                        <a:effectLst/>
                        <a:latin typeface="Century Gothic" panose="020B0502020202020204" pitchFamily="34" charset="0"/>
                      </a:endParaRP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ctr"/>
                      <a:endParaRPr lang="en-US" sz="650" b="0" i="0" u="none" strike="noStrike">
                        <a:solidFill>
                          <a:srgbClr val="000000"/>
                        </a:solidFill>
                        <a:effectLst/>
                        <a:latin typeface="Century Gothic" panose="020B0502020202020204" pitchFamily="34" charset="0"/>
                      </a:endParaRP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ctr"/>
                      <a:endParaRPr lang="en-US" sz="650" b="0" i="0" u="none" strike="noStrike" dirty="0">
                        <a:solidFill>
                          <a:srgbClr val="000000"/>
                        </a:solidFill>
                        <a:effectLst/>
                        <a:latin typeface="Century Gothic" panose="020B0502020202020204" pitchFamily="34" charset="0"/>
                      </a:endParaRP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ctr"/>
                      <a:endParaRPr lang="en-US" sz="650" b="0" i="0" u="none" strike="noStrike" dirty="0">
                        <a:solidFill>
                          <a:srgbClr val="000000"/>
                        </a:solidFill>
                        <a:effectLst/>
                        <a:latin typeface="Century Gothic" panose="020B0502020202020204" pitchFamily="34" charset="0"/>
                      </a:endParaRP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endParaRPr lang="en-US" sz="650" b="0" i="0" u="none" strike="noStrike" dirty="0">
                        <a:solidFill>
                          <a:srgbClr val="000000"/>
                        </a:solidFill>
                        <a:effectLst/>
                        <a:latin typeface="Century Gothic" panose="020B0502020202020204" pitchFamily="34" charset="0"/>
                      </a:endParaRPr>
                    </a:p>
                  </a:txBody>
                  <a:tcPr marL="3220"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l" fontAlgn="ctr"/>
                      <a:endParaRPr lang="en-US" sz="650" b="0" i="0" u="none" strike="noStrike" dirty="0">
                        <a:solidFill>
                          <a:srgbClr val="000000"/>
                        </a:solidFill>
                        <a:effectLst/>
                        <a:latin typeface="Century Gothic" panose="020B0502020202020204" pitchFamily="34" charset="0"/>
                      </a:endParaRP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l" fontAlgn="ctr"/>
                      <a:endParaRPr lang="en-US" sz="650" b="0" i="0" u="none" strike="noStrike" dirty="0">
                        <a:solidFill>
                          <a:srgbClr val="000000"/>
                        </a:solidFill>
                        <a:effectLst/>
                        <a:latin typeface="Century Gothic" panose="020B0502020202020204" pitchFamily="34" charset="0"/>
                      </a:endParaRP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ctr" fontAlgn="ctr"/>
                      <a:endParaRPr lang="en-US" sz="650" b="0" i="0" u="none" strike="noStrike" dirty="0">
                        <a:solidFill>
                          <a:srgbClr val="000000"/>
                        </a:solidFill>
                        <a:effectLst/>
                        <a:latin typeface="Century Gothic" panose="020B0502020202020204" pitchFamily="34" charset="0"/>
                      </a:endParaRPr>
                    </a:p>
                  </a:txBody>
                  <a:tcPr marL="3220"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l" fontAlgn="ctr"/>
                      <a:endParaRPr lang="en-US" sz="650" b="0" i="0" u="none" strike="noStrike" dirty="0">
                        <a:solidFill>
                          <a:srgbClr val="000000"/>
                        </a:solidFill>
                        <a:effectLst/>
                        <a:latin typeface="Century Gothic" panose="020B0502020202020204" pitchFamily="34" charset="0"/>
                      </a:endParaRP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l" fontAlgn="ctr"/>
                      <a:endParaRPr lang="en-US" sz="650" b="0" i="0" u="none" strike="noStrike" dirty="0">
                        <a:solidFill>
                          <a:srgbClr val="000000"/>
                        </a:solidFill>
                        <a:effectLst/>
                        <a:latin typeface="Century Gothic" panose="020B0502020202020204" pitchFamily="34" charset="0"/>
                      </a:endParaRP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ctr"/>
                      <a:endParaRPr lang="en-US" sz="650" b="0" i="0" u="none" strike="noStrike" dirty="0">
                        <a:solidFill>
                          <a:srgbClr val="000000"/>
                        </a:solidFill>
                        <a:effectLst/>
                        <a:latin typeface="Century Gothic" panose="020B0502020202020204" pitchFamily="34" charset="0"/>
                      </a:endParaRP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extLst>
                  <a:ext uri="{0D108BD9-81ED-4DB2-BD59-A6C34878D82A}">
                    <a16:rowId xmlns:a16="http://schemas.microsoft.com/office/drawing/2014/main" val="3085461919"/>
                  </a:ext>
                </a:extLst>
              </a:tr>
              <a:tr h="956473">
                <a:tc>
                  <a:txBody>
                    <a:bodyPr/>
                    <a:lstStyle/>
                    <a:p>
                      <a:pPr algn="l" fontAlgn="ctr"/>
                      <a:endParaRPr lang="en-US" sz="650" b="0" i="0" u="none" strike="noStrike">
                        <a:solidFill>
                          <a:srgbClr val="000000"/>
                        </a:solidFill>
                        <a:effectLst/>
                        <a:latin typeface="Century Gothic" panose="020B0502020202020204" pitchFamily="34" charset="0"/>
                      </a:endParaRP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ctr"/>
                      <a:endParaRPr lang="en-US" sz="650" b="0" i="0" u="none" strike="noStrike">
                        <a:solidFill>
                          <a:srgbClr val="000000"/>
                        </a:solidFill>
                        <a:effectLst/>
                        <a:latin typeface="Century Gothic" panose="020B0502020202020204" pitchFamily="34" charset="0"/>
                      </a:endParaRP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ctr"/>
                      <a:endParaRPr lang="en-US" sz="650" b="0" i="0" u="none" strike="noStrike">
                        <a:solidFill>
                          <a:srgbClr val="000000"/>
                        </a:solidFill>
                        <a:effectLst/>
                        <a:latin typeface="Century Gothic" panose="020B0502020202020204" pitchFamily="34" charset="0"/>
                      </a:endParaRP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ctr"/>
                      <a:endParaRPr lang="en-US" sz="650" b="0" i="0" u="none" strike="noStrike">
                        <a:solidFill>
                          <a:srgbClr val="000000"/>
                        </a:solidFill>
                        <a:effectLst/>
                        <a:latin typeface="Century Gothic" panose="020B0502020202020204" pitchFamily="34" charset="0"/>
                      </a:endParaRP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endParaRPr lang="en-US" sz="650" b="0" i="0" u="none" strike="noStrike" dirty="0">
                        <a:solidFill>
                          <a:srgbClr val="000000"/>
                        </a:solidFill>
                        <a:effectLst/>
                        <a:latin typeface="Century Gothic" panose="020B0502020202020204" pitchFamily="34" charset="0"/>
                      </a:endParaRPr>
                    </a:p>
                  </a:txBody>
                  <a:tcPr marL="3220"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l" fontAlgn="ctr"/>
                      <a:endParaRPr lang="en-US" sz="650" b="0" i="0" u="none" strike="noStrike">
                        <a:solidFill>
                          <a:srgbClr val="000000"/>
                        </a:solidFill>
                        <a:effectLst/>
                        <a:latin typeface="Century Gothic" panose="020B0502020202020204" pitchFamily="34" charset="0"/>
                      </a:endParaRP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l" fontAlgn="ctr"/>
                      <a:endParaRPr lang="en-US" sz="650" b="0" i="0" u="none" strike="noStrike">
                        <a:solidFill>
                          <a:srgbClr val="000000"/>
                        </a:solidFill>
                        <a:effectLst/>
                        <a:latin typeface="Century Gothic" panose="020B0502020202020204" pitchFamily="34" charset="0"/>
                      </a:endParaRP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ctr" fontAlgn="ctr"/>
                      <a:endParaRPr lang="en-US" sz="650" b="0" i="0" u="none" strike="noStrike">
                        <a:solidFill>
                          <a:srgbClr val="000000"/>
                        </a:solidFill>
                        <a:effectLst/>
                        <a:latin typeface="Century Gothic" panose="020B0502020202020204" pitchFamily="34" charset="0"/>
                      </a:endParaRPr>
                    </a:p>
                  </a:txBody>
                  <a:tcPr marL="3220"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l" fontAlgn="ctr"/>
                      <a:endParaRPr lang="en-US" sz="650" b="0" i="0" u="none" strike="noStrike" dirty="0">
                        <a:solidFill>
                          <a:srgbClr val="000000"/>
                        </a:solidFill>
                        <a:effectLst/>
                        <a:latin typeface="Century Gothic" panose="020B0502020202020204" pitchFamily="34" charset="0"/>
                      </a:endParaRP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l" fontAlgn="ctr"/>
                      <a:endParaRPr lang="en-US" sz="650" b="0" i="0" u="none" strike="noStrike" dirty="0">
                        <a:solidFill>
                          <a:srgbClr val="000000"/>
                        </a:solidFill>
                        <a:effectLst/>
                        <a:latin typeface="Century Gothic" panose="020B0502020202020204" pitchFamily="34" charset="0"/>
                      </a:endParaRP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ctr"/>
                      <a:endParaRPr lang="en-US" sz="650" b="0" i="0" u="none" strike="noStrike" dirty="0">
                        <a:solidFill>
                          <a:srgbClr val="000000"/>
                        </a:solidFill>
                        <a:effectLst/>
                        <a:latin typeface="Century Gothic" panose="020B0502020202020204" pitchFamily="34" charset="0"/>
                      </a:endParaRP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extLst>
                  <a:ext uri="{0D108BD9-81ED-4DB2-BD59-A6C34878D82A}">
                    <a16:rowId xmlns:a16="http://schemas.microsoft.com/office/drawing/2014/main" val="1985326939"/>
                  </a:ext>
                </a:extLst>
              </a:tr>
              <a:tr h="1033202">
                <a:tc>
                  <a:txBody>
                    <a:bodyPr/>
                    <a:lstStyle/>
                    <a:p>
                      <a:pPr algn="l" fontAlgn="ctr"/>
                      <a:endParaRPr lang="en-US" sz="650" b="0" i="0" u="none" strike="noStrike" dirty="0">
                        <a:solidFill>
                          <a:srgbClr val="000000"/>
                        </a:solidFill>
                        <a:effectLst/>
                        <a:latin typeface="Century Gothic" panose="020B0502020202020204" pitchFamily="34" charset="0"/>
                      </a:endParaRP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ctr"/>
                      <a:endParaRPr lang="en-US" sz="650" b="0" i="0" u="none" strike="noStrike" dirty="0">
                        <a:solidFill>
                          <a:srgbClr val="000000"/>
                        </a:solidFill>
                        <a:effectLst/>
                        <a:latin typeface="Century Gothic" panose="020B0502020202020204" pitchFamily="34" charset="0"/>
                      </a:endParaRP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ctr"/>
                      <a:endParaRPr lang="en-US" sz="650" b="0" i="0" u="none" strike="noStrike" dirty="0">
                        <a:solidFill>
                          <a:srgbClr val="000000"/>
                        </a:solidFill>
                        <a:effectLst/>
                        <a:latin typeface="Century Gothic" panose="020B0502020202020204" pitchFamily="34" charset="0"/>
                      </a:endParaRP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ctr"/>
                      <a:endParaRPr lang="en-US" sz="650" b="0" i="0" u="none" strike="noStrike">
                        <a:solidFill>
                          <a:srgbClr val="000000"/>
                        </a:solidFill>
                        <a:effectLst/>
                        <a:latin typeface="Century Gothic" panose="020B0502020202020204" pitchFamily="34" charset="0"/>
                      </a:endParaRP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endParaRPr lang="en-US" sz="650" b="0" i="0" u="none" strike="noStrike" dirty="0">
                        <a:solidFill>
                          <a:srgbClr val="000000"/>
                        </a:solidFill>
                        <a:effectLst/>
                        <a:latin typeface="Century Gothic" panose="020B0502020202020204" pitchFamily="34" charset="0"/>
                      </a:endParaRPr>
                    </a:p>
                  </a:txBody>
                  <a:tcPr marL="3220"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l" fontAlgn="ctr"/>
                      <a:endParaRPr lang="en-US" sz="650" b="0" i="0" u="none" strike="noStrike" dirty="0">
                        <a:solidFill>
                          <a:srgbClr val="000000"/>
                        </a:solidFill>
                        <a:effectLst/>
                        <a:latin typeface="Century Gothic" panose="020B0502020202020204" pitchFamily="34" charset="0"/>
                      </a:endParaRP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l" fontAlgn="ctr"/>
                      <a:endParaRPr lang="en-US" sz="650" b="0" i="0" u="none" strike="noStrike" dirty="0">
                        <a:solidFill>
                          <a:srgbClr val="000000"/>
                        </a:solidFill>
                        <a:effectLst/>
                        <a:latin typeface="Century Gothic" panose="020B0502020202020204" pitchFamily="34" charset="0"/>
                      </a:endParaRP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ctr" fontAlgn="ctr"/>
                      <a:endParaRPr lang="en-US" sz="650" b="0" i="0" u="none" strike="noStrike" dirty="0">
                        <a:solidFill>
                          <a:srgbClr val="000000"/>
                        </a:solidFill>
                        <a:effectLst/>
                        <a:latin typeface="Century Gothic" panose="020B0502020202020204" pitchFamily="34" charset="0"/>
                      </a:endParaRPr>
                    </a:p>
                  </a:txBody>
                  <a:tcPr marL="3220"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l" fontAlgn="ctr"/>
                      <a:endParaRPr lang="en-US" sz="650" b="0" i="0" u="none" strike="noStrike" dirty="0">
                        <a:solidFill>
                          <a:srgbClr val="000000"/>
                        </a:solidFill>
                        <a:effectLst/>
                        <a:latin typeface="Century Gothic" panose="020B0502020202020204" pitchFamily="34" charset="0"/>
                      </a:endParaRP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l" fontAlgn="ctr"/>
                      <a:endParaRPr lang="en-US" sz="650" b="0" i="0" u="none" strike="noStrike" dirty="0">
                        <a:solidFill>
                          <a:srgbClr val="000000"/>
                        </a:solidFill>
                        <a:effectLst/>
                        <a:latin typeface="Century Gothic" panose="020B0502020202020204" pitchFamily="34" charset="0"/>
                      </a:endParaRP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ctr"/>
                      <a:endParaRPr lang="en-US" sz="650" b="0" i="0" u="none" strike="noStrike" dirty="0">
                        <a:solidFill>
                          <a:srgbClr val="000000"/>
                        </a:solidFill>
                        <a:effectLst/>
                        <a:latin typeface="Century Gothic" panose="020B0502020202020204" pitchFamily="34" charset="0"/>
                      </a:endParaRPr>
                    </a:p>
                  </a:txBody>
                  <a:tcPr marL="28983" marR="3220" marT="32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extLst>
                  <a:ext uri="{0D108BD9-81ED-4DB2-BD59-A6C34878D82A}">
                    <a16:rowId xmlns:a16="http://schemas.microsoft.com/office/drawing/2014/main" val="130901785"/>
                  </a:ext>
                </a:extLst>
              </a:tr>
            </a:tbl>
          </a:graphicData>
        </a:graphic>
      </p:graphicFrame>
    </p:spTree>
    <p:extLst>
      <p:ext uri="{BB962C8B-B14F-4D97-AF65-F5344CB8AC3E}">
        <p14:creationId xmlns:p14="http://schemas.microsoft.com/office/powerpoint/2010/main" val="164667112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3781586" y="6477000"/>
            <a:ext cx="8283455" cy="369332"/>
          </a:xfrm>
          <a:prstGeom prst="rect">
            <a:avLst/>
          </a:prstGeom>
          <a:noFill/>
        </p:spPr>
        <p:txBody>
          <a:bodyPr wrap="square" rtlCol="0">
            <a:spAutoFit/>
          </a:bodyPr>
          <a:lstStyle/>
          <a:p>
            <a:pPr algn="r" rtl="0"/>
            <a:r>
              <a:rPr lang="de-DE" b="1">
                <a:solidFill>
                  <a:schemeClr val="bg1"/>
                </a:solidFill>
                <a:latin typeface="Century Gothic" panose="020B0502020202020204" pitchFamily="34" charset="0"/>
                <a:ea typeface="Arial" charset="0"/>
                <a:cs typeface="Arial" charset="0"/>
              </a:rPr>
              <a:t>PROJEKTBERICHT</a:t>
            </a:r>
          </a:p>
        </p:txBody>
      </p:sp>
      <p:graphicFrame>
        <p:nvGraphicFramePr>
          <p:cNvPr id="3" name="Table 2">
            <a:extLst>
              <a:ext uri="{FF2B5EF4-FFF2-40B4-BE49-F238E27FC236}">
                <a16:creationId xmlns:a16="http://schemas.microsoft.com/office/drawing/2014/main" id="{AE0581D1-6FEA-A955-42D3-6D515A3F3104}"/>
              </a:ext>
            </a:extLst>
          </p:cNvPr>
          <p:cNvGraphicFramePr>
            <a:graphicFrameLocks noGrp="1"/>
          </p:cNvGraphicFramePr>
          <p:nvPr>
            <p:extLst>
              <p:ext uri="{D42A27DB-BD31-4B8C-83A1-F6EECF244321}">
                <p14:modId xmlns:p14="http://schemas.microsoft.com/office/powerpoint/2010/main" val="423966814"/>
              </p:ext>
            </p:extLst>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rtl="0">
                        <a:spcBef>
                          <a:spcPts val="0"/>
                        </a:spcBef>
                        <a:spcAft>
                          <a:spcPts val="0"/>
                        </a:spcAft>
                      </a:pPr>
                      <a:r>
                        <a:rPr lang="de-DE" sz="1600" b="1" dirty="0">
                          <a:solidFill>
                            <a:schemeClr val="tx1"/>
                          </a:solidFill>
                          <a:effectLst/>
                          <a:latin typeface="Century Gothic" panose="020B0502020202020204" pitchFamily="34" charset="0"/>
                        </a:rPr>
                        <a:t>HAFTUNGSAUSSCHLUSS</a:t>
                      </a:r>
                    </a:p>
                    <a:p>
                      <a:pPr marL="0" marR="0" rtl="0">
                        <a:spcBef>
                          <a:spcPts val="0"/>
                        </a:spcBef>
                        <a:spcAft>
                          <a:spcPts val="0"/>
                        </a:spcAft>
                      </a:pPr>
                      <a:r>
                        <a:rPr lang="de-DE" sz="1200" b="0" dirty="0">
                          <a:solidFill>
                            <a:schemeClr val="tx1"/>
                          </a:solidFill>
                          <a:effectLst/>
                          <a:latin typeface="Century Gothic" panose="020B0502020202020204" pitchFamily="34" charset="0"/>
                        </a:rPr>
                        <a:t> </a:t>
                      </a:r>
                    </a:p>
                    <a:p>
                      <a:pPr marL="0" marR="0" rtl="0">
                        <a:spcBef>
                          <a:spcPts val="0"/>
                        </a:spcBef>
                        <a:spcAft>
                          <a:spcPts val="0"/>
                        </a:spcAft>
                      </a:pPr>
                      <a:r>
                        <a:rPr lang="de-DE" sz="1600" b="0" dirty="0">
                          <a:solidFill>
                            <a:schemeClr val="tx1"/>
                          </a:solidFill>
                          <a:effectLst/>
                          <a:latin typeface="Century Gothic" panose="020B0502020202020204" pitchFamily="34" charset="0"/>
                        </a:rPr>
                        <a:t>Alle von Smartsheet auf der Website aufgeführten Artikel, Vorlagen oder Informationen dienen lediglich als Referenz. Wir versuchen, die Informationen stets zu aktualisieren und zu korrigieren. Wir geben jedoch, weder ausdrücklich noch stillschweigend, keine Zusicherungen oder Garantien jeglicher Art über die Vollständigkeit, Genauigkeit, Zuverlässigkeit, Eignung oder Verfügbarkeit in Bezug auf die Website oder die auf der Website enthaltenen Informationen, Artikel, Vorlagen oder zugehörigen Grafiken. Die Nutzung dieser Informationen erfolgt deshalb auf eigenes Risiko.</a:t>
                      </a:r>
                    </a:p>
                  </a:txBody>
                  <a:tcPr marL="36576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1518768116"/>
      </p:ext>
    </p:extLst>
  </p:cSld>
  <p:clrMapOvr>
    <a:masterClrMapping/>
  </p:clrMapOvr>
</p:sld>
</file>

<file path=ppt/theme/theme1.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IC-Brand-Presentation-Template_PowerPoint" id="{E0E2BE8C-4103-3A43-BF94-0530E896EB8D}" vid="{9AA00AB7-1210-E44F-95CE-93F9AF2E35F2}"/>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Тема Office</Template>
  <TotalTime>5183</TotalTime>
  <Words>1303</Words>
  <Application>Microsoft Macintosh PowerPoint</Application>
  <PresentationFormat>Widescreen</PresentationFormat>
  <Paragraphs>160</Paragraphs>
  <Slides>4</Slides>
  <Notes>4</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vt:i4>
      </vt:variant>
    </vt:vector>
  </HeadingPairs>
  <TitlesOfParts>
    <vt:vector size="9" baseType="lpstr">
      <vt:lpstr>Arial</vt:lpstr>
      <vt:lpstr>Calibri</vt:lpstr>
      <vt:lpstr>Calibri Light</vt:lpstr>
      <vt:lpstr>Century Gothic</vt:lpstr>
      <vt:lpstr>Тема Office</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Jill Knoepfel</dc:creator>
  <cp:lastModifiedBy>Allison Okonczak</cp:lastModifiedBy>
  <cp:revision>50</cp:revision>
  <dcterms:created xsi:type="dcterms:W3CDTF">2022-01-31T17:15:25Z</dcterms:created>
  <dcterms:modified xsi:type="dcterms:W3CDTF">2025-05-02T14:34:45Z</dcterms:modified>
</cp:coreProperties>
</file>