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A58C"/>
    <a:srgbClr val="CBD6B5"/>
    <a:srgbClr val="EBD9B6"/>
    <a:srgbClr val="654105"/>
    <a:srgbClr val="7C5008"/>
    <a:srgbClr val="0098C6"/>
    <a:srgbClr val="02B9F0"/>
    <a:srgbClr val="D5A601"/>
    <a:srgbClr val="EDBA02"/>
    <a:srgbClr val="CBD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4" autoAdjust="0"/>
    <p:restoredTop sz="86447"/>
  </p:normalViewPr>
  <p:slideViewPr>
    <p:cSldViewPr snapToGrid="0" snapToObjects="1">
      <p:cViewPr varScale="1">
        <p:scale>
          <a:sx n="108" d="100"/>
          <a:sy n="108" d="100"/>
        </p:scale>
        <p:origin x="1272" y="102"/>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66E42D9-9C47-4B93-9761-75A77F7C0229}"/>
    <pc:docChg chg="modSld">
      <pc:chgData name="Bess Dunlevy" userId="dd4b9a8537dbe9d0" providerId="LiveId" clId="{466E42D9-9C47-4B93-9761-75A77F7C0229}" dt="2024-02-20T23:51:26.320" v="1" actId="14100"/>
      <pc:docMkLst>
        <pc:docMk/>
      </pc:docMkLst>
      <pc:sldChg chg="modSp mod">
        <pc:chgData name="Bess Dunlevy" userId="dd4b9a8537dbe9d0" providerId="LiveId" clId="{466E42D9-9C47-4B93-9761-75A77F7C0229}" dt="2024-02-20T23:51:26.320" v="1" actId="14100"/>
        <pc:sldMkLst>
          <pc:docMk/>
          <pc:sldMk cId="1179924037" sldId="353"/>
        </pc:sldMkLst>
        <pc:spChg chg="mod">
          <ac:chgData name="Bess Dunlevy" userId="dd4b9a8537dbe9d0" providerId="LiveId" clId="{466E42D9-9C47-4B93-9761-75A77F7C0229}" dt="2024-02-20T23:51:26.320" v="1" actId="14100"/>
          <ac:spMkLst>
            <pc:docMk/>
            <pc:sldMk cId="1179924037" sldId="353"/>
            <ac:spMk id="32" creationId="{62818619-67CD-B93E-97EC-28B6D9F707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2</a:t>
            </a:fld>
            <a:endParaRPr/>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3</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de.smartsheet.com/try-it?trp=50134"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üne Farbe an der Ampel">
            <a:extLst>
              <a:ext uri="{FF2B5EF4-FFF2-40B4-BE49-F238E27FC236}">
                <a16:creationId xmlns:a16="http://schemas.microsoft.com/office/drawing/2014/main" id="{855BB6E3-41E6-709C-65CD-5E90ED43A6F8}"/>
              </a:ext>
            </a:extLst>
          </p:cNvPr>
          <p:cNvPicPr>
            <a:picLocks noChangeAspect="1"/>
          </p:cNvPicPr>
          <p:nvPr/>
        </p:nvPicPr>
        <p:blipFill rotWithShape="1">
          <a:blip r:embed="rId2">
            <a:alphaModFix amt="16000"/>
            <a:duotone>
              <a:prstClr val="black"/>
              <a:schemeClr val="accent6">
                <a:tint val="45000"/>
                <a:satMod val="400000"/>
              </a:schemeClr>
            </a:duotone>
          </a:blip>
          <a:srcRect t="7802" b="7802"/>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346878"/>
            <a:ext cx="5795553" cy="892552"/>
          </a:xfrm>
          <a:prstGeom prst="rect">
            <a:avLst/>
          </a:prstGeom>
          <a:noFill/>
        </p:spPr>
        <p:txBody>
          <a:bodyPr wrap="square" rtlCol="0">
            <a:spAutoFit/>
          </a:bodyPr>
          <a:lstStyle/>
          <a:p>
            <a:pPr rtl="0"/>
            <a:r>
              <a:rPr lang="de-DE" sz="2600" b="1" dirty="0">
                <a:solidFill>
                  <a:schemeClr val="tx1">
                    <a:lumMod val="65000"/>
                    <a:lumOff val="35000"/>
                  </a:schemeClr>
                </a:solidFill>
                <a:latin typeface="Century Gothic" panose="020B0502020202020204" pitchFamily="34" charset="0"/>
              </a:rPr>
              <a:t>FOLIENVORLAGE FÜR EINE </a:t>
            </a:r>
            <a:br>
              <a:rPr lang="en-US" sz="2600" b="1" dirty="0">
                <a:solidFill>
                  <a:schemeClr val="tx1">
                    <a:lumMod val="65000"/>
                    <a:lumOff val="35000"/>
                  </a:schemeClr>
                </a:solidFill>
                <a:latin typeface="Century Gothic" panose="020B0502020202020204" pitchFamily="34" charset="0"/>
              </a:rPr>
            </a:br>
            <a:r>
              <a:rPr lang="de-DE" sz="2600" b="1" dirty="0">
                <a:solidFill>
                  <a:schemeClr val="tx1">
                    <a:lumMod val="65000"/>
                    <a:lumOff val="35000"/>
                  </a:schemeClr>
                </a:solidFill>
                <a:latin typeface="Century Gothic" panose="020B0502020202020204" pitchFamily="34" charset="0"/>
              </a:rPr>
              <a:t>AMPEL-PROBLEMBESCHREIBUNG</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7" y="5361455"/>
            <a:ext cx="8138087" cy="1231106"/>
          </a:xfrm>
          <a:prstGeom prst="rect">
            <a:avLst/>
          </a:prstGeom>
          <a:noFill/>
        </p:spPr>
        <p:txBody>
          <a:bodyPr wrap="square" rtlCol="0">
            <a:spAutoFit/>
          </a:bodyPr>
          <a:lstStyle/>
          <a:p>
            <a:pPr rtl="0"/>
            <a:r>
              <a:rPr lang="de-DE">
                <a:solidFill>
                  <a:schemeClr val="tx1">
                    <a:lumMod val="75000"/>
                    <a:lumOff val="25000"/>
                  </a:schemeClr>
                </a:solidFill>
                <a:latin typeface="Century Gothic" panose="020B0502020202020204" pitchFamily="34" charset="0"/>
              </a:rPr>
              <a:t>ERSTELLT VON</a:t>
            </a:r>
          </a:p>
          <a:p>
            <a:pPr rtl="0"/>
            <a:r>
              <a:rPr lang="de-DE" sz="140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pPr rtl="0"/>
            <a:r>
              <a:rPr lang="de-DE" sz="1400">
                <a:solidFill>
                  <a:schemeClr val="bg1">
                    <a:lumMod val="50000"/>
                  </a:schemeClr>
                </a:solidFill>
                <a:latin typeface="Century Gothic" panose="020B0502020202020204" pitchFamily="34" charset="0"/>
              </a:rPr>
              <a:t>Erstellungsdatum: TT.MM.JJ</a:t>
            </a:r>
          </a:p>
          <a:p>
            <a:pPr rtl="0"/>
            <a:r>
              <a:rPr lang="de-DE" sz="1400">
                <a:solidFill>
                  <a:schemeClr val="bg1">
                    <a:lumMod val="50000"/>
                  </a:schemeClr>
                </a:solidFill>
                <a:latin typeface="Century Gothic" panose="020B0502020202020204" pitchFamily="34" charset="0"/>
              </a:rPr>
              <a:t> </a:t>
            </a:r>
          </a:p>
        </p:txBody>
      </p:sp>
      <p:grpSp>
        <p:nvGrpSpPr>
          <p:cNvPr id="6" name="Group 5">
            <a:extLst>
              <a:ext uri="{FF2B5EF4-FFF2-40B4-BE49-F238E27FC236}">
                <a16:creationId xmlns:a16="http://schemas.microsoft.com/office/drawing/2014/main" id="{249C61F3-4989-ECB5-3741-18745F838046}"/>
              </a:ext>
            </a:extLst>
          </p:cNvPr>
          <p:cNvGrpSpPr/>
          <p:nvPr/>
        </p:nvGrpSpPr>
        <p:grpSpPr>
          <a:xfrm>
            <a:off x="-175159" y="1859221"/>
            <a:ext cx="2935712" cy="2935710"/>
            <a:chOff x="0" y="0"/>
            <a:chExt cx="5521105" cy="5521105"/>
          </a:xfrm>
        </p:grpSpPr>
        <p:pic>
          <p:nvPicPr>
            <p:cNvPr id="8" name="Graphic 7" descr="Ampel-Gliederung">
              <a:extLst>
                <a:ext uri="{FF2B5EF4-FFF2-40B4-BE49-F238E27FC236}">
                  <a16:creationId xmlns:a16="http://schemas.microsoft.com/office/drawing/2014/main" id="{E36B8287-0163-A871-49FC-9C181317A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521105" cy="5521105"/>
            </a:xfrm>
            <a:prstGeom prst="rect">
              <a:avLst/>
            </a:prstGeom>
          </p:spPr>
        </p:pic>
        <p:sp>
          <p:nvSpPr>
            <p:cNvPr id="12" name="Oval 11">
              <a:extLst>
                <a:ext uri="{FF2B5EF4-FFF2-40B4-BE49-F238E27FC236}">
                  <a16:creationId xmlns:a16="http://schemas.microsoft.com/office/drawing/2014/main" id="{8AB89B4B-EB4B-0C7E-C349-B6F14A4037F5}"/>
                </a:ext>
              </a:extLst>
            </p:cNvPr>
            <p:cNvSpPr/>
            <p:nvPr/>
          </p:nvSpPr>
          <p:spPr>
            <a:xfrm>
              <a:off x="2335039" y="1077363"/>
              <a:ext cx="851025" cy="851025"/>
            </a:xfrm>
            <a:prstGeom prst="ellipse">
              <a:avLst/>
            </a:prstGeom>
            <a:solidFill>
              <a:srgbClr val="FF0000"/>
            </a:solidFill>
            <a:ln>
              <a:no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F955CA-563E-5CC3-055E-45E60ACC559D}"/>
                </a:ext>
              </a:extLst>
            </p:cNvPr>
            <p:cNvSpPr/>
            <p:nvPr/>
          </p:nvSpPr>
          <p:spPr>
            <a:xfrm>
              <a:off x="2335039" y="2335039"/>
              <a:ext cx="851025" cy="851025"/>
            </a:xfrm>
            <a:prstGeom prst="ellipse">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63B598-1107-1877-1C01-886EFA290840}"/>
                </a:ext>
              </a:extLst>
            </p:cNvPr>
            <p:cNvSpPr/>
            <p:nvPr/>
          </p:nvSpPr>
          <p:spPr>
            <a:xfrm>
              <a:off x="2335039" y="3592715"/>
              <a:ext cx="851025" cy="851025"/>
            </a:xfrm>
            <a:prstGeom prst="ellipse">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blue background with white text&#10;&#10;Description automatically generated">
            <a:hlinkClick r:id="rId5"/>
            <a:extLst>
              <a:ext uri="{FF2B5EF4-FFF2-40B4-BE49-F238E27FC236}">
                <a16:creationId xmlns:a16="http://schemas.microsoft.com/office/drawing/2014/main" id="{765010FB-CC67-2EA0-8009-5F1BC91B3FC6}"/>
              </a:ext>
            </a:extLst>
          </p:cNvPr>
          <p:cNvPicPr>
            <a:picLocks noChangeAspect="1"/>
          </p:cNvPicPr>
          <p:nvPr/>
        </p:nvPicPr>
        <p:blipFill>
          <a:blip r:embed="rId6"/>
          <a:stretch>
            <a:fillRect/>
          </a:stretch>
        </p:blipFill>
        <p:spPr>
          <a:xfrm>
            <a:off x="9234084" y="400145"/>
            <a:ext cx="2759068" cy="548765"/>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Klarer, sonniger Himmel">
            <a:extLst>
              <a:ext uri="{FF2B5EF4-FFF2-40B4-BE49-F238E27FC236}">
                <a16:creationId xmlns:a16="http://schemas.microsoft.com/office/drawing/2014/main" id="{10E70E2E-0499-45C4-861F-77A969EA97FF}"/>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artisticGlowDiffused/>
                    </a14:imgEffect>
                  </a14:imgLayer>
                </a14:imgProps>
              </a:ext>
            </a:extLst>
          </a:blip>
          <a:srcRect t="8386" r="1358" b="8386"/>
          <a:stretch/>
        </p:blipFill>
        <p:spPr>
          <a:xfrm rot="10800000">
            <a:off x="0" y="0"/>
            <a:ext cx="12192000" cy="6858000"/>
          </a:xfrm>
          <a:prstGeom prst="rect">
            <a:avLst/>
          </a:prstGeom>
        </p:spPr>
      </p:pic>
      <p:grpSp>
        <p:nvGrpSpPr>
          <p:cNvPr id="35" name="Group 34">
            <a:extLst>
              <a:ext uri="{FF2B5EF4-FFF2-40B4-BE49-F238E27FC236}">
                <a16:creationId xmlns:a16="http://schemas.microsoft.com/office/drawing/2014/main" id="{9AE31910-11F8-4826-64C9-71FE7CB177D8}"/>
              </a:ext>
            </a:extLst>
          </p:cNvPr>
          <p:cNvGrpSpPr/>
          <p:nvPr/>
        </p:nvGrpSpPr>
        <p:grpSpPr>
          <a:xfrm>
            <a:off x="7795033" y="842350"/>
            <a:ext cx="4264183" cy="1086038"/>
            <a:chOff x="7795033" y="842350"/>
            <a:chExt cx="4264183" cy="1086038"/>
          </a:xfrm>
        </p:grpSpPr>
        <p:sp>
          <p:nvSpPr>
            <p:cNvPr id="14" name="Rectangle 13">
              <a:extLst>
                <a:ext uri="{FF2B5EF4-FFF2-40B4-BE49-F238E27FC236}">
                  <a16:creationId xmlns:a16="http://schemas.microsoft.com/office/drawing/2014/main" id="{D7248C72-5006-2590-FED5-107B13373D2E}"/>
                </a:ext>
              </a:extLst>
            </p:cNvPr>
            <p:cNvSpPr/>
            <p:nvPr/>
          </p:nvSpPr>
          <p:spPr>
            <a:xfrm>
              <a:off x="7795034" y="842350"/>
              <a:ext cx="4264182" cy="1086038"/>
            </a:xfrm>
            <a:prstGeom prst="rect">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7F622F-BC75-62D8-CF05-0E6120413AA7}"/>
                </a:ext>
              </a:extLst>
            </p:cNvPr>
            <p:cNvSpPr/>
            <p:nvPr/>
          </p:nvSpPr>
          <p:spPr>
            <a:xfrm>
              <a:off x="7795033" y="842350"/>
              <a:ext cx="126750" cy="10860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45810F3-8974-B478-D416-6A77F590B920}"/>
              </a:ext>
            </a:extLst>
          </p:cNvPr>
          <p:cNvGrpSpPr/>
          <p:nvPr/>
        </p:nvGrpSpPr>
        <p:grpSpPr>
          <a:xfrm>
            <a:off x="7792769" y="2236210"/>
            <a:ext cx="4266447" cy="1086038"/>
            <a:chOff x="7792769" y="2236210"/>
            <a:chExt cx="4266447" cy="1086038"/>
          </a:xfrm>
        </p:grpSpPr>
        <p:sp>
          <p:nvSpPr>
            <p:cNvPr id="17" name="Rectangle 16">
              <a:extLst>
                <a:ext uri="{FF2B5EF4-FFF2-40B4-BE49-F238E27FC236}">
                  <a16:creationId xmlns:a16="http://schemas.microsoft.com/office/drawing/2014/main" id="{6757C86F-43B4-B494-F556-261720572732}"/>
                </a:ext>
              </a:extLst>
            </p:cNvPr>
            <p:cNvSpPr/>
            <p:nvPr/>
          </p:nvSpPr>
          <p:spPr>
            <a:xfrm>
              <a:off x="7795034" y="2236210"/>
              <a:ext cx="4264182" cy="1086038"/>
            </a:xfrm>
            <a:prstGeom prst="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848D320-7BE9-0096-5C7F-0C2BA27A4EE1}"/>
                </a:ext>
              </a:extLst>
            </p:cNvPr>
            <p:cNvSpPr/>
            <p:nvPr/>
          </p:nvSpPr>
          <p:spPr>
            <a:xfrm>
              <a:off x="7792769" y="2236210"/>
              <a:ext cx="126750" cy="108603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7A171365-7BA3-66E7-1723-A2F8F50056C0}"/>
              </a:ext>
            </a:extLst>
          </p:cNvPr>
          <p:cNvGrpSpPr/>
          <p:nvPr/>
        </p:nvGrpSpPr>
        <p:grpSpPr>
          <a:xfrm>
            <a:off x="7782583" y="3603281"/>
            <a:ext cx="4276635" cy="1086038"/>
            <a:chOff x="7782583" y="3603281"/>
            <a:chExt cx="4276635" cy="1086038"/>
          </a:xfrm>
        </p:grpSpPr>
        <p:sp>
          <p:nvSpPr>
            <p:cNvPr id="22" name="Rectangle 21">
              <a:extLst>
                <a:ext uri="{FF2B5EF4-FFF2-40B4-BE49-F238E27FC236}">
                  <a16:creationId xmlns:a16="http://schemas.microsoft.com/office/drawing/2014/main" id="{24A54E94-F483-9A32-5EB9-62FCC3BF7D00}"/>
                </a:ext>
              </a:extLst>
            </p:cNvPr>
            <p:cNvSpPr/>
            <p:nvPr/>
          </p:nvSpPr>
          <p:spPr>
            <a:xfrm>
              <a:off x="7795036" y="3603281"/>
              <a:ext cx="4264182" cy="1086038"/>
            </a:xfrm>
            <a:prstGeom prst="rect">
              <a:avLst/>
            </a:prstGeom>
            <a:solidFill>
              <a:schemeClr val="bg1"/>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2818619-67CD-B93E-97EC-28B6D9F707D3}"/>
                </a:ext>
              </a:extLst>
            </p:cNvPr>
            <p:cNvSpPr/>
            <p:nvPr/>
          </p:nvSpPr>
          <p:spPr>
            <a:xfrm>
              <a:off x="7782583" y="3603281"/>
              <a:ext cx="139200" cy="108603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CE760FD-6E50-FD4F-B597-7E228EDE51FD}"/>
              </a:ext>
            </a:extLst>
          </p:cNvPr>
          <p:cNvSpPr txBox="1"/>
          <p:nvPr/>
        </p:nvSpPr>
        <p:spPr>
          <a:xfrm>
            <a:off x="5521105" y="1241265"/>
            <a:ext cx="2138127" cy="523220"/>
          </a:xfrm>
          <a:prstGeom prst="rect">
            <a:avLst/>
          </a:prstGeom>
          <a:noFill/>
        </p:spPr>
        <p:txBody>
          <a:bodyPr wrap="square" rtlCol="0">
            <a:spAutoFit/>
          </a:bodyPr>
          <a:lstStyle/>
          <a:p>
            <a:pPr rtl="0"/>
            <a:r>
              <a:rPr lang="de-DE" sz="2800" b="1">
                <a:solidFill>
                  <a:srgbClr val="FF0000"/>
                </a:solidFill>
                <a:latin typeface="Century Gothic" panose="020B0502020202020204" pitchFamily="34" charset="0"/>
              </a:rPr>
              <a:t>PROBLEM</a:t>
            </a:r>
          </a:p>
        </p:txBody>
      </p:sp>
      <p:grpSp>
        <p:nvGrpSpPr>
          <p:cNvPr id="39" name="Group 38">
            <a:extLst>
              <a:ext uri="{FF2B5EF4-FFF2-40B4-BE49-F238E27FC236}">
                <a16:creationId xmlns:a16="http://schemas.microsoft.com/office/drawing/2014/main" id="{057E6A9E-CCE4-56DC-CAD9-A039BCDE1881}"/>
              </a:ext>
            </a:extLst>
          </p:cNvPr>
          <p:cNvGrpSpPr/>
          <p:nvPr/>
        </p:nvGrpSpPr>
        <p:grpSpPr>
          <a:xfrm>
            <a:off x="63754" y="1"/>
            <a:ext cx="5521105" cy="6858000"/>
            <a:chOff x="-570357" y="0"/>
            <a:chExt cx="5521105" cy="6858000"/>
          </a:xfrm>
        </p:grpSpPr>
        <p:grpSp>
          <p:nvGrpSpPr>
            <p:cNvPr id="9" name="Group 8">
              <a:extLst>
                <a:ext uri="{FF2B5EF4-FFF2-40B4-BE49-F238E27FC236}">
                  <a16:creationId xmlns:a16="http://schemas.microsoft.com/office/drawing/2014/main" id="{FE4C2E26-5652-4C6F-ABAB-BA00C00D0A6C}"/>
                </a:ext>
              </a:extLst>
            </p:cNvPr>
            <p:cNvGrpSpPr/>
            <p:nvPr/>
          </p:nvGrpSpPr>
          <p:grpSpPr>
            <a:xfrm>
              <a:off x="-570357" y="0"/>
              <a:ext cx="5521105" cy="5521105"/>
              <a:chOff x="0" y="0"/>
              <a:chExt cx="5521105" cy="5521105"/>
            </a:xfrm>
          </p:grpSpPr>
          <p:pic>
            <p:nvPicPr>
              <p:cNvPr id="4" name="Graphic 3" descr="Ampel-Gliederung">
                <a:extLst>
                  <a:ext uri="{FF2B5EF4-FFF2-40B4-BE49-F238E27FC236}">
                    <a16:creationId xmlns:a16="http://schemas.microsoft.com/office/drawing/2014/main" id="{435509DE-724A-D2A3-2749-5C1116BEB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521105" cy="5521105"/>
              </a:xfrm>
              <a:prstGeom prst="rect">
                <a:avLst/>
              </a:prstGeom>
            </p:spPr>
          </p:pic>
          <p:sp>
            <p:nvSpPr>
              <p:cNvPr id="5" name="Oval 4">
                <a:extLst>
                  <a:ext uri="{FF2B5EF4-FFF2-40B4-BE49-F238E27FC236}">
                    <a16:creationId xmlns:a16="http://schemas.microsoft.com/office/drawing/2014/main" id="{03E08A9B-8B37-3F5C-335F-FC5EEA1A2312}"/>
                  </a:ext>
                </a:extLst>
              </p:cNvPr>
              <p:cNvSpPr/>
              <p:nvPr/>
            </p:nvSpPr>
            <p:spPr>
              <a:xfrm>
                <a:off x="2335039" y="1077363"/>
                <a:ext cx="851025" cy="851025"/>
              </a:xfrm>
              <a:prstGeom prst="ellipse">
                <a:avLst/>
              </a:prstGeom>
              <a:solidFill>
                <a:srgbClr val="FF0000"/>
              </a:solidFill>
              <a:ln>
                <a:no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2B3092-3120-7DFC-5AA3-8D8F95535103}"/>
                  </a:ext>
                </a:extLst>
              </p:cNvPr>
              <p:cNvSpPr/>
              <p:nvPr/>
            </p:nvSpPr>
            <p:spPr>
              <a:xfrm>
                <a:off x="2335039" y="2335039"/>
                <a:ext cx="851025" cy="851025"/>
              </a:xfrm>
              <a:prstGeom prst="ellipse">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95A216-0F90-6AE9-DBBB-8B7D8DE2F58D}"/>
                  </a:ext>
                </a:extLst>
              </p:cNvPr>
              <p:cNvSpPr/>
              <p:nvPr/>
            </p:nvSpPr>
            <p:spPr>
              <a:xfrm>
                <a:off x="2335039" y="3592715"/>
                <a:ext cx="851025" cy="851025"/>
              </a:xfrm>
              <a:prstGeom prst="ellipse">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3E276660-A44F-EC17-1EF3-A90E8EB16629}"/>
                </a:ext>
              </a:extLst>
            </p:cNvPr>
            <p:cNvSpPr/>
            <p:nvPr/>
          </p:nvSpPr>
          <p:spPr>
            <a:xfrm>
              <a:off x="2035907" y="4834550"/>
              <a:ext cx="308573" cy="2023450"/>
            </a:xfrm>
            <a:prstGeom prst="rect">
              <a:avLst/>
            </a:prstGeom>
            <a:solidFill>
              <a:schemeClr val="tx1">
                <a:lumMod val="75000"/>
                <a:lumOff val="25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99EB2DC0-D76F-2119-2824-C033EF28A389}"/>
              </a:ext>
            </a:extLst>
          </p:cNvPr>
          <p:cNvCxnSpPr>
            <a:cxnSpLocks/>
          </p:cNvCxnSpPr>
          <p:nvPr/>
        </p:nvCxnSpPr>
        <p:spPr>
          <a:xfrm>
            <a:off x="2996697" y="1502875"/>
            <a:ext cx="2337303" cy="0"/>
          </a:xfrm>
          <a:prstGeom prst="straightConnector1">
            <a:avLst/>
          </a:prstGeom>
          <a:ln w="1016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07F1BB-E963-0BBA-3435-BA6963A266FE}"/>
              </a:ext>
            </a:extLst>
          </p:cNvPr>
          <p:cNvSpPr txBox="1"/>
          <p:nvPr/>
        </p:nvSpPr>
        <p:spPr>
          <a:xfrm>
            <a:off x="5521103" y="2540629"/>
            <a:ext cx="2554587" cy="523220"/>
          </a:xfrm>
          <a:prstGeom prst="rect">
            <a:avLst/>
          </a:prstGeom>
          <a:noFill/>
        </p:spPr>
        <p:txBody>
          <a:bodyPr wrap="square" rtlCol="0">
            <a:spAutoFit/>
          </a:bodyPr>
          <a:lstStyle/>
          <a:p>
            <a:pPr rtl="0"/>
            <a:r>
              <a:rPr lang="de-DE" sz="2800" b="1">
                <a:solidFill>
                  <a:schemeClr val="accent4"/>
                </a:solidFill>
                <a:latin typeface="Century Gothic" panose="020B0502020202020204" pitchFamily="34" charset="0"/>
              </a:rPr>
              <a:t>LÖSUNG</a:t>
            </a:r>
          </a:p>
        </p:txBody>
      </p:sp>
      <p:cxnSp>
        <p:nvCxnSpPr>
          <p:cNvPr id="16" name="Straight Arrow Connector 15">
            <a:extLst>
              <a:ext uri="{FF2B5EF4-FFF2-40B4-BE49-F238E27FC236}">
                <a16:creationId xmlns:a16="http://schemas.microsoft.com/office/drawing/2014/main" id="{1906AE72-B71A-8DBE-111C-1E708345B16E}"/>
              </a:ext>
            </a:extLst>
          </p:cNvPr>
          <p:cNvCxnSpPr>
            <a:cxnSpLocks/>
          </p:cNvCxnSpPr>
          <p:nvPr/>
        </p:nvCxnSpPr>
        <p:spPr>
          <a:xfrm>
            <a:off x="2996697" y="2802239"/>
            <a:ext cx="2337303" cy="0"/>
          </a:xfrm>
          <a:prstGeom prst="straightConnector1">
            <a:avLst/>
          </a:prstGeom>
          <a:ln w="1016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C29DFF-FF2F-B578-25BC-B7BA0D2C6835}"/>
              </a:ext>
            </a:extLst>
          </p:cNvPr>
          <p:cNvSpPr txBox="1"/>
          <p:nvPr/>
        </p:nvSpPr>
        <p:spPr>
          <a:xfrm>
            <a:off x="5521105" y="3767184"/>
            <a:ext cx="2554587" cy="523220"/>
          </a:xfrm>
          <a:prstGeom prst="rect">
            <a:avLst/>
          </a:prstGeom>
          <a:noFill/>
        </p:spPr>
        <p:txBody>
          <a:bodyPr wrap="square" rtlCol="0">
            <a:spAutoFit/>
          </a:bodyPr>
          <a:lstStyle/>
          <a:p>
            <a:pPr rtl="0"/>
            <a:r>
              <a:rPr lang="de-DE" sz="2800" b="1">
                <a:solidFill>
                  <a:srgbClr val="00B050"/>
                </a:solidFill>
                <a:latin typeface="Century Gothic" panose="020B0502020202020204" pitchFamily="34" charset="0"/>
              </a:rPr>
              <a:t>ERGEBNISSE</a:t>
            </a:r>
          </a:p>
        </p:txBody>
      </p:sp>
      <p:cxnSp>
        <p:nvCxnSpPr>
          <p:cNvPr id="21" name="Straight Arrow Connector 20">
            <a:extLst>
              <a:ext uri="{FF2B5EF4-FFF2-40B4-BE49-F238E27FC236}">
                <a16:creationId xmlns:a16="http://schemas.microsoft.com/office/drawing/2014/main" id="{8C525E39-6E30-7E09-7FC6-055D7577BBAB}"/>
              </a:ext>
            </a:extLst>
          </p:cNvPr>
          <p:cNvCxnSpPr>
            <a:cxnSpLocks/>
          </p:cNvCxnSpPr>
          <p:nvPr/>
        </p:nvCxnSpPr>
        <p:spPr>
          <a:xfrm>
            <a:off x="2996699" y="4028794"/>
            <a:ext cx="2337301" cy="0"/>
          </a:xfrm>
          <a:prstGeom prst="straightConnector1">
            <a:avLst/>
          </a:prstGeom>
          <a:ln w="1016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45E10D-BAC8-050E-27A5-B798B9203BA8}"/>
              </a:ext>
            </a:extLst>
          </p:cNvPr>
          <p:cNvSpPr txBox="1"/>
          <p:nvPr/>
        </p:nvSpPr>
        <p:spPr>
          <a:xfrm>
            <a:off x="7921783" y="1225098"/>
            <a:ext cx="4028791" cy="307777"/>
          </a:xfrm>
          <a:prstGeom prst="rect">
            <a:avLst/>
          </a:prstGeom>
          <a:noFill/>
        </p:spPr>
        <p:txBody>
          <a:bodyPr wrap="square">
            <a:spAutoFit/>
          </a:bodyPr>
          <a:lstStyle/>
          <a:p>
            <a:pPr rtl="0"/>
            <a:r>
              <a:rPr lang="de-DE" sz="1400">
                <a:solidFill>
                  <a:schemeClr val="tx1">
                    <a:lumMod val="65000"/>
                    <a:lumOff val="35000"/>
                  </a:schemeClr>
                </a:solidFill>
                <a:latin typeface="Century Gothic" panose="020B0502020202020204" pitchFamily="34" charset="0"/>
              </a:rPr>
              <a:t>Das Problem beschreiben.</a:t>
            </a:r>
          </a:p>
        </p:txBody>
      </p:sp>
      <p:sp>
        <p:nvSpPr>
          <p:cNvPr id="25" name="TextBox 24">
            <a:extLst>
              <a:ext uri="{FF2B5EF4-FFF2-40B4-BE49-F238E27FC236}">
                <a16:creationId xmlns:a16="http://schemas.microsoft.com/office/drawing/2014/main" id="{CA1D578C-4ECE-8648-6CB6-B485E8204091}"/>
              </a:ext>
            </a:extLst>
          </p:cNvPr>
          <p:cNvSpPr txBox="1"/>
          <p:nvPr/>
        </p:nvSpPr>
        <p:spPr>
          <a:xfrm>
            <a:off x="7921783" y="2604247"/>
            <a:ext cx="3967684" cy="307777"/>
          </a:xfrm>
          <a:prstGeom prst="rect">
            <a:avLst/>
          </a:prstGeom>
          <a:noFill/>
        </p:spPr>
        <p:txBody>
          <a:bodyPr wrap="square">
            <a:spAutoFit/>
          </a:bodyPr>
          <a:lstStyle/>
          <a:p>
            <a:pPr rtl="0"/>
            <a:r>
              <a:rPr lang="de-DE" sz="1400">
                <a:solidFill>
                  <a:schemeClr val="tx1">
                    <a:lumMod val="65000"/>
                    <a:lumOff val="35000"/>
                  </a:schemeClr>
                </a:solidFill>
                <a:latin typeface="Century Gothic" panose="020B0502020202020204" pitchFamily="34" charset="0"/>
              </a:rPr>
              <a:t>Die Lösung beschreiben.</a:t>
            </a:r>
          </a:p>
        </p:txBody>
      </p:sp>
      <p:sp>
        <p:nvSpPr>
          <p:cNvPr id="27" name="TextBox 26">
            <a:extLst>
              <a:ext uri="{FF2B5EF4-FFF2-40B4-BE49-F238E27FC236}">
                <a16:creationId xmlns:a16="http://schemas.microsoft.com/office/drawing/2014/main" id="{83AEEE9F-7706-D500-5569-F302D38335FD}"/>
              </a:ext>
            </a:extLst>
          </p:cNvPr>
          <p:cNvSpPr txBox="1"/>
          <p:nvPr/>
        </p:nvSpPr>
        <p:spPr>
          <a:xfrm>
            <a:off x="7909333" y="3965790"/>
            <a:ext cx="3994843" cy="307777"/>
          </a:xfrm>
          <a:prstGeom prst="rect">
            <a:avLst/>
          </a:prstGeom>
          <a:noFill/>
        </p:spPr>
        <p:txBody>
          <a:bodyPr wrap="square">
            <a:spAutoFit/>
          </a:bodyPr>
          <a:lstStyle/>
          <a:p>
            <a:pPr rtl="0"/>
            <a:r>
              <a:rPr lang="de-DE" sz="1400">
                <a:solidFill>
                  <a:schemeClr val="tx1">
                    <a:lumMod val="65000"/>
                    <a:lumOff val="35000"/>
                  </a:schemeClr>
                </a:solidFill>
                <a:latin typeface="Century Gothic" panose="020B0502020202020204" pitchFamily="34" charset="0"/>
              </a:rPr>
              <a:t>Das Ergebnis beschreiben.</a:t>
            </a:r>
          </a:p>
        </p:txBody>
      </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936084749"/>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de-DE" sz="1600" b="1" dirty="0">
                          <a:solidFill>
                            <a:schemeClr val="tx1"/>
                          </a:solidFill>
                          <a:effectLst/>
                          <a:latin typeface="Century Gothic" panose="020B0502020202020204" pitchFamily="34" charset="0"/>
                        </a:rPr>
                        <a:t>HAFTUNGSAUSSCHLUSS</a:t>
                      </a:r>
                    </a:p>
                    <a:p>
                      <a:pPr marL="0" marR="0" rtl="0">
                        <a:spcBef>
                          <a:spcPts val="0"/>
                        </a:spcBef>
                        <a:spcAft>
                          <a:spcPts val="0"/>
                        </a:spcAft>
                      </a:pPr>
                      <a:r>
                        <a:rPr lang="de-DE" sz="1200" b="0" dirty="0">
                          <a:solidFill>
                            <a:schemeClr val="tx1"/>
                          </a:solidFill>
                          <a:effectLst/>
                          <a:latin typeface="Century Gothic" panose="020B0502020202020204" pitchFamily="34" charset="0"/>
                        </a:rPr>
                        <a:t> </a:t>
                      </a:r>
                    </a:p>
                    <a:p>
                      <a:pPr marL="0" marR="0" rtl="0">
                        <a:spcBef>
                          <a:spcPts val="0"/>
                        </a:spcBef>
                        <a:spcAft>
                          <a:spcPts val="0"/>
                        </a:spcAft>
                      </a:pPr>
                      <a:r>
                        <a:rPr lang="de-DE" sz="1600" b="0" dirty="0">
                          <a:solidFill>
                            <a:schemeClr val="tx1"/>
                          </a:solidFill>
                          <a:effectLst/>
                          <a:latin typeface="Century Gothic" panose="020B0502020202020204" pitchFamily="34" charset="0"/>
                        </a:rPr>
                        <a:t>Alle von Smartsheet auf der Website aufgeführten Artikel, Vorlagen oder Informationen dienen lediglich als Referenz. Wir versuchen, die Informationen stets zu aktualisieren und zu korrigieren. </a:t>
                      </a:r>
                      <a:br>
                        <a:rPr lang="de-DE" sz="1600" b="0" dirty="0">
                          <a:solidFill>
                            <a:schemeClr val="tx1"/>
                          </a:solidFill>
                          <a:effectLst/>
                          <a:latin typeface="Century Gothic" panose="020B0502020202020204" pitchFamily="34" charset="0"/>
                        </a:rPr>
                      </a:br>
                      <a:r>
                        <a:rPr lang="de-DE" sz="1600" b="0" dirty="0">
                          <a:solidFill>
                            <a:schemeClr val="tx1"/>
                          </a:solidFill>
                          <a:effectLst/>
                          <a:latin typeface="Century Gothic" panose="020B0502020202020204" pitchFamily="34" charset="0"/>
                        </a:rPr>
                        <a:t>Wir geben jedoch, weder ausdrücklich noch stillschweigend, keine Zusicherungen oder Garantien jeglicher Art über die Vollständigkeit, Genauigkeit, Zuverlässigkeit, Eignung oder Verfügbarkeit in Bezug auf die Website oder die auf der Website enthaltenen Informationen, Artikel, Vorlagen oder zugehörigen Grafiken. Die Nutzung dieser Informationen erfolgt deshalb auf eigenes Risiko.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0</TotalTime>
  <Words>121</Words>
  <Application>Microsoft Office PowerPoint</Application>
  <PresentationFormat>Widescreen</PresentationFormat>
  <Paragraphs>17</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Sun Ye</cp:lastModifiedBy>
  <cp:revision>22</cp:revision>
  <dcterms:created xsi:type="dcterms:W3CDTF">2022-05-22T18:55:25Z</dcterms:created>
  <dcterms:modified xsi:type="dcterms:W3CDTF">2024-12-19T09:52:11Z</dcterms:modified>
</cp:coreProperties>
</file>