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
  </p:notesMasterIdLst>
  <p:sldIdLst>
    <p:sldId id="342" r:id="rId2"/>
    <p:sldId id="353" r:id="rId3"/>
    <p:sldId id="295"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A58C"/>
    <a:srgbClr val="CBD6B5"/>
    <a:srgbClr val="EBD9B6"/>
    <a:srgbClr val="654105"/>
    <a:srgbClr val="7C5008"/>
    <a:srgbClr val="0098C6"/>
    <a:srgbClr val="02B9F0"/>
    <a:srgbClr val="D5A601"/>
    <a:srgbClr val="EDBA02"/>
    <a:srgbClr val="CBD6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0E1325A-123C-4C05-B64F-340AAA1DCCE6}" v="1" dt="2024-02-24T03:02:01.77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814" autoAdjust="0"/>
    <p:restoredTop sz="86447"/>
  </p:normalViewPr>
  <p:slideViewPr>
    <p:cSldViewPr snapToGrid="0" snapToObjects="1">
      <p:cViewPr varScale="1">
        <p:scale>
          <a:sx n="108" d="100"/>
          <a:sy n="108" d="100"/>
        </p:scale>
        <p:origin x="1272" y="102"/>
      </p:cViewPr>
      <p:guideLst/>
    </p:cSldViewPr>
  </p:slideViewPr>
  <p:outlineViewPr>
    <p:cViewPr>
      <p:scale>
        <a:sx n="33" d="100"/>
        <a:sy n="33" d="100"/>
      </p:scale>
      <p:origin x="0" y="0"/>
    </p:cViewPr>
    <p:sldLst>
      <p:sld r:id="rId1" collapse="1"/>
      <p:sld r:id="rId2"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11" Type="http://schemas.microsoft.com/office/2016/11/relationships/changesInfo" Target="changesInfos/changesInfo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_rels/viewProps.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F0E1325A-123C-4C05-B64F-340AAA1DCCE6}"/>
    <pc:docChg chg="custSel modSld">
      <pc:chgData name="Bess Dunlevy" userId="dd4b9a8537dbe9d0" providerId="LiveId" clId="{F0E1325A-123C-4C05-B64F-340AAA1DCCE6}" dt="2024-02-24T03:02:29.187" v="8" actId="1076"/>
      <pc:docMkLst>
        <pc:docMk/>
      </pc:docMkLst>
      <pc:sldChg chg="addSp modSp mod">
        <pc:chgData name="Bess Dunlevy" userId="dd4b9a8537dbe9d0" providerId="LiveId" clId="{F0E1325A-123C-4C05-B64F-340AAA1DCCE6}" dt="2024-02-24T03:02:29.187" v="8" actId="1076"/>
        <pc:sldMkLst>
          <pc:docMk/>
          <pc:sldMk cId="1508588292" sldId="342"/>
        </pc:sldMkLst>
        <pc:picChg chg="add mod">
          <ac:chgData name="Bess Dunlevy" userId="dd4b9a8537dbe9d0" providerId="LiveId" clId="{F0E1325A-123C-4C05-B64F-340AAA1DCCE6}" dt="2024-02-24T03:02:29.187" v="8" actId="1076"/>
          <ac:picMkLst>
            <pc:docMk/>
            <pc:sldMk cId="1508588292" sldId="342"/>
            <ac:picMk id="3" creationId="{B6374C32-15B0-1F25-629E-878CE1C0408F}"/>
          </ac:picMkLst>
        </pc:picChg>
      </pc:sldChg>
      <pc:sldChg chg="delSp mod">
        <pc:chgData name="Bess Dunlevy" userId="dd4b9a8537dbe9d0" providerId="LiveId" clId="{F0E1325A-123C-4C05-B64F-340AAA1DCCE6}" dt="2024-02-24T03:01:32.340" v="0" actId="478"/>
        <pc:sldMkLst>
          <pc:docMk/>
          <pc:sldMk cId="1179924037" sldId="353"/>
        </pc:sldMkLst>
        <pc:picChg chg="del">
          <ac:chgData name="Bess Dunlevy" userId="dd4b9a8537dbe9d0" providerId="LiveId" clId="{F0E1325A-123C-4C05-B64F-340AAA1DCCE6}" dt="2024-02-24T03:01:32.340" v="0" actId="478"/>
          <ac:picMkLst>
            <pc:docMk/>
            <pc:sldMk cId="1179924037" sldId="353"/>
            <ac:picMk id="26" creationId="{A443932E-E213-D7C4-9284-52D59B88CAEC}"/>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12/19/2024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2</a:t>
            </a:fld>
            <a:endParaRPr/>
          </a:p>
        </p:txBody>
      </p:sp>
    </p:spTree>
    <p:extLst>
      <p:ext uri="{BB962C8B-B14F-4D97-AF65-F5344CB8AC3E}">
        <p14:creationId xmlns:p14="http://schemas.microsoft.com/office/powerpoint/2010/main" val="2464423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3</a:t>
            </a:fld>
            <a:endParaRPr/>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12/19/2024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12/19/2024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12/19/2024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12/19/2024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12/19/2024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12/19/2024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12/19/2024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12/19/2024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12/19/2024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12/19/2024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12/19/2024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12/19/2024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hyperlink" Target="https://de.smartsheet.com/try-it?trp=50134"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bstrakte weiße geometrische Struktur">
            <a:extLst>
              <a:ext uri="{FF2B5EF4-FFF2-40B4-BE49-F238E27FC236}">
                <a16:creationId xmlns:a16="http://schemas.microsoft.com/office/drawing/2014/main" id="{7D547EB1-1706-F587-68FF-AAB17A4009C2}"/>
              </a:ext>
            </a:extLst>
          </p:cNvPr>
          <p:cNvPicPr>
            <a:picLocks noChangeAspect="1"/>
          </p:cNvPicPr>
          <p:nvPr/>
        </p:nvPicPr>
        <p:blipFill>
          <a:blip r:embed="rId2"/>
          <a:stretch>
            <a:fillRect/>
          </a:stretch>
        </p:blipFill>
        <p:spPr>
          <a:xfrm>
            <a:off x="0" y="0"/>
            <a:ext cx="12192000" cy="6858000"/>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7" y="265439"/>
            <a:ext cx="7561405" cy="492443"/>
          </a:xfrm>
          <a:prstGeom prst="rect">
            <a:avLst/>
          </a:prstGeom>
          <a:noFill/>
        </p:spPr>
        <p:txBody>
          <a:bodyPr wrap="square" rtlCol="0">
            <a:spAutoFit/>
          </a:bodyPr>
          <a:lstStyle/>
          <a:p>
            <a:pPr rtl="0"/>
            <a:r>
              <a:rPr lang="de-DE" sz="2600" b="1">
                <a:solidFill>
                  <a:schemeClr val="tx1">
                    <a:lumMod val="65000"/>
                    <a:lumOff val="35000"/>
                  </a:schemeClr>
                </a:solidFill>
                <a:latin typeface="Century Gothic" panose="020B0502020202020204" pitchFamily="34" charset="0"/>
              </a:rPr>
              <a:t>FOLIENVORLAGE FÜR PRODUKTPROBLEMBESCHREIBUNGEN</a:t>
            </a:r>
          </a:p>
        </p:txBody>
      </p:sp>
      <p:sp>
        <p:nvSpPr>
          <p:cNvPr id="11" name="TextBox 10">
            <a:extLst>
              <a:ext uri="{FF2B5EF4-FFF2-40B4-BE49-F238E27FC236}">
                <a16:creationId xmlns:a16="http://schemas.microsoft.com/office/drawing/2014/main" id="{337A3371-9EA4-4C46-A817-F8A47B8962FF}"/>
              </a:ext>
            </a:extLst>
          </p:cNvPr>
          <p:cNvSpPr txBox="1"/>
          <p:nvPr/>
        </p:nvSpPr>
        <p:spPr>
          <a:xfrm>
            <a:off x="300447" y="5361455"/>
            <a:ext cx="8138087" cy="1231106"/>
          </a:xfrm>
          <a:prstGeom prst="rect">
            <a:avLst/>
          </a:prstGeom>
          <a:noFill/>
        </p:spPr>
        <p:txBody>
          <a:bodyPr wrap="square" rtlCol="0">
            <a:spAutoFit/>
          </a:bodyPr>
          <a:lstStyle/>
          <a:p>
            <a:pPr rtl="0"/>
            <a:r>
              <a:rPr lang="de-DE">
                <a:solidFill>
                  <a:schemeClr val="tx1">
                    <a:lumMod val="75000"/>
                    <a:lumOff val="25000"/>
                  </a:schemeClr>
                </a:solidFill>
                <a:latin typeface="Century Gothic" panose="020B0502020202020204" pitchFamily="34" charset="0"/>
              </a:rPr>
              <a:t>ERSTELLT VON</a:t>
            </a:r>
          </a:p>
          <a:p>
            <a:pPr rtl="0"/>
            <a:r>
              <a:rPr lang="de-DE" sz="1400">
                <a:solidFill>
                  <a:schemeClr val="tx1">
                    <a:lumMod val="50000"/>
                    <a:lumOff val="50000"/>
                  </a:schemeClr>
                </a:solidFill>
                <a:latin typeface="Century Gothic" panose="020B0502020202020204" pitchFamily="34" charset="0"/>
              </a:rPr>
              <a:t>NAME</a:t>
            </a:r>
          </a:p>
          <a:p>
            <a:endParaRPr lang="en-US" sz="1400" dirty="0">
              <a:solidFill>
                <a:schemeClr val="tx1">
                  <a:lumMod val="50000"/>
                  <a:lumOff val="50000"/>
                </a:schemeClr>
              </a:solidFill>
              <a:latin typeface="Century Gothic" panose="020B0502020202020204" pitchFamily="34" charset="0"/>
            </a:endParaRPr>
          </a:p>
          <a:p>
            <a:pPr rtl="0"/>
            <a:r>
              <a:rPr lang="de-DE" sz="1400">
                <a:solidFill>
                  <a:schemeClr val="bg1">
                    <a:lumMod val="50000"/>
                  </a:schemeClr>
                </a:solidFill>
                <a:latin typeface="Century Gothic" panose="020B0502020202020204" pitchFamily="34" charset="0"/>
              </a:rPr>
              <a:t>Erstellungsdatum: TT.MM.JJ</a:t>
            </a:r>
          </a:p>
          <a:p>
            <a:pPr rtl="0"/>
            <a:r>
              <a:rPr lang="de-DE" sz="1400">
                <a:solidFill>
                  <a:schemeClr val="bg1">
                    <a:lumMod val="50000"/>
                  </a:schemeClr>
                </a:solidFill>
                <a:latin typeface="Century Gothic" panose="020B0502020202020204" pitchFamily="34" charset="0"/>
              </a:rPr>
              <a:t> </a:t>
            </a:r>
          </a:p>
        </p:txBody>
      </p:sp>
      <p:pic>
        <p:nvPicPr>
          <p:cNvPr id="3" name="Picture 2">
            <a:extLst>
              <a:ext uri="{FF2B5EF4-FFF2-40B4-BE49-F238E27FC236}">
                <a16:creationId xmlns:a16="http://schemas.microsoft.com/office/drawing/2014/main" id="{B6374C32-15B0-1F25-629E-878CE1C0408F}"/>
              </a:ext>
            </a:extLst>
          </p:cNvPr>
          <p:cNvPicPr>
            <a:picLocks noChangeAspect="1"/>
          </p:cNvPicPr>
          <p:nvPr/>
        </p:nvPicPr>
        <p:blipFill>
          <a:blip r:embed="rId3"/>
          <a:srcRect/>
          <a:stretch/>
        </p:blipFill>
        <p:spPr>
          <a:xfrm>
            <a:off x="6651662" y="2104490"/>
            <a:ext cx="5318268" cy="2991526"/>
          </a:xfrm>
          <a:prstGeom prst="rect">
            <a:avLst/>
          </a:prstGeom>
          <a:effectLst>
            <a:outerShdw blurRad="50800" dist="38100" dir="5400000" algn="t" rotWithShape="0">
              <a:prstClr val="black">
                <a:alpha val="40000"/>
              </a:prstClr>
            </a:outerShdw>
          </a:effectLst>
        </p:spPr>
      </p:pic>
      <p:pic>
        <p:nvPicPr>
          <p:cNvPr id="2" name="Picture 1" descr="A blue background with white text&#10;&#10;Description automatically generated">
            <a:hlinkClick r:id="rId4"/>
            <a:extLst>
              <a:ext uri="{FF2B5EF4-FFF2-40B4-BE49-F238E27FC236}">
                <a16:creationId xmlns:a16="http://schemas.microsoft.com/office/drawing/2014/main" id="{54580C26-A73C-ECB5-3FF8-8019B682F387}"/>
              </a:ext>
            </a:extLst>
          </p:cNvPr>
          <p:cNvPicPr>
            <a:picLocks noChangeAspect="1"/>
          </p:cNvPicPr>
          <p:nvPr/>
        </p:nvPicPr>
        <p:blipFill>
          <a:blip r:embed="rId5"/>
          <a:stretch>
            <a:fillRect/>
          </a:stretch>
        </p:blipFill>
        <p:spPr>
          <a:xfrm>
            <a:off x="9034909" y="273614"/>
            <a:ext cx="2759068" cy="548765"/>
          </a:xfrm>
          <a:prstGeom prst="rect">
            <a:avLst/>
          </a:prstGeom>
        </p:spPr>
      </p:pic>
    </p:spTree>
    <p:extLst>
      <p:ext uri="{BB962C8B-B14F-4D97-AF65-F5344CB8AC3E}">
        <p14:creationId xmlns:p14="http://schemas.microsoft.com/office/powerpoint/2010/main" val="150858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CE760FD-6E50-FD4F-B597-7E228EDE51FD}"/>
              </a:ext>
            </a:extLst>
          </p:cNvPr>
          <p:cNvSpPr txBox="1"/>
          <p:nvPr/>
        </p:nvSpPr>
        <p:spPr>
          <a:xfrm>
            <a:off x="0" y="111009"/>
            <a:ext cx="12192000" cy="523220"/>
          </a:xfrm>
          <a:prstGeom prst="rect">
            <a:avLst/>
          </a:prstGeom>
          <a:noFill/>
        </p:spPr>
        <p:txBody>
          <a:bodyPr wrap="square" rtlCol="0">
            <a:spAutoFit/>
          </a:bodyPr>
          <a:lstStyle/>
          <a:p>
            <a:pPr rtl="0"/>
            <a:r>
              <a:rPr lang="de-DE" sz="2800">
                <a:solidFill>
                  <a:schemeClr val="accent5">
                    <a:lumMod val="75000"/>
                  </a:schemeClr>
                </a:solidFill>
                <a:latin typeface="Century Gothic" panose="020B0502020202020204" pitchFamily="34" charset="0"/>
              </a:rPr>
              <a:t>PRODUKTPROBLEMBESCHREIBUNG</a:t>
            </a:r>
          </a:p>
        </p:txBody>
      </p:sp>
      <p:graphicFrame>
        <p:nvGraphicFramePr>
          <p:cNvPr id="6" name="Table 5">
            <a:extLst>
              <a:ext uri="{FF2B5EF4-FFF2-40B4-BE49-F238E27FC236}">
                <a16:creationId xmlns:a16="http://schemas.microsoft.com/office/drawing/2014/main" id="{A25A9A92-1AD7-FA76-12BD-529A6360D6F1}"/>
              </a:ext>
            </a:extLst>
          </p:cNvPr>
          <p:cNvGraphicFramePr>
            <a:graphicFrameLocks noGrp="1"/>
          </p:cNvGraphicFramePr>
          <p:nvPr>
            <p:extLst>
              <p:ext uri="{D42A27DB-BD31-4B8C-83A1-F6EECF244321}">
                <p14:modId xmlns:p14="http://schemas.microsoft.com/office/powerpoint/2010/main" val="1884280776"/>
              </p:ext>
            </p:extLst>
          </p:nvPr>
        </p:nvGraphicFramePr>
        <p:xfrm>
          <a:off x="112666" y="733161"/>
          <a:ext cx="11915936" cy="147123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3678099">
                  <a:extLst>
                    <a:ext uri="{9D8B030D-6E8A-4147-A177-3AD203B41FA5}">
                      <a16:colId xmlns:a16="http://schemas.microsoft.com/office/drawing/2014/main" val="2557091782"/>
                    </a:ext>
                  </a:extLst>
                </a:gridCol>
                <a:gridCol w="8237837">
                  <a:extLst>
                    <a:ext uri="{9D8B030D-6E8A-4147-A177-3AD203B41FA5}">
                      <a16:colId xmlns:a16="http://schemas.microsoft.com/office/drawing/2014/main" val="4236186279"/>
                    </a:ext>
                  </a:extLst>
                </a:gridCol>
              </a:tblGrid>
              <a:tr h="1471230">
                <a:tc>
                  <a:txBody>
                    <a:bodyPr/>
                    <a:lstStyle/>
                    <a:p>
                      <a:pPr algn="r" rtl="0"/>
                      <a:r>
                        <a:rPr lang="de-DE" sz="2200" b="0">
                          <a:solidFill>
                            <a:schemeClr val="tx1">
                              <a:lumMod val="65000"/>
                              <a:lumOff val="35000"/>
                            </a:schemeClr>
                          </a:solidFill>
                          <a:latin typeface="Century Gothic" panose="020B0502020202020204" pitchFamily="34" charset="0"/>
                        </a:rPr>
                        <a:t>PROBLEMBESCHREIBUNG</a:t>
                      </a:r>
                    </a:p>
                  </a:txBody>
                  <a:tcPr anchor="ctr">
                    <a:lnL w="38100" cap="flat" cmpd="sng" algn="ctr">
                      <a:solidFill>
                        <a:schemeClr val="tx1">
                          <a:lumMod val="75000"/>
                          <a:lumOff val="2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4">
                        <a:lumMod val="20000"/>
                        <a:lumOff val="80000"/>
                      </a:schemeClr>
                    </a:solidFill>
                  </a:tcPr>
                </a:tc>
                <a:tc>
                  <a:txBody>
                    <a:bodyPr/>
                    <a:lstStyle/>
                    <a:p>
                      <a:pPr rtl="0"/>
                      <a:r>
                        <a:rPr lang="de-DE" sz="1200" b="0" dirty="0">
                          <a:solidFill>
                            <a:schemeClr val="tx1">
                              <a:lumMod val="65000"/>
                              <a:lumOff val="35000"/>
                            </a:schemeClr>
                          </a:solidFill>
                          <a:latin typeface="Century Gothic" panose="020B0502020202020204" pitchFamily="34" charset="0"/>
                        </a:rPr>
                        <a:t>Die Problembeschreibung beschreiben.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254532807"/>
                  </a:ext>
                </a:extLst>
              </a:tr>
            </a:tbl>
          </a:graphicData>
        </a:graphic>
      </p:graphicFrame>
      <p:graphicFrame>
        <p:nvGraphicFramePr>
          <p:cNvPr id="11" name="Table 10">
            <a:extLst>
              <a:ext uri="{FF2B5EF4-FFF2-40B4-BE49-F238E27FC236}">
                <a16:creationId xmlns:a16="http://schemas.microsoft.com/office/drawing/2014/main" id="{691D65FD-CAAD-9991-5517-94574DF5599A}"/>
              </a:ext>
            </a:extLst>
          </p:cNvPr>
          <p:cNvGraphicFramePr>
            <a:graphicFrameLocks noGrp="1"/>
          </p:cNvGraphicFramePr>
          <p:nvPr>
            <p:extLst>
              <p:ext uri="{D42A27DB-BD31-4B8C-83A1-F6EECF244321}">
                <p14:modId xmlns:p14="http://schemas.microsoft.com/office/powerpoint/2010/main" val="3782002398"/>
              </p:ext>
            </p:extLst>
          </p:nvPr>
        </p:nvGraphicFramePr>
        <p:xfrm>
          <a:off x="112666" y="2410184"/>
          <a:ext cx="11915936" cy="4254565"/>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3651466">
                  <a:extLst>
                    <a:ext uri="{9D8B030D-6E8A-4147-A177-3AD203B41FA5}">
                      <a16:colId xmlns:a16="http://schemas.microsoft.com/office/drawing/2014/main" val="2557091782"/>
                    </a:ext>
                  </a:extLst>
                </a:gridCol>
                <a:gridCol w="8264470">
                  <a:extLst>
                    <a:ext uri="{9D8B030D-6E8A-4147-A177-3AD203B41FA5}">
                      <a16:colId xmlns:a16="http://schemas.microsoft.com/office/drawing/2014/main" val="4236186279"/>
                    </a:ext>
                  </a:extLst>
                </a:gridCol>
              </a:tblGrid>
              <a:tr h="850913">
                <a:tc>
                  <a:txBody>
                    <a:bodyPr/>
                    <a:lstStyle/>
                    <a:p>
                      <a:pPr algn="r" rtl="0"/>
                      <a:r>
                        <a:rPr lang="de-DE" sz="1600" b="0">
                          <a:solidFill>
                            <a:schemeClr val="tx1">
                              <a:lumMod val="65000"/>
                              <a:lumOff val="35000"/>
                            </a:schemeClr>
                          </a:solidFill>
                          <a:latin typeface="Century Gothic" panose="020B0502020202020204" pitchFamily="34" charset="0"/>
                        </a:rPr>
                        <a:t>Welchen Wert erhalten die Kund*innen?</a:t>
                      </a:r>
                    </a:p>
                  </a:txBody>
                  <a:tcPr anchor="ctr">
                    <a:lnL w="38100" cap="flat" cmpd="sng" algn="ctr">
                      <a:solidFill>
                        <a:schemeClr val="tx1">
                          <a:lumMod val="75000"/>
                          <a:lumOff val="2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4">
                        <a:lumMod val="20000"/>
                        <a:lumOff val="80000"/>
                      </a:schemeClr>
                    </a:solidFill>
                  </a:tcPr>
                </a:tc>
                <a:tc>
                  <a:txBody>
                    <a:bodyPr/>
                    <a:lstStyle/>
                    <a:p>
                      <a:pPr rtl="0"/>
                      <a:r>
                        <a:rPr lang="de-DE" sz="1200" b="0">
                          <a:solidFill>
                            <a:schemeClr val="tx1">
                              <a:lumMod val="65000"/>
                              <a:lumOff val="35000"/>
                            </a:schemeClr>
                          </a:solidFill>
                          <a:latin typeface="Century Gothic" panose="020B0502020202020204" pitchFamily="34" charset="0"/>
                        </a:rPr>
                        <a:t>Beschreibung</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254532807"/>
                  </a:ext>
                </a:extLst>
              </a:tr>
              <a:tr h="850913">
                <a:tc>
                  <a:txBody>
                    <a:bodyPr/>
                    <a:lstStyle/>
                    <a:p>
                      <a:pPr algn="r" rtl="0"/>
                      <a:r>
                        <a:rPr lang="de-DE" sz="1600" b="0">
                          <a:solidFill>
                            <a:schemeClr val="tx1">
                              <a:lumMod val="65000"/>
                              <a:lumOff val="35000"/>
                            </a:schemeClr>
                          </a:solidFill>
                          <a:latin typeface="Century Gothic" panose="020B0502020202020204" pitchFamily="34" charset="0"/>
                        </a:rPr>
                        <a:t>Was ist der Geschäftswert?</a:t>
                      </a:r>
                    </a:p>
                  </a:txBody>
                  <a:tcPr anchor="ctr">
                    <a:lnL w="38100" cap="flat" cmpd="sng" algn="ctr">
                      <a:solidFill>
                        <a:schemeClr val="tx1">
                          <a:lumMod val="75000"/>
                          <a:lumOff val="2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4">
                        <a:lumMod val="20000"/>
                        <a:lumOff val="80000"/>
                      </a:schemeClr>
                    </a:solidFill>
                  </a:tcPr>
                </a:tc>
                <a:tc>
                  <a:txBody>
                    <a:bodyPr/>
                    <a:lstStyle/>
                    <a:p>
                      <a:pPr rtl="0"/>
                      <a:r>
                        <a:rPr lang="de-DE" sz="1200" b="0">
                          <a:solidFill>
                            <a:schemeClr val="tx1">
                              <a:lumMod val="65000"/>
                              <a:lumOff val="35000"/>
                            </a:schemeClr>
                          </a:solidFill>
                          <a:latin typeface="Century Gothic" panose="020B0502020202020204" pitchFamily="34" charset="0"/>
                        </a:rPr>
                        <a:t>Beschreibung</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79820381"/>
                  </a:ext>
                </a:extLst>
              </a:tr>
              <a:tr h="850913">
                <a:tc>
                  <a:txBody>
                    <a:bodyPr/>
                    <a:lstStyle/>
                    <a:p>
                      <a:pPr algn="r" rtl="0"/>
                      <a:r>
                        <a:rPr lang="de-DE" sz="1600" b="0">
                          <a:solidFill>
                            <a:schemeClr val="tx1">
                              <a:lumMod val="65000"/>
                              <a:lumOff val="35000"/>
                            </a:schemeClr>
                          </a:solidFill>
                          <a:latin typeface="Century Gothic" panose="020B0502020202020204" pitchFamily="34" charset="0"/>
                        </a:rPr>
                        <a:t>Welche Arbeiten sind damit verbunden?</a:t>
                      </a:r>
                    </a:p>
                  </a:txBody>
                  <a:tcPr anchor="ctr">
                    <a:lnL w="38100" cap="flat" cmpd="sng" algn="ctr">
                      <a:solidFill>
                        <a:schemeClr val="tx1">
                          <a:lumMod val="75000"/>
                          <a:lumOff val="2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4">
                        <a:lumMod val="20000"/>
                        <a:lumOff val="80000"/>
                      </a:schemeClr>
                    </a:solidFill>
                  </a:tcPr>
                </a:tc>
                <a:tc>
                  <a:txBody>
                    <a:bodyPr/>
                    <a:lstStyle/>
                    <a:p>
                      <a:pPr rtl="0"/>
                      <a:r>
                        <a:rPr lang="de-DE" sz="1200" b="0">
                          <a:solidFill>
                            <a:schemeClr val="tx1">
                              <a:lumMod val="65000"/>
                              <a:lumOff val="35000"/>
                            </a:schemeClr>
                          </a:solidFill>
                          <a:latin typeface="Century Gothic" panose="020B0502020202020204" pitchFamily="34" charset="0"/>
                        </a:rPr>
                        <a:t>Beschreibung</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390943842"/>
                  </a:ext>
                </a:extLst>
              </a:tr>
              <a:tr h="850913">
                <a:tc>
                  <a:txBody>
                    <a:bodyPr/>
                    <a:lstStyle/>
                    <a:p>
                      <a:pPr algn="r" rtl="0"/>
                      <a:r>
                        <a:rPr lang="de-DE" sz="1600" b="0">
                          <a:solidFill>
                            <a:schemeClr val="tx1">
                              <a:lumMod val="65000"/>
                              <a:lumOff val="35000"/>
                            </a:schemeClr>
                          </a:solidFill>
                          <a:latin typeface="Century Gothic" panose="020B0502020202020204" pitchFamily="34" charset="0"/>
                        </a:rPr>
                        <a:t>Was sind die Erfolgskriterien?</a:t>
                      </a:r>
                    </a:p>
                  </a:txBody>
                  <a:tcPr anchor="ctr">
                    <a:lnL w="38100" cap="flat" cmpd="sng" algn="ctr">
                      <a:solidFill>
                        <a:schemeClr val="tx1">
                          <a:lumMod val="75000"/>
                          <a:lumOff val="2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4">
                        <a:lumMod val="20000"/>
                        <a:lumOff val="80000"/>
                      </a:schemeClr>
                    </a:solidFill>
                  </a:tcPr>
                </a:tc>
                <a:tc>
                  <a:txBody>
                    <a:bodyPr/>
                    <a:lstStyle/>
                    <a:p>
                      <a:pPr rtl="0"/>
                      <a:r>
                        <a:rPr lang="de-DE" sz="1200" b="0">
                          <a:solidFill>
                            <a:schemeClr val="tx1">
                              <a:lumMod val="65000"/>
                              <a:lumOff val="35000"/>
                            </a:schemeClr>
                          </a:solidFill>
                          <a:latin typeface="Century Gothic" panose="020B0502020202020204" pitchFamily="34" charset="0"/>
                        </a:rPr>
                        <a:t>Beschreibung</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523878663"/>
                  </a:ext>
                </a:extLst>
              </a:tr>
              <a:tr h="850913">
                <a:tc>
                  <a:txBody>
                    <a:bodyPr/>
                    <a:lstStyle/>
                    <a:p>
                      <a:pPr algn="r" rtl="0"/>
                      <a:r>
                        <a:rPr lang="de-DE" sz="1600" b="0">
                          <a:solidFill>
                            <a:schemeClr val="tx1">
                              <a:lumMod val="65000"/>
                              <a:lumOff val="35000"/>
                            </a:schemeClr>
                          </a:solidFill>
                          <a:latin typeface="Century Gothic" panose="020B0502020202020204" pitchFamily="34" charset="0"/>
                        </a:rPr>
                        <a:t>Alle unterstützenden Dokumentationen auflisten</a:t>
                      </a:r>
                    </a:p>
                  </a:txBody>
                  <a:tcPr anchor="ctr">
                    <a:lnL w="38100" cap="flat" cmpd="sng" algn="ctr">
                      <a:solidFill>
                        <a:schemeClr val="tx1">
                          <a:lumMod val="75000"/>
                          <a:lumOff val="2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4">
                        <a:lumMod val="20000"/>
                        <a:lumOff val="80000"/>
                      </a:schemeClr>
                    </a:solidFill>
                  </a:tcPr>
                </a:tc>
                <a:tc>
                  <a:txBody>
                    <a:bodyPr/>
                    <a:lstStyle/>
                    <a:p>
                      <a:pPr rtl="0"/>
                      <a:r>
                        <a:rPr lang="de-DE" sz="1200" b="0" dirty="0">
                          <a:solidFill>
                            <a:schemeClr val="tx1">
                              <a:lumMod val="65000"/>
                              <a:lumOff val="35000"/>
                            </a:schemeClr>
                          </a:solidFill>
                          <a:latin typeface="Century Gothic" panose="020B0502020202020204" pitchFamily="34" charset="0"/>
                        </a:rPr>
                        <a:t>Beschreibung</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015339988"/>
                  </a:ext>
                </a:extLst>
              </a:tr>
            </a:tbl>
          </a:graphicData>
        </a:graphic>
      </p:graphicFrame>
    </p:spTree>
    <p:extLst>
      <p:ext uri="{BB962C8B-B14F-4D97-AF65-F5344CB8AC3E}">
        <p14:creationId xmlns:p14="http://schemas.microsoft.com/office/powerpoint/2010/main" val="1179924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732813395"/>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rtl="0">
                        <a:spcBef>
                          <a:spcPts val="0"/>
                        </a:spcBef>
                        <a:spcAft>
                          <a:spcPts val="0"/>
                        </a:spcAft>
                      </a:pPr>
                      <a:r>
                        <a:rPr lang="de-DE" sz="1600" b="1" dirty="0">
                          <a:solidFill>
                            <a:schemeClr val="tx1"/>
                          </a:solidFill>
                          <a:effectLst/>
                          <a:latin typeface="Century Gothic" panose="020B0502020202020204" pitchFamily="34" charset="0"/>
                        </a:rPr>
                        <a:t>HAFTUNGSAUSSCHLUSS</a:t>
                      </a:r>
                    </a:p>
                    <a:p>
                      <a:pPr marL="0" marR="0" rtl="0">
                        <a:spcBef>
                          <a:spcPts val="0"/>
                        </a:spcBef>
                        <a:spcAft>
                          <a:spcPts val="0"/>
                        </a:spcAft>
                      </a:pPr>
                      <a:r>
                        <a:rPr lang="de-DE" sz="1200" b="0" dirty="0">
                          <a:solidFill>
                            <a:schemeClr val="tx1"/>
                          </a:solidFill>
                          <a:effectLst/>
                          <a:latin typeface="Century Gothic" panose="020B0502020202020204" pitchFamily="34" charset="0"/>
                        </a:rPr>
                        <a:t> </a:t>
                      </a:r>
                    </a:p>
                    <a:p>
                      <a:pPr marL="0" marR="0" rtl="0">
                        <a:spcBef>
                          <a:spcPts val="0"/>
                        </a:spcBef>
                        <a:spcAft>
                          <a:spcPts val="0"/>
                        </a:spcAft>
                      </a:pPr>
                      <a:r>
                        <a:rPr lang="de-DE" sz="1600" b="0" dirty="0">
                          <a:solidFill>
                            <a:schemeClr val="tx1"/>
                          </a:solidFill>
                          <a:effectLst/>
                          <a:latin typeface="Century Gothic" panose="020B0502020202020204" pitchFamily="34" charset="0"/>
                        </a:rPr>
                        <a:t>Alle von Smartsheet auf der Website aufgeführten Artikel, Vorlagen oder Informationen dienen lediglich als Referenz. Wir versuchen, die Informationen stets zu aktualisieren und zu korrigieren. </a:t>
                      </a:r>
                      <a:br>
                        <a:rPr lang="de-DE" sz="1600" b="0" dirty="0">
                          <a:solidFill>
                            <a:schemeClr val="tx1"/>
                          </a:solidFill>
                          <a:effectLst/>
                          <a:latin typeface="Century Gothic" panose="020B0502020202020204" pitchFamily="34" charset="0"/>
                        </a:rPr>
                      </a:br>
                      <a:r>
                        <a:rPr lang="de-DE" sz="1600" b="0" dirty="0">
                          <a:solidFill>
                            <a:schemeClr val="tx1"/>
                          </a:solidFill>
                          <a:effectLst/>
                          <a:latin typeface="Century Gothic" panose="020B0502020202020204" pitchFamily="34" charset="0"/>
                        </a:rPr>
                        <a:t>Wir geben jedoch, weder ausdrücklich noch stillschweigend, keine Zusicherungen oder Garantien jeglicher Art über die Vollständigkeit, Genauigkeit, Zuverlässigkeit, Eignung oder Verfügbarkeit in Bezug auf die Website oder die auf der Website enthaltenen Informationen, Artikel, Vorlagen oder zugehörigen Grafiken. Die Nutzung dieser Informationen erfolgt deshalb auf eigenes Risiko.</a:t>
                      </a: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0</TotalTime>
  <Words>143</Words>
  <Application>Microsoft Office PowerPoint</Application>
  <PresentationFormat>Widescreen</PresentationFormat>
  <Paragraphs>24</Paragraphs>
  <Slides>3</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Calibri Light</vt:lpstr>
      <vt:lpstr>Century Gothic</vt:lpstr>
      <vt:lpstr>Тема Office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Sun Ye</cp:lastModifiedBy>
  <cp:revision>22</cp:revision>
  <dcterms:created xsi:type="dcterms:W3CDTF">2022-05-22T18:55:25Z</dcterms:created>
  <dcterms:modified xsi:type="dcterms:W3CDTF">2024-12-19T09:20:16Z</dcterms:modified>
</cp:coreProperties>
</file>