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4" r:id="rId3"/>
    <p:sldId id="35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 autoAdjust="0"/>
    <p:restoredTop sz="86447"/>
  </p:normalViewPr>
  <p:slideViewPr>
    <p:cSldViewPr snapToGrid="0" snapToObjects="1">
      <p:cViewPr varScale="1">
        <p:scale>
          <a:sx n="108" d="100"/>
          <a:sy n="108" d="100"/>
        </p:scale>
        <p:origin x="1272" y="102"/>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hyperlink" Target="https://de.smartsheet.com/try-it?trp=50102"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CD72E7F-CF42-3D18-6E45-935682DF3231}"/>
              </a:ext>
            </a:extLst>
          </p:cNvPr>
          <p:cNvSpPr/>
          <p:nvPr/>
        </p:nvSpPr>
        <p:spPr>
          <a:xfrm>
            <a:off x="0" y="0"/>
            <a:ext cx="12191999" cy="6858000"/>
          </a:xfrm>
          <a:prstGeom prst="rect">
            <a:avLst/>
          </a:prstGeom>
          <a:gradFill>
            <a:gsLst>
              <a:gs pos="0">
                <a:schemeClr val="accent2">
                  <a:lumMod val="20000"/>
                  <a:lumOff val="80000"/>
                </a:schemeClr>
              </a:gs>
              <a:gs pos="58000">
                <a:schemeClr val="accent6">
                  <a:lumMod val="20000"/>
                  <a:lumOff val="80000"/>
                </a:schemeClr>
              </a:gs>
              <a:gs pos="100000">
                <a:schemeClr val="accent5">
                  <a:lumMod val="20000"/>
                  <a:lumOff val="80000"/>
                  <a:alpha val="0"/>
                </a:schemeClr>
              </a:gs>
            </a:gsLst>
            <a:lin ang="54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8345323" cy="830997"/>
          </a:xfrm>
          <a:prstGeom prst="rect">
            <a:avLst/>
          </a:prstGeom>
          <a:noFill/>
        </p:spPr>
        <p:txBody>
          <a:bodyPr wrap="square" rtlCol="0">
            <a:spAutoFit/>
          </a:bodyPr>
          <a:lstStyle/>
          <a:p>
            <a:pPr rtl="0"/>
            <a:r>
              <a:rPr lang="de-DE" sz="2400" b="1" dirty="0">
                <a:solidFill>
                  <a:schemeClr val="tx1">
                    <a:lumMod val="75000"/>
                    <a:lumOff val="25000"/>
                  </a:schemeClr>
                </a:solidFill>
                <a:latin typeface="Century Gothic" panose="020B0502020202020204" pitchFamily="34" charset="0"/>
              </a:rPr>
              <a:t>VORLAGE FÜR EINE FALLSTUDIE ZU PROBLEM, </a:t>
            </a:r>
            <a:br>
              <a:rPr lang="de-DE" sz="2400" b="1" dirty="0">
                <a:solidFill>
                  <a:schemeClr val="tx1">
                    <a:lumMod val="75000"/>
                    <a:lumOff val="25000"/>
                  </a:schemeClr>
                </a:solidFill>
                <a:latin typeface="Century Gothic" panose="020B0502020202020204" pitchFamily="34" charset="0"/>
              </a:rPr>
            </a:br>
            <a:r>
              <a:rPr lang="de-DE" sz="2400" b="1" dirty="0">
                <a:solidFill>
                  <a:schemeClr val="tx1">
                    <a:lumMod val="75000"/>
                    <a:lumOff val="25000"/>
                  </a:schemeClr>
                </a:solidFill>
                <a:latin typeface="Century Gothic" panose="020B0502020202020204" pitchFamily="34" charset="0"/>
              </a:rPr>
              <a:t>LÖSUNG UND AUSWIRKUNG FÜR POWERPOINT (BEISPIEL)</a:t>
            </a:r>
          </a:p>
        </p:txBody>
      </p:sp>
      <p:sp>
        <p:nvSpPr>
          <p:cNvPr id="11" name="TextBox 10">
            <a:extLst>
              <a:ext uri="{FF2B5EF4-FFF2-40B4-BE49-F238E27FC236}">
                <a16:creationId xmlns:a16="http://schemas.microsoft.com/office/drawing/2014/main" id="{337A3371-9EA4-4C46-A817-F8A47B8962FF}"/>
              </a:ext>
            </a:extLst>
          </p:cNvPr>
          <p:cNvSpPr txBox="1"/>
          <p:nvPr/>
        </p:nvSpPr>
        <p:spPr>
          <a:xfrm>
            <a:off x="267316" y="5309729"/>
            <a:ext cx="8138087" cy="1231106"/>
          </a:xfrm>
          <a:prstGeom prst="rect">
            <a:avLst/>
          </a:prstGeom>
          <a:noFill/>
        </p:spPr>
        <p:txBody>
          <a:bodyPr wrap="square" rtlCol="0">
            <a:spAutoFit/>
          </a:bodyPr>
          <a:lstStyle/>
          <a:p>
            <a:pPr rtl="0"/>
            <a:r>
              <a:rPr lang="de-DE">
                <a:solidFill>
                  <a:schemeClr val="tx1">
                    <a:lumMod val="75000"/>
                    <a:lumOff val="25000"/>
                  </a:schemeClr>
                </a:solidFill>
                <a:latin typeface="Century Gothic" panose="020B0502020202020204" pitchFamily="34" charset="0"/>
              </a:rPr>
              <a:t>ERSTELLT VON</a:t>
            </a:r>
          </a:p>
          <a:p>
            <a:pPr rtl="0"/>
            <a:r>
              <a:rPr lang="de-DE" sz="140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pPr rtl="0"/>
            <a:r>
              <a:rPr lang="de-DE" sz="1400">
                <a:solidFill>
                  <a:schemeClr val="bg1">
                    <a:lumMod val="50000"/>
                  </a:schemeClr>
                </a:solidFill>
                <a:latin typeface="Century Gothic" panose="020B0502020202020204" pitchFamily="34" charset="0"/>
              </a:rPr>
              <a:t>Erstellungsdatum: TT.MM.JJ</a:t>
            </a:r>
          </a:p>
          <a:p>
            <a:pPr rtl="0"/>
            <a:r>
              <a:rPr lang="de-DE" sz="1400">
                <a:solidFill>
                  <a:schemeClr val="bg1">
                    <a:lumMod val="50000"/>
                  </a:schemeClr>
                </a:solidFill>
                <a:latin typeface="Century Gothic" panose="020B0502020202020204" pitchFamily="34" charset="0"/>
              </a:rPr>
              <a:t> </a:t>
            </a:r>
          </a:p>
        </p:txBody>
      </p:sp>
      <p:pic>
        <p:nvPicPr>
          <p:cNvPr id="8" name="Graphic 7" descr="Symbol für wichtigen Kommentar">
            <a:extLst>
              <a:ext uri="{FF2B5EF4-FFF2-40B4-BE49-F238E27FC236}">
                <a16:creationId xmlns:a16="http://schemas.microsoft.com/office/drawing/2014/main" id="{FD49A617-4D42-4193-6F38-2F4BD3E143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971" y="2112098"/>
            <a:ext cx="2307772" cy="2307772"/>
          </a:xfrm>
          <a:prstGeom prst="rect">
            <a:avLst/>
          </a:prstGeom>
        </p:spPr>
      </p:pic>
      <p:pic>
        <p:nvPicPr>
          <p:cNvPr id="9" name="Graphic 8" descr="Symbol für Ursache und Wirkung">
            <a:extLst>
              <a:ext uri="{FF2B5EF4-FFF2-40B4-BE49-F238E27FC236}">
                <a16:creationId xmlns:a16="http://schemas.microsoft.com/office/drawing/2014/main" id="{DDD42C86-2987-ED3C-589E-D59B27C4A5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28242" y="2168449"/>
            <a:ext cx="2307772" cy="2307772"/>
          </a:xfrm>
          <a:prstGeom prst="rect">
            <a:avLst/>
          </a:prstGeom>
        </p:spPr>
      </p:pic>
      <p:pic>
        <p:nvPicPr>
          <p:cNvPr id="10" name="Graphic 9" descr="Symbol für Brainstorming">
            <a:extLst>
              <a:ext uri="{FF2B5EF4-FFF2-40B4-BE49-F238E27FC236}">
                <a16:creationId xmlns:a16="http://schemas.microsoft.com/office/drawing/2014/main" id="{186BCEF7-59FC-5A95-B15F-4FAB38EAC6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5779" y="2257726"/>
            <a:ext cx="2307772" cy="2307772"/>
          </a:xfrm>
          <a:prstGeom prst="rect">
            <a:avLst/>
          </a:prstGeom>
        </p:spPr>
      </p:pic>
      <p:pic>
        <p:nvPicPr>
          <p:cNvPr id="2" name="Picture 1" descr="A blue background with white text&#10;&#10;Description automatically generated">
            <a:hlinkClick r:id="rId9"/>
            <a:extLst>
              <a:ext uri="{FF2B5EF4-FFF2-40B4-BE49-F238E27FC236}">
                <a16:creationId xmlns:a16="http://schemas.microsoft.com/office/drawing/2014/main" id="{3F75C05B-1410-E214-8ACA-D9F87FEA1E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43792" y="278922"/>
            <a:ext cx="2750185" cy="546735"/>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56D57DDE-C52A-283A-2486-0BFACD4825DF}"/>
              </a:ext>
            </a:extLst>
          </p:cNvPr>
          <p:cNvSpPr/>
          <p:nvPr/>
        </p:nvSpPr>
        <p:spPr>
          <a:xfrm>
            <a:off x="1" y="0"/>
            <a:ext cx="1353312" cy="6858000"/>
          </a:xfrm>
          <a:prstGeom prst="rect">
            <a:avLst/>
          </a:prstGeom>
          <a:gradFill>
            <a:gsLst>
              <a:gs pos="0">
                <a:schemeClr val="accent2">
                  <a:lumMod val="20000"/>
                  <a:lumOff val="80000"/>
                </a:schemeClr>
              </a:gs>
              <a:gs pos="58000">
                <a:schemeClr val="accent6">
                  <a:lumMod val="20000"/>
                  <a:lumOff val="80000"/>
                </a:schemeClr>
              </a:gs>
              <a:gs pos="100000">
                <a:schemeClr val="accent5">
                  <a:lumMod val="20000"/>
                  <a:lumOff val="80000"/>
                </a:schemeClr>
              </a:gs>
            </a:gsLst>
            <a:lin ang="5400000" scaled="1"/>
          </a:gra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F2095C-9F10-0C5D-A2F4-82AD2446A4E0}"/>
              </a:ext>
            </a:extLst>
          </p:cNvPr>
          <p:cNvSpPr txBox="1"/>
          <p:nvPr/>
        </p:nvSpPr>
        <p:spPr>
          <a:xfrm>
            <a:off x="1706880" y="2147019"/>
            <a:ext cx="10008870" cy="3816429"/>
          </a:xfrm>
          <a:prstGeom prst="rect">
            <a:avLst/>
          </a:prstGeom>
          <a:noFill/>
        </p:spPr>
        <p:txBody>
          <a:bodyPr wrap="square">
            <a:spAutoFit/>
          </a:bodyPr>
          <a:lstStyle/>
          <a:p>
            <a:pPr marL="457200" marR="0" lvl="0" indent="-457200" defTabSz="914400" rtl="0" eaLnBrk="1" fontAlgn="auto" latinLnBrk="0" hangingPunct="1">
              <a:lnSpc>
                <a:spcPct val="100000"/>
              </a:lnSpc>
              <a:spcBef>
                <a:spcPts val="0"/>
              </a:spcBef>
              <a:spcAft>
                <a:spcPts val="0"/>
              </a:spcAft>
              <a:buClrTx/>
              <a:buSzTx/>
              <a:buFontTx/>
              <a:buAutoNum type="arabicPeriod"/>
              <a:tabLst/>
              <a:defRPr/>
            </a:pPr>
            <a:r>
              <a:rPr kumimoji="0" lang="de-DE" sz="22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Nennen und beschreiben Sie im Abschnitt </a:t>
            </a:r>
            <a:r>
              <a:rPr kumimoji="0" lang="de-DE" sz="2200" b="1" i="0" u="none" strike="noStrike" kern="1200" cap="none" spc="0" normalizeH="0" baseline="0" dirty="0">
                <a:ln>
                  <a:noFill/>
                </a:ln>
                <a:solidFill>
                  <a:srgbClr val="ED7D31"/>
                </a:solidFill>
                <a:effectLst/>
                <a:uLnTx/>
                <a:uFillTx/>
                <a:latin typeface="Century Gothic" panose="020B0502020202020204" pitchFamily="34" charset="0"/>
                <a:ea typeface="+mn-ea"/>
                <a:cs typeface="+mn-cs"/>
              </a:rPr>
              <a:t>Problem</a:t>
            </a:r>
            <a:r>
              <a:rPr kumimoji="0" lang="de-DE" sz="22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 eine spezifische Herausforderung, mit der Ihr Unternehmen konfrontiert war.</a:t>
            </a: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r>
              <a:rPr kumimoji="0" lang="de-DE" sz="22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Beschreiben Sie im Abschnitt </a:t>
            </a:r>
            <a:r>
              <a:rPr kumimoji="0" lang="de-DE" sz="2200" b="1" i="0" u="none" strike="noStrike" kern="1200" cap="none" spc="0" normalizeH="0" baseline="0" dirty="0">
                <a:ln>
                  <a:noFill/>
                </a:ln>
                <a:solidFill>
                  <a:srgbClr val="70AD47"/>
                </a:solidFill>
                <a:effectLst/>
                <a:uLnTx/>
                <a:uFillTx/>
                <a:latin typeface="Century Gothic" panose="020B0502020202020204" pitchFamily="34" charset="0"/>
                <a:ea typeface="+mn-ea"/>
                <a:cs typeface="+mn-cs"/>
              </a:rPr>
              <a:t>Auswirkungen</a:t>
            </a:r>
            <a:r>
              <a:rPr kumimoji="0" lang="de-DE" sz="2200" b="1"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 </a:t>
            </a:r>
            <a:r>
              <a:rPr kumimoji="0" lang="de-DE" sz="22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die Auswirkungen dieses Problems.</a:t>
            </a: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r>
              <a:rPr kumimoji="0" lang="de-DE" sz="22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Erläutern Sie im Abschnitt </a:t>
            </a:r>
            <a:r>
              <a:rPr kumimoji="0" lang="de-DE" sz="2200" b="1" i="0" u="none" strike="noStrike" kern="1200" cap="none" spc="0" normalizeH="0" baseline="0" dirty="0">
                <a:ln>
                  <a:noFill/>
                </a:ln>
                <a:solidFill>
                  <a:srgbClr val="5B9BD5"/>
                </a:solidFill>
                <a:effectLst/>
                <a:uLnTx/>
                <a:uFillTx/>
                <a:latin typeface="Century Gothic" panose="020B0502020202020204" pitchFamily="34" charset="0"/>
                <a:ea typeface="+mn-ea"/>
                <a:cs typeface="+mn-cs"/>
              </a:rPr>
              <a:t>Lösung</a:t>
            </a:r>
            <a:r>
              <a:rPr kumimoji="0" lang="de-DE" sz="22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 die Strategien und Maßnahmen, die Sie zur Lösung des Problems ergriffen haben, und stellen Sie sicher, dass jede Komponente klar und prägnant erläutert wird.</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de-DE" sz="22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Mit diesem Ansatz können Sie die Herausforderungen, ihre Auswirkungen und die erfolgreichen Lösungen effektiv vermitteln und so eine umfassende und ansprechende Präsentation Ihrer Fallstudie erstellen.</a:t>
            </a:r>
          </a:p>
        </p:txBody>
      </p:sp>
      <p:sp>
        <p:nvSpPr>
          <p:cNvPr id="5" name="TextBox 4">
            <a:extLst>
              <a:ext uri="{FF2B5EF4-FFF2-40B4-BE49-F238E27FC236}">
                <a16:creationId xmlns:a16="http://schemas.microsoft.com/office/drawing/2014/main" id="{A86D7A6C-E4E8-9DCA-455B-8A5D1A374407}"/>
              </a:ext>
            </a:extLst>
          </p:cNvPr>
          <p:cNvSpPr txBox="1"/>
          <p:nvPr/>
        </p:nvSpPr>
        <p:spPr>
          <a:xfrm>
            <a:off x="1706880" y="452248"/>
            <a:ext cx="7384507" cy="461665"/>
          </a:xfrm>
          <a:prstGeom prst="rect">
            <a:avLst/>
          </a:prstGeom>
          <a:noFill/>
        </p:spPr>
        <p:txBody>
          <a:bodyPr wrap="square" rtlCol="0">
            <a:spAutoFit/>
          </a:bodyPr>
          <a:lstStyle/>
          <a:p>
            <a:pPr rtl="0"/>
            <a:r>
              <a:rPr lang="de-DE" sz="2400" b="1">
                <a:solidFill>
                  <a:schemeClr val="tx1">
                    <a:lumMod val="75000"/>
                    <a:lumOff val="25000"/>
                  </a:schemeClr>
                </a:solidFill>
                <a:latin typeface="Century Gothic" panose="020B0502020202020204" pitchFamily="34" charset="0"/>
              </a:rPr>
              <a:t>SO VERWENDEN SIE DIESE VORLAGE:</a:t>
            </a:r>
          </a:p>
        </p:txBody>
      </p:sp>
      <p:pic>
        <p:nvPicPr>
          <p:cNvPr id="7" name="Graphic 6" descr="Symbol für wichtigen Kommentar">
            <a:extLst>
              <a:ext uri="{FF2B5EF4-FFF2-40B4-BE49-F238E27FC236}">
                <a16:creationId xmlns:a16="http://schemas.microsoft.com/office/drawing/2014/main" id="{DB6BDE22-0AB5-8FD8-DCDC-E689F5F71E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457" y="441283"/>
            <a:ext cx="914400" cy="914400"/>
          </a:xfrm>
          <a:prstGeom prst="rect">
            <a:avLst/>
          </a:prstGeom>
        </p:spPr>
      </p:pic>
      <p:pic>
        <p:nvPicPr>
          <p:cNvPr id="8" name="Graphic 7" descr="Symbol für Ursache und Wirkung">
            <a:extLst>
              <a:ext uri="{FF2B5EF4-FFF2-40B4-BE49-F238E27FC236}">
                <a16:creationId xmlns:a16="http://schemas.microsoft.com/office/drawing/2014/main" id="{AD6B5C44-D11D-72AD-19A3-BEA6E1C9F3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564" y="2735241"/>
            <a:ext cx="914400" cy="914400"/>
          </a:xfrm>
          <a:prstGeom prst="rect">
            <a:avLst/>
          </a:prstGeom>
        </p:spPr>
      </p:pic>
      <p:pic>
        <p:nvPicPr>
          <p:cNvPr id="9" name="Graphic 8" descr="Symbol für Brainstorming">
            <a:extLst>
              <a:ext uri="{FF2B5EF4-FFF2-40B4-BE49-F238E27FC236}">
                <a16:creationId xmlns:a16="http://schemas.microsoft.com/office/drawing/2014/main" id="{8B17AE1A-4178-DEE4-137C-88175CC8A9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7564" y="5624894"/>
            <a:ext cx="914400" cy="914400"/>
          </a:xfrm>
          <a:prstGeom prst="rect">
            <a:avLst/>
          </a:prstGeom>
        </p:spPr>
      </p:pic>
    </p:spTree>
    <p:extLst>
      <p:ext uri="{BB962C8B-B14F-4D97-AF65-F5344CB8AC3E}">
        <p14:creationId xmlns:p14="http://schemas.microsoft.com/office/powerpoint/2010/main" val="297020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219456" y="111009"/>
            <a:ext cx="8711480" cy="830997"/>
          </a:xfrm>
          <a:prstGeom prst="rect">
            <a:avLst/>
          </a:prstGeom>
          <a:noFill/>
        </p:spPr>
        <p:txBody>
          <a:bodyPr wrap="square" rtlCol="0">
            <a:spAutoFit/>
          </a:bodyPr>
          <a:lstStyle/>
          <a:p>
            <a:pPr rtl="0"/>
            <a:r>
              <a:rPr lang="de-DE" sz="4800" dirty="0">
                <a:solidFill>
                  <a:schemeClr val="tx1">
                    <a:lumMod val="65000"/>
                    <a:lumOff val="35000"/>
                  </a:schemeClr>
                </a:solidFill>
                <a:latin typeface="Century Gothic" panose="020B0502020202020204" pitchFamily="34" charset="0"/>
              </a:rPr>
              <a:t>FALLSTUDIE</a:t>
            </a:r>
          </a:p>
        </p:txBody>
      </p:sp>
      <p:sp>
        <p:nvSpPr>
          <p:cNvPr id="2" name="Rectangle 1">
            <a:extLst>
              <a:ext uri="{FF2B5EF4-FFF2-40B4-BE49-F238E27FC236}">
                <a16:creationId xmlns:a16="http://schemas.microsoft.com/office/drawing/2014/main" id="{7E7F3682-9C26-697A-6E6A-BA3FE0BC880C}"/>
              </a:ext>
            </a:extLst>
          </p:cNvPr>
          <p:cNvSpPr/>
          <p:nvPr/>
        </p:nvSpPr>
        <p:spPr>
          <a:xfrm>
            <a:off x="271411" y="1097870"/>
            <a:ext cx="2898461" cy="136451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F27C8A-597A-BE3D-4746-545BD24AE4C3}"/>
              </a:ext>
            </a:extLst>
          </p:cNvPr>
          <p:cNvSpPr/>
          <p:nvPr/>
        </p:nvSpPr>
        <p:spPr>
          <a:xfrm>
            <a:off x="271411" y="3238587"/>
            <a:ext cx="2898461" cy="13621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355294-58BC-AE52-B839-41D5EC1D5689}"/>
              </a:ext>
            </a:extLst>
          </p:cNvPr>
          <p:cNvSpPr/>
          <p:nvPr/>
        </p:nvSpPr>
        <p:spPr>
          <a:xfrm>
            <a:off x="271411" y="5269720"/>
            <a:ext cx="2898461" cy="1362194"/>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1583535" y="1111673"/>
            <a:ext cx="1586337" cy="430887"/>
          </a:xfrm>
          <a:prstGeom prst="rect">
            <a:avLst/>
          </a:prstGeom>
          <a:noFill/>
        </p:spPr>
        <p:txBody>
          <a:bodyPr wrap="square" rtlCol="0">
            <a:spAutoFit/>
          </a:bodyPr>
          <a:lstStyle/>
          <a:p>
            <a:pPr algn="r" rtl="0"/>
            <a:r>
              <a:rPr lang="de-DE" sz="2200" b="1" dirty="0">
                <a:solidFill>
                  <a:schemeClr val="tx1">
                    <a:lumMod val="65000"/>
                    <a:lumOff val="35000"/>
                  </a:schemeClr>
                </a:solidFill>
                <a:latin typeface="Century Gothic" panose="020B0502020202020204" pitchFamily="34" charset="0"/>
              </a:rPr>
              <a:t>PROBLEM</a:t>
            </a:r>
          </a:p>
        </p:txBody>
      </p:sp>
      <p:sp>
        <p:nvSpPr>
          <p:cNvPr id="9" name="TextBox 8">
            <a:extLst>
              <a:ext uri="{FF2B5EF4-FFF2-40B4-BE49-F238E27FC236}">
                <a16:creationId xmlns:a16="http://schemas.microsoft.com/office/drawing/2014/main" id="{FAD38457-70D6-997A-A2F5-2B3BEED4B6C3}"/>
              </a:ext>
            </a:extLst>
          </p:cNvPr>
          <p:cNvSpPr txBox="1"/>
          <p:nvPr/>
        </p:nvSpPr>
        <p:spPr>
          <a:xfrm>
            <a:off x="1827838" y="3238587"/>
            <a:ext cx="1342034" cy="769441"/>
          </a:xfrm>
          <a:prstGeom prst="rect">
            <a:avLst/>
          </a:prstGeom>
          <a:noFill/>
        </p:spPr>
        <p:txBody>
          <a:bodyPr wrap="none" rtlCol="0">
            <a:spAutoFit/>
          </a:bodyPr>
          <a:lstStyle/>
          <a:p>
            <a:pPr algn="r" rtl="0"/>
            <a:r>
              <a:rPr lang="de-DE" sz="2200" b="1" dirty="0">
                <a:solidFill>
                  <a:schemeClr val="tx1">
                    <a:lumMod val="65000"/>
                    <a:lumOff val="35000"/>
                  </a:schemeClr>
                </a:solidFill>
                <a:latin typeface="Century Gothic" panose="020B0502020202020204" pitchFamily="34" charset="0"/>
              </a:rPr>
              <a:t>AUSWIR-</a:t>
            </a:r>
            <a:br>
              <a:rPr lang="de-DE" sz="2200" b="1" dirty="0">
                <a:solidFill>
                  <a:schemeClr val="tx1">
                    <a:lumMod val="65000"/>
                    <a:lumOff val="35000"/>
                  </a:schemeClr>
                </a:solidFill>
                <a:latin typeface="Century Gothic" panose="020B0502020202020204" pitchFamily="34" charset="0"/>
              </a:rPr>
            </a:br>
            <a:r>
              <a:rPr lang="de-DE" sz="2200" b="1" dirty="0">
                <a:solidFill>
                  <a:schemeClr val="tx1">
                    <a:lumMod val="65000"/>
                    <a:lumOff val="35000"/>
                  </a:schemeClr>
                </a:solidFill>
                <a:latin typeface="Century Gothic" panose="020B0502020202020204" pitchFamily="34" charset="0"/>
              </a:rPr>
              <a:t>KUNGEN</a:t>
            </a:r>
          </a:p>
        </p:txBody>
      </p:sp>
      <p:sp>
        <p:nvSpPr>
          <p:cNvPr id="10" name="TextBox 9">
            <a:extLst>
              <a:ext uri="{FF2B5EF4-FFF2-40B4-BE49-F238E27FC236}">
                <a16:creationId xmlns:a16="http://schemas.microsoft.com/office/drawing/2014/main" id="{C233F1D6-A483-D23C-D4EC-85F867B07196}"/>
              </a:ext>
            </a:extLst>
          </p:cNvPr>
          <p:cNvSpPr txBox="1"/>
          <p:nvPr/>
        </p:nvSpPr>
        <p:spPr>
          <a:xfrm>
            <a:off x="1653110" y="5329243"/>
            <a:ext cx="1516762" cy="430887"/>
          </a:xfrm>
          <a:prstGeom prst="rect">
            <a:avLst/>
          </a:prstGeom>
          <a:noFill/>
        </p:spPr>
        <p:txBody>
          <a:bodyPr wrap="none" rtlCol="0">
            <a:spAutoFit/>
          </a:bodyPr>
          <a:lstStyle/>
          <a:p>
            <a:pPr algn="r" rtl="0"/>
            <a:r>
              <a:rPr lang="de-DE" sz="2200" b="1">
                <a:solidFill>
                  <a:schemeClr val="tx1">
                    <a:lumMod val="65000"/>
                    <a:lumOff val="35000"/>
                  </a:schemeClr>
                </a:solidFill>
                <a:latin typeface="Century Gothic" panose="020B0502020202020204" pitchFamily="34" charset="0"/>
              </a:rPr>
              <a:t>LÖSUNG</a:t>
            </a:r>
          </a:p>
        </p:txBody>
      </p:sp>
      <p:grpSp>
        <p:nvGrpSpPr>
          <p:cNvPr id="20" name="Group 19">
            <a:extLst>
              <a:ext uri="{FF2B5EF4-FFF2-40B4-BE49-F238E27FC236}">
                <a16:creationId xmlns:a16="http://schemas.microsoft.com/office/drawing/2014/main" id="{8558B8C4-0BAA-B44C-B8BF-1BF14594C94E}"/>
              </a:ext>
            </a:extLst>
          </p:cNvPr>
          <p:cNvGrpSpPr/>
          <p:nvPr/>
        </p:nvGrpSpPr>
        <p:grpSpPr>
          <a:xfrm>
            <a:off x="271411" y="1101720"/>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9" name="Group 18">
            <a:extLst>
              <a:ext uri="{FF2B5EF4-FFF2-40B4-BE49-F238E27FC236}">
                <a16:creationId xmlns:a16="http://schemas.microsoft.com/office/drawing/2014/main" id="{E4B4CAEC-66C4-0471-49F1-5F371F398CEA}"/>
              </a:ext>
            </a:extLst>
          </p:cNvPr>
          <p:cNvGrpSpPr/>
          <p:nvPr/>
        </p:nvGrpSpPr>
        <p:grpSpPr>
          <a:xfrm>
            <a:off x="271411" y="3228838"/>
            <a:ext cx="1242548" cy="430887"/>
            <a:chOff x="3110346" y="1097870"/>
            <a:chExt cx="1242548" cy="430887"/>
          </a:xfrm>
        </p:grpSpPr>
        <p:sp>
          <p:nvSpPr>
            <p:cNvPr id="17" name="Arrow: Pentagon 16">
              <a:extLst>
                <a:ext uri="{FF2B5EF4-FFF2-40B4-BE49-F238E27FC236}">
                  <a16:creationId xmlns:a16="http://schemas.microsoft.com/office/drawing/2014/main" id="{D2FC6CA2-4561-BE47-8927-DF52EEC65684}"/>
                </a:ext>
              </a:extLst>
            </p:cNvPr>
            <p:cNvSpPr/>
            <p:nvPr/>
          </p:nvSpPr>
          <p:spPr>
            <a:xfrm>
              <a:off x="3110346" y="109787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Chevron 17">
              <a:extLst>
                <a:ext uri="{FF2B5EF4-FFF2-40B4-BE49-F238E27FC236}">
                  <a16:creationId xmlns:a16="http://schemas.microsoft.com/office/drawing/2014/main" id="{1F7D2EC1-E91B-AFA7-9388-617763DE38CB}"/>
                </a:ext>
              </a:extLst>
            </p:cNvPr>
            <p:cNvSpPr/>
            <p:nvPr/>
          </p:nvSpPr>
          <p:spPr>
            <a:xfrm>
              <a:off x="3875775" y="110192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2D685B26-9E75-7575-8564-385065BA38CB}"/>
              </a:ext>
            </a:extLst>
          </p:cNvPr>
          <p:cNvGrpSpPr/>
          <p:nvPr/>
        </p:nvGrpSpPr>
        <p:grpSpPr>
          <a:xfrm>
            <a:off x="271411" y="5269719"/>
            <a:ext cx="1242548" cy="430887"/>
            <a:chOff x="51955" y="1101720"/>
            <a:chExt cx="1242548" cy="430887"/>
          </a:xfrm>
        </p:grpSpPr>
        <p:sp>
          <p:nvSpPr>
            <p:cNvPr id="22" name="Arrow: Pentagon 21">
              <a:extLst>
                <a:ext uri="{FF2B5EF4-FFF2-40B4-BE49-F238E27FC236}">
                  <a16:creationId xmlns:a16="http://schemas.microsoft.com/office/drawing/2014/main" id="{5A8F5DAE-8AE6-54B0-B331-81A43204E393}"/>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Chevron 22">
              <a:extLst>
                <a:ext uri="{FF2B5EF4-FFF2-40B4-BE49-F238E27FC236}">
                  <a16:creationId xmlns:a16="http://schemas.microsoft.com/office/drawing/2014/main" id="{C14BE37F-E27B-BE10-E5DD-D64C9DA9F3FD}"/>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5" name="Rectangle 34">
            <a:extLst>
              <a:ext uri="{FF2B5EF4-FFF2-40B4-BE49-F238E27FC236}">
                <a16:creationId xmlns:a16="http://schemas.microsoft.com/office/drawing/2014/main" id="{B0D6B1EE-95D0-9E71-998B-41540618B749}"/>
              </a:ext>
            </a:extLst>
          </p:cNvPr>
          <p:cNvSpPr/>
          <p:nvPr/>
        </p:nvSpPr>
        <p:spPr>
          <a:xfrm rot="16200000">
            <a:off x="4041747" y="426138"/>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C0EA25F-C56C-979B-B384-4795718C8817}"/>
              </a:ext>
            </a:extLst>
          </p:cNvPr>
          <p:cNvSpPr txBox="1"/>
          <p:nvPr/>
        </p:nvSpPr>
        <p:spPr>
          <a:xfrm>
            <a:off x="4375406" y="750154"/>
            <a:ext cx="586153" cy="738664"/>
          </a:xfrm>
          <a:prstGeom prst="rect">
            <a:avLst/>
          </a:prstGeom>
          <a:noFill/>
        </p:spPr>
        <p:txBody>
          <a:bodyPr wrap="square" rtlCol="0">
            <a:spAutoFit/>
          </a:bodyPr>
          <a:lstStyle/>
          <a:p>
            <a:pPr algn="ctr" rtl="0"/>
            <a:r>
              <a:rPr lang="de-DE" sz="4200" b="1">
                <a:solidFill>
                  <a:schemeClr val="tx1">
                    <a:lumMod val="65000"/>
                    <a:lumOff val="35000"/>
                  </a:schemeClr>
                </a:solidFill>
                <a:latin typeface="Century Gothic" panose="020B0502020202020204" pitchFamily="34" charset="0"/>
              </a:rPr>
              <a:t>1</a:t>
            </a:r>
          </a:p>
        </p:txBody>
      </p:sp>
      <p:sp>
        <p:nvSpPr>
          <p:cNvPr id="13" name="Rectangle 12">
            <a:extLst>
              <a:ext uri="{FF2B5EF4-FFF2-40B4-BE49-F238E27FC236}">
                <a16:creationId xmlns:a16="http://schemas.microsoft.com/office/drawing/2014/main" id="{4B06F8EA-BDF3-A79F-07D2-EB200945EB9B}"/>
              </a:ext>
            </a:extLst>
          </p:cNvPr>
          <p:cNvSpPr/>
          <p:nvPr/>
        </p:nvSpPr>
        <p:spPr>
          <a:xfrm rot="16200000">
            <a:off x="6960761" y="426370"/>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E67862-7892-46CC-4B32-9502DEE55920}"/>
              </a:ext>
            </a:extLst>
          </p:cNvPr>
          <p:cNvSpPr/>
          <p:nvPr/>
        </p:nvSpPr>
        <p:spPr>
          <a:xfrm rot="16200000">
            <a:off x="9874410" y="451168"/>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7FA6C3E9-659A-15B0-0825-F77D696BB755}"/>
              </a:ext>
            </a:extLst>
          </p:cNvPr>
          <p:cNvSpPr txBox="1"/>
          <p:nvPr/>
        </p:nvSpPr>
        <p:spPr>
          <a:xfrm>
            <a:off x="7442783" y="721894"/>
            <a:ext cx="586153" cy="738664"/>
          </a:xfrm>
          <a:prstGeom prst="rect">
            <a:avLst/>
          </a:prstGeom>
          <a:noFill/>
        </p:spPr>
        <p:txBody>
          <a:bodyPr wrap="square" rtlCol="0">
            <a:spAutoFit/>
          </a:bodyPr>
          <a:lstStyle/>
          <a:p>
            <a:pPr algn="ctr" rtl="0"/>
            <a:r>
              <a:rPr lang="de-DE" sz="4200" b="1">
                <a:solidFill>
                  <a:schemeClr val="tx1">
                    <a:lumMod val="65000"/>
                    <a:lumOff val="35000"/>
                  </a:schemeClr>
                </a:solidFill>
                <a:latin typeface="Century Gothic" panose="020B0502020202020204" pitchFamily="34" charset="0"/>
              </a:rPr>
              <a:t>2</a:t>
            </a:r>
          </a:p>
        </p:txBody>
      </p:sp>
      <p:sp>
        <p:nvSpPr>
          <p:cNvPr id="26" name="TextBox 25">
            <a:extLst>
              <a:ext uri="{FF2B5EF4-FFF2-40B4-BE49-F238E27FC236}">
                <a16:creationId xmlns:a16="http://schemas.microsoft.com/office/drawing/2014/main" id="{519451CD-0995-8811-702A-006ABD99795E}"/>
              </a:ext>
            </a:extLst>
          </p:cNvPr>
          <p:cNvSpPr txBox="1"/>
          <p:nvPr/>
        </p:nvSpPr>
        <p:spPr>
          <a:xfrm>
            <a:off x="10360019" y="729040"/>
            <a:ext cx="586153" cy="738664"/>
          </a:xfrm>
          <a:prstGeom prst="rect">
            <a:avLst/>
          </a:prstGeom>
          <a:noFill/>
        </p:spPr>
        <p:txBody>
          <a:bodyPr wrap="square" rtlCol="0">
            <a:spAutoFit/>
          </a:bodyPr>
          <a:lstStyle/>
          <a:p>
            <a:pPr algn="ctr" rtl="0"/>
            <a:r>
              <a:rPr lang="de-DE" sz="4200" b="1">
                <a:solidFill>
                  <a:schemeClr val="tx1">
                    <a:lumMod val="65000"/>
                    <a:lumOff val="35000"/>
                  </a:schemeClr>
                </a:solidFill>
                <a:latin typeface="Century Gothic" panose="020B0502020202020204" pitchFamily="34" charset="0"/>
              </a:rPr>
              <a:t>3</a:t>
            </a:r>
          </a:p>
        </p:txBody>
      </p:sp>
      <p:sp>
        <p:nvSpPr>
          <p:cNvPr id="30" name="TextBox 29">
            <a:extLst>
              <a:ext uri="{FF2B5EF4-FFF2-40B4-BE49-F238E27FC236}">
                <a16:creationId xmlns:a16="http://schemas.microsoft.com/office/drawing/2014/main" id="{8D2ED50F-FA0D-F86A-D9ED-B433C25428CE}"/>
              </a:ext>
            </a:extLst>
          </p:cNvPr>
          <p:cNvSpPr txBox="1"/>
          <p:nvPr/>
        </p:nvSpPr>
        <p:spPr>
          <a:xfrm>
            <a:off x="3359124" y="1436026"/>
            <a:ext cx="2729762" cy="938719"/>
          </a:xfrm>
          <a:prstGeom prst="rect">
            <a:avLst/>
          </a:prstGeom>
          <a:noFill/>
        </p:spPr>
        <p:txBody>
          <a:bodyPr wrap="square">
            <a:spAutoFit/>
          </a:bodyPr>
          <a:lstStyle/>
          <a:p>
            <a:pPr rtl="0">
              <a:spcBef>
                <a:spcPts val="0"/>
              </a:spcBef>
              <a:spcAft>
                <a:spcPts val="0"/>
              </a:spcAft>
            </a:pPr>
            <a:r>
              <a:rPr lang="de-DE" sz="1100" b="0" i="0" u="none" strike="noStrike" dirty="0">
                <a:solidFill>
                  <a:schemeClr val="tx1">
                    <a:lumMod val="65000"/>
                    <a:lumOff val="35000"/>
                  </a:schemeClr>
                </a:solidFill>
                <a:effectLst/>
                <a:latin typeface="Century Gothic" panose="020B0502020202020204" pitchFamily="34" charset="0"/>
              </a:rPr>
              <a:t>Eine unzureichende Anzahl von Schnellladestationen in wichtigen städtischen Gebieten </a:t>
            </a:r>
            <a:r>
              <a:rPr lang="de-DE" sz="1100" dirty="0">
                <a:solidFill>
                  <a:schemeClr val="tx1">
                    <a:lumMod val="65000"/>
                    <a:lumOff val="35000"/>
                  </a:schemeClr>
                </a:solidFill>
                <a:latin typeface="Century Gothic" panose="020B0502020202020204" pitchFamily="34" charset="0"/>
              </a:rPr>
              <a:t>führte</a:t>
            </a:r>
            <a:r>
              <a:rPr lang="de-DE" sz="1100" b="0" i="0" u="none" strike="noStrike" dirty="0">
                <a:solidFill>
                  <a:schemeClr val="tx1">
                    <a:lumMod val="65000"/>
                    <a:lumOff val="35000"/>
                  </a:schemeClr>
                </a:solidFill>
                <a:effectLst/>
                <a:latin typeface="Century Gothic" panose="020B0502020202020204" pitchFamily="34" charset="0"/>
              </a:rPr>
              <a:t> zu längeren Ausfallzeiten unserer </a:t>
            </a:r>
            <a:br>
              <a:rPr lang="de-DE" sz="1100" b="0" i="0" u="none" strike="noStrike" dirty="0">
                <a:solidFill>
                  <a:schemeClr val="tx1">
                    <a:lumMod val="65000"/>
                    <a:lumOff val="35000"/>
                  </a:schemeClr>
                </a:solidFill>
                <a:effectLst/>
                <a:latin typeface="Century Gothic" panose="020B0502020202020204" pitchFamily="34" charset="0"/>
              </a:rPr>
            </a:br>
            <a:r>
              <a:rPr lang="de-DE" sz="1100" b="0" i="0" u="none" strike="noStrike" dirty="0">
                <a:solidFill>
                  <a:schemeClr val="tx1">
                    <a:lumMod val="65000"/>
                    <a:lumOff val="35000"/>
                  </a:schemeClr>
                </a:solidFill>
                <a:effectLst/>
                <a:latin typeface="Century Gothic" panose="020B0502020202020204" pitchFamily="34" charset="0"/>
              </a:rPr>
              <a:t>EV-Logistikflotte.</a:t>
            </a:r>
          </a:p>
        </p:txBody>
      </p:sp>
      <p:sp>
        <p:nvSpPr>
          <p:cNvPr id="27" name="Rectangle 26">
            <a:extLst>
              <a:ext uri="{FF2B5EF4-FFF2-40B4-BE49-F238E27FC236}">
                <a16:creationId xmlns:a16="http://schemas.microsoft.com/office/drawing/2014/main" id="{136543F9-53E6-D682-9EEA-F939B57F634F}"/>
              </a:ext>
            </a:extLst>
          </p:cNvPr>
          <p:cNvSpPr/>
          <p:nvPr/>
        </p:nvSpPr>
        <p:spPr>
          <a:xfrm rot="16200000">
            <a:off x="4041747" y="2553643"/>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9E6A438-A039-DC5B-638D-BC4B08B7FDF5}"/>
              </a:ext>
            </a:extLst>
          </p:cNvPr>
          <p:cNvSpPr txBox="1"/>
          <p:nvPr/>
        </p:nvSpPr>
        <p:spPr>
          <a:xfrm>
            <a:off x="3359124" y="3384612"/>
            <a:ext cx="2729762" cy="769441"/>
          </a:xfrm>
          <a:prstGeom prst="rect">
            <a:avLst/>
          </a:prstGeom>
          <a:noFill/>
        </p:spPr>
        <p:txBody>
          <a:bodyPr wrap="square">
            <a:spAutoFit/>
          </a:bodyPr>
          <a:lstStyle/>
          <a:p>
            <a:pPr rtl="0">
              <a:spcBef>
                <a:spcPts val="0"/>
              </a:spcBef>
              <a:spcAft>
                <a:spcPts val="0"/>
              </a:spcAft>
            </a:pPr>
            <a:r>
              <a:rPr lang="de-DE" sz="1100" b="0" i="0" u="none" strike="noStrike" dirty="0">
                <a:solidFill>
                  <a:schemeClr val="tx1">
                    <a:lumMod val="65000"/>
                    <a:lumOff val="35000"/>
                  </a:schemeClr>
                </a:solidFill>
                <a:effectLst/>
                <a:latin typeface="Century Gothic" panose="020B0502020202020204" pitchFamily="34" charset="0"/>
              </a:rPr>
              <a:t>Diese Einschränkung </a:t>
            </a:r>
            <a:r>
              <a:rPr lang="de-DE" sz="1100" dirty="0">
                <a:solidFill>
                  <a:schemeClr val="tx1">
                    <a:lumMod val="65000"/>
                    <a:lumOff val="35000"/>
                  </a:schemeClr>
                </a:solidFill>
                <a:latin typeface="Century Gothic" panose="020B0502020202020204" pitchFamily="34" charset="0"/>
              </a:rPr>
              <a:t>führte</a:t>
            </a:r>
            <a:r>
              <a:rPr lang="de-DE" sz="1100" b="0" i="0" u="none" strike="noStrike" dirty="0">
                <a:solidFill>
                  <a:schemeClr val="tx1">
                    <a:lumMod val="65000"/>
                    <a:lumOff val="35000"/>
                  </a:schemeClr>
                </a:solidFill>
                <a:effectLst/>
                <a:latin typeface="Century Gothic" panose="020B0502020202020204" pitchFamily="34" charset="0"/>
              </a:rPr>
              <a:t> zu einer Abnahme der Liefereffizienz um 20 % und zu einem spürbaren Rückgang der Kundenzufriedenheit.</a:t>
            </a:r>
          </a:p>
        </p:txBody>
      </p:sp>
      <p:sp>
        <p:nvSpPr>
          <p:cNvPr id="32" name="Rectangle 31">
            <a:extLst>
              <a:ext uri="{FF2B5EF4-FFF2-40B4-BE49-F238E27FC236}">
                <a16:creationId xmlns:a16="http://schemas.microsoft.com/office/drawing/2014/main" id="{A7A49BC5-C52F-E2DC-33E4-4D04FD57837A}"/>
              </a:ext>
            </a:extLst>
          </p:cNvPr>
          <p:cNvSpPr/>
          <p:nvPr/>
        </p:nvSpPr>
        <p:spPr>
          <a:xfrm rot="16200000">
            <a:off x="4041746" y="4587097"/>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3B26AEEF-3E25-ACA2-8C31-BF57DC3E4DCD}"/>
              </a:ext>
            </a:extLst>
          </p:cNvPr>
          <p:cNvSpPr txBox="1"/>
          <p:nvPr/>
        </p:nvSpPr>
        <p:spPr>
          <a:xfrm>
            <a:off x="3359123" y="5338165"/>
            <a:ext cx="2729762" cy="1107996"/>
          </a:xfrm>
          <a:prstGeom prst="rect">
            <a:avLst/>
          </a:prstGeom>
          <a:noFill/>
        </p:spPr>
        <p:txBody>
          <a:bodyPr wrap="square">
            <a:spAutoFit/>
          </a:bodyPr>
          <a:lstStyle/>
          <a:p>
            <a:pPr rtl="0">
              <a:spcBef>
                <a:spcPts val="0"/>
              </a:spcBef>
              <a:spcAft>
                <a:spcPts val="0"/>
              </a:spcAft>
            </a:pPr>
            <a:r>
              <a:rPr lang="de-DE" sz="1100" b="0" i="0" u="none" strike="noStrike" dirty="0">
                <a:solidFill>
                  <a:schemeClr val="tx1">
                    <a:lumMod val="65000"/>
                    <a:lumOff val="35000"/>
                  </a:schemeClr>
                </a:solidFill>
                <a:effectLst/>
                <a:latin typeface="Century Gothic" panose="020B0502020202020204" pitchFamily="34" charset="0"/>
              </a:rPr>
              <a:t>Positive Charge installierte fortschrittliche Schnellladestationen an strategischen städtischen Standorten, wodurch die Ladezeit und die Ausfallzeiten der Flotte erheblich reduziert wurden.</a:t>
            </a:r>
          </a:p>
        </p:txBody>
      </p:sp>
      <p:pic>
        <p:nvPicPr>
          <p:cNvPr id="40" name="Graphic 39" descr="Symbol für wichtigen Kommentar">
            <a:extLst>
              <a:ext uri="{FF2B5EF4-FFF2-40B4-BE49-F238E27FC236}">
                <a16:creationId xmlns:a16="http://schemas.microsoft.com/office/drawing/2014/main" id="{FB9BEEDA-7A34-1B0F-F4E0-4EA99050FD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3441" y="1547987"/>
            <a:ext cx="914400" cy="914400"/>
          </a:xfrm>
          <a:prstGeom prst="rect">
            <a:avLst/>
          </a:prstGeom>
        </p:spPr>
      </p:pic>
      <p:pic>
        <p:nvPicPr>
          <p:cNvPr id="43" name="Graphic 42" descr="Symbol für Ursache und Wirkung">
            <a:extLst>
              <a:ext uri="{FF2B5EF4-FFF2-40B4-BE49-F238E27FC236}">
                <a16:creationId xmlns:a16="http://schemas.microsoft.com/office/drawing/2014/main" id="{BC5570C6-0E8F-77DF-92E1-F45E820F0F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7515" y="3680594"/>
            <a:ext cx="914400" cy="914400"/>
          </a:xfrm>
          <a:prstGeom prst="rect">
            <a:avLst/>
          </a:prstGeom>
        </p:spPr>
      </p:pic>
      <p:pic>
        <p:nvPicPr>
          <p:cNvPr id="45" name="Graphic 44" descr="Symbol für Brainstorming">
            <a:extLst>
              <a:ext uri="{FF2B5EF4-FFF2-40B4-BE49-F238E27FC236}">
                <a16:creationId xmlns:a16="http://schemas.microsoft.com/office/drawing/2014/main" id="{6B3FF225-D569-1DEE-4EAC-87DD1F0C35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27515" y="5714466"/>
            <a:ext cx="914400" cy="914400"/>
          </a:xfrm>
          <a:prstGeom prst="rect">
            <a:avLst/>
          </a:prstGeom>
        </p:spPr>
      </p:pic>
      <p:sp>
        <p:nvSpPr>
          <p:cNvPr id="48" name="Arrow: Chevron 47">
            <a:extLst>
              <a:ext uri="{FF2B5EF4-FFF2-40B4-BE49-F238E27FC236}">
                <a16:creationId xmlns:a16="http://schemas.microsoft.com/office/drawing/2014/main" id="{FAAEB15E-65AA-2B35-1715-D5BA7498CC87}"/>
              </a:ext>
            </a:extLst>
          </p:cNvPr>
          <p:cNvSpPr/>
          <p:nvPr/>
        </p:nvSpPr>
        <p:spPr>
          <a:xfrm rot="5400000">
            <a:off x="4477343" y="2616192"/>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Arrow: Chevron 51">
            <a:extLst>
              <a:ext uri="{FF2B5EF4-FFF2-40B4-BE49-F238E27FC236}">
                <a16:creationId xmlns:a16="http://schemas.microsoft.com/office/drawing/2014/main" id="{C5D8463E-705F-645F-AB79-BC3C7FDD7048}"/>
              </a:ext>
            </a:extLst>
          </p:cNvPr>
          <p:cNvSpPr/>
          <p:nvPr/>
        </p:nvSpPr>
        <p:spPr>
          <a:xfrm rot="5400000">
            <a:off x="4477342" y="4706173"/>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TextBox 59">
            <a:extLst>
              <a:ext uri="{FF2B5EF4-FFF2-40B4-BE49-F238E27FC236}">
                <a16:creationId xmlns:a16="http://schemas.microsoft.com/office/drawing/2014/main" id="{6F9134AA-0FA5-1607-51D2-13D40010DAC3}"/>
              </a:ext>
            </a:extLst>
          </p:cNvPr>
          <p:cNvSpPr txBox="1"/>
          <p:nvPr/>
        </p:nvSpPr>
        <p:spPr>
          <a:xfrm>
            <a:off x="6278137" y="1430656"/>
            <a:ext cx="2729762" cy="769441"/>
          </a:xfrm>
          <a:prstGeom prst="rect">
            <a:avLst/>
          </a:prstGeom>
          <a:noFill/>
        </p:spPr>
        <p:txBody>
          <a:bodyPr wrap="square">
            <a:spAutoFit/>
          </a:bodyPr>
          <a:lstStyle/>
          <a:p>
            <a:pPr rtl="0">
              <a:spcBef>
                <a:spcPts val="0"/>
              </a:spcBef>
              <a:spcAft>
                <a:spcPts val="0"/>
              </a:spcAft>
            </a:pPr>
            <a:r>
              <a:rPr lang="de-DE" sz="1100" b="0" i="0" u="none" strike="noStrike">
                <a:solidFill>
                  <a:schemeClr val="tx1">
                    <a:lumMod val="65000"/>
                    <a:lumOff val="35000"/>
                  </a:schemeClr>
                </a:solidFill>
                <a:effectLst/>
                <a:latin typeface="Century Gothic" panose="020B0502020202020204" pitchFamily="34" charset="0"/>
              </a:rPr>
              <a:t>Eine ineffiziente Routenplanung für die EV-Logistik </a:t>
            </a:r>
            <a:r>
              <a:rPr lang="de-DE" sz="1100">
                <a:solidFill>
                  <a:schemeClr val="tx1">
                    <a:lumMod val="65000"/>
                    <a:lumOff val="35000"/>
                  </a:schemeClr>
                </a:solidFill>
                <a:latin typeface="Century Gothic" panose="020B0502020202020204" pitchFamily="34" charset="0"/>
              </a:rPr>
              <a:t>führte</a:t>
            </a:r>
            <a:r>
              <a:rPr lang="de-DE" sz="1100" b="0" i="0" u="none" strike="noStrike">
                <a:solidFill>
                  <a:schemeClr val="tx1">
                    <a:lumMod val="65000"/>
                    <a:lumOff val="35000"/>
                  </a:schemeClr>
                </a:solidFill>
                <a:effectLst/>
                <a:latin typeface="Century Gothic" panose="020B0502020202020204" pitchFamily="34" charset="0"/>
              </a:rPr>
              <a:t> zu einem erhöhten Energieverbrauch und einer reduzierten Lieferkapazität.</a:t>
            </a:r>
          </a:p>
        </p:txBody>
      </p:sp>
      <p:sp>
        <p:nvSpPr>
          <p:cNvPr id="61" name="Rectangle 60">
            <a:extLst>
              <a:ext uri="{FF2B5EF4-FFF2-40B4-BE49-F238E27FC236}">
                <a16:creationId xmlns:a16="http://schemas.microsoft.com/office/drawing/2014/main" id="{6746CE38-BA4E-62E7-B48B-767DBFE63B8C}"/>
              </a:ext>
            </a:extLst>
          </p:cNvPr>
          <p:cNvSpPr/>
          <p:nvPr/>
        </p:nvSpPr>
        <p:spPr>
          <a:xfrm rot="16200000">
            <a:off x="6960760" y="2548273"/>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FC70772A-AD4F-C1DF-9DAC-2D6B50137257}"/>
              </a:ext>
            </a:extLst>
          </p:cNvPr>
          <p:cNvSpPr txBox="1"/>
          <p:nvPr/>
        </p:nvSpPr>
        <p:spPr>
          <a:xfrm>
            <a:off x="6278136" y="3384612"/>
            <a:ext cx="2729762" cy="938719"/>
          </a:xfrm>
          <a:prstGeom prst="rect">
            <a:avLst/>
          </a:prstGeom>
          <a:noFill/>
        </p:spPr>
        <p:txBody>
          <a:bodyPr wrap="square">
            <a:spAutoFit/>
          </a:bodyPr>
          <a:lstStyle/>
          <a:p>
            <a:pPr rtl="0">
              <a:spcBef>
                <a:spcPts val="0"/>
              </a:spcBef>
              <a:spcAft>
                <a:spcPts val="0"/>
              </a:spcAft>
            </a:pPr>
            <a:r>
              <a:rPr lang="de-DE" sz="1100" b="0" i="0" u="none" strike="noStrike">
                <a:solidFill>
                  <a:schemeClr val="tx1">
                    <a:lumMod val="65000"/>
                    <a:lumOff val="35000"/>
                  </a:schemeClr>
                </a:solidFill>
                <a:effectLst/>
                <a:latin typeface="Century Gothic" panose="020B0502020202020204" pitchFamily="34" charset="0"/>
              </a:rPr>
              <a:t>Die ineffiziente Routenplanung führte zu einem Anstieg des Energieverbrauchs um 15 % und einer Abnahme des täglichen Liefervolumens um 10 %.</a:t>
            </a:r>
          </a:p>
        </p:txBody>
      </p:sp>
      <p:sp>
        <p:nvSpPr>
          <p:cNvPr id="63" name="Rectangle 62">
            <a:extLst>
              <a:ext uri="{FF2B5EF4-FFF2-40B4-BE49-F238E27FC236}">
                <a16:creationId xmlns:a16="http://schemas.microsoft.com/office/drawing/2014/main" id="{B0584DCF-1393-5CCC-0E29-24A24210EFB8}"/>
              </a:ext>
            </a:extLst>
          </p:cNvPr>
          <p:cNvSpPr/>
          <p:nvPr/>
        </p:nvSpPr>
        <p:spPr>
          <a:xfrm rot="16200000">
            <a:off x="6960759" y="4581727"/>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E961DFB6-3C9C-5A70-2EFD-1F989F1A5684}"/>
              </a:ext>
            </a:extLst>
          </p:cNvPr>
          <p:cNvSpPr txBox="1"/>
          <p:nvPr/>
        </p:nvSpPr>
        <p:spPr>
          <a:xfrm>
            <a:off x="6278136" y="5338165"/>
            <a:ext cx="2729762" cy="1277273"/>
          </a:xfrm>
          <a:prstGeom prst="rect">
            <a:avLst/>
          </a:prstGeom>
          <a:noFill/>
        </p:spPr>
        <p:txBody>
          <a:bodyPr wrap="square">
            <a:spAutoFit/>
          </a:bodyPr>
          <a:lstStyle/>
          <a:p>
            <a:pPr rtl="0">
              <a:spcBef>
                <a:spcPts val="0"/>
              </a:spcBef>
              <a:spcAft>
                <a:spcPts val="0"/>
              </a:spcAft>
            </a:pPr>
            <a:r>
              <a:rPr lang="de-DE" sz="1100">
                <a:solidFill>
                  <a:schemeClr val="tx1">
                    <a:lumMod val="65000"/>
                    <a:lumOff val="35000"/>
                  </a:schemeClr>
                </a:solidFill>
                <a:latin typeface="Century Gothic" panose="020B0502020202020204" pitchFamily="34" charset="0"/>
              </a:rPr>
              <a:t>Wir </a:t>
            </a:r>
            <a:r>
              <a:rPr lang="de-DE" sz="1100" b="0" i="0" u="none" strike="noStrike">
                <a:solidFill>
                  <a:schemeClr val="tx1">
                    <a:lumMod val="65000"/>
                    <a:lumOff val="35000"/>
                  </a:schemeClr>
                </a:solidFill>
                <a:effectLst/>
                <a:latin typeface="Century Gothic" panose="020B0502020202020204" pitchFamily="34" charset="0"/>
              </a:rPr>
              <a:t>haben eine dynamische Routenoptimierungssoftware implementiert, die Verkehrs- und Fahrzeugladedaten in Echtzeit integriert und so die Routen im Hinblick auf Energieeffizienz und Liefergeschwindigkeit optimiert.</a:t>
            </a:r>
          </a:p>
        </p:txBody>
      </p:sp>
      <p:sp>
        <p:nvSpPr>
          <p:cNvPr id="65" name="Arrow: Chevron 64">
            <a:extLst>
              <a:ext uri="{FF2B5EF4-FFF2-40B4-BE49-F238E27FC236}">
                <a16:creationId xmlns:a16="http://schemas.microsoft.com/office/drawing/2014/main" id="{DD3458CD-07C5-2739-40AF-5863ED765DA7}"/>
              </a:ext>
            </a:extLst>
          </p:cNvPr>
          <p:cNvSpPr/>
          <p:nvPr/>
        </p:nvSpPr>
        <p:spPr>
          <a:xfrm rot="5400000">
            <a:off x="7396356" y="2610822"/>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Arrow: Chevron 65">
            <a:extLst>
              <a:ext uri="{FF2B5EF4-FFF2-40B4-BE49-F238E27FC236}">
                <a16:creationId xmlns:a16="http://schemas.microsoft.com/office/drawing/2014/main" id="{9CBD0B56-F054-6ACA-6C47-4574081C8413}"/>
              </a:ext>
            </a:extLst>
          </p:cNvPr>
          <p:cNvSpPr/>
          <p:nvPr/>
        </p:nvSpPr>
        <p:spPr>
          <a:xfrm rot="5400000">
            <a:off x="7396355" y="4700803"/>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TextBox 66">
            <a:extLst>
              <a:ext uri="{FF2B5EF4-FFF2-40B4-BE49-F238E27FC236}">
                <a16:creationId xmlns:a16="http://schemas.microsoft.com/office/drawing/2014/main" id="{5CCFF843-C9F2-B26B-312A-CFE32FF2FECF}"/>
              </a:ext>
            </a:extLst>
          </p:cNvPr>
          <p:cNvSpPr txBox="1"/>
          <p:nvPr/>
        </p:nvSpPr>
        <p:spPr>
          <a:xfrm>
            <a:off x="9202134" y="1425532"/>
            <a:ext cx="2729762" cy="769441"/>
          </a:xfrm>
          <a:prstGeom prst="rect">
            <a:avLst/>
          </a:prstGeom>
          <a:noFill/>
        </p:spPr>
        <p:txBody>
          <a:bodyPr wrap="square">
            <a:spAutoFit/>
          </a:bodyPr>
          <a:lstStyle/>
          <a:p>
            <a:pPr rtl="0">
              <a:spcBef>
                <a:spcPts val="0"/>
              </a:spcBef>
              <a:spcAft>
                <a:spcPts val="0"/>
              </a:spcAft>
            </a:pPr>
            <a:r>
              <a:rPr lang="de-DE" sz="1100" b="0" i="0" u="none" strike="noStrike">
                <a:solidFill>
                  <a:schemeClr val="tx1">
                    <a:lumMod val="65000"/>
                    <a:lumOff val="35000"/>
                  </a:schemeClr>
                </a:solidFill>
                <a:effectLst/>
                <a:latin typeface="Century Gothic" panose="020B0502020202020204" pitchFamily="34" charset="0"/>
              </a:rPr>
              <a:t>Mangelnde Echtzeitverfolgung und -verwaltung der EV-Flotte schränkte die betriebliche Transparenz und Reaktionsfähigkeit ein.</a:t>
            </a:r>
          </a:p>
        </p:txBody>
      </p:sp>
      <p:sp>
        <p:nvSpPr>
          <p:cNvPr id="68" name="Rectangle 67">
            <a:extLst>
              <a:ext uri="{FF2B5EF4-FFF2-40B4-BE49-F238E27FC236}">
                <a16:creationId xmlns:a16="http://schemas.microsoft.com/office/drawing/2014/main" id="{7F5C6207-7868-BBAB-5029-27979BD3E97E}"/>
              </a:ext>
            </a:extLst>
          </p:cNvPr>
          <p:cNvSpPr/>
          <p:nvPr/>
        </p:nvSpPr>
        <p:spPr>
          <a:xfrm rot="16200000">
            <a:off x="9884757" y="2543149"/>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783420A4-2092-F906-F7DC-46792233702D}"/>
              </a:ext>
            </a:extLst>
          </p:cNvPr>
          <p:cNvSpPr txBox="1"/>
          <p:nvPr/>
        </p:nvSpPr>
        <p:spPr>
          <a:xfrm>
            <a:off x="9202133" y="3384612"/>
            <a:ext cx="2729762" cy="1107996"/>
          </a:xfrm>
          <a:prstGeom prst="rect">
            <a:avLst/>
          </a:prstGeom>
          <a:noFill/>
        </p:spPr>
        <p:txBody>
          <a:bodyPr wrap="square">
            <a:spAutoFit/>
          </a:bodyPr>
          <a:lstStyle/>
          <a:p>
            <a:pPr rtl="0">
              <a:spcBef>
                <a:spcPts val="0"/>
              </a:spcBef>
              <a:spcAft>
                <a:spcPts val="0"/>
              </a:spcAft>
            </a:pPr>
            <a:r>
              <a:rPr lang="de-DE" sz="1100" b="0" i="0" u="none" strike="noStrike" dirty="0">
                <a:solidFill>
                  <a:schemeClr val="tx1">
                    <a:lumMod val="65000"/>
                    <a:lumOff val="35000"/>
                  </a:schemeClr>
                </a:solidFill>
                <a:effectLst/>
                <a:latin typeface="Century Gothic" panose="020B0502020202020204" pitchFamily="34" charset="0"/>
              </a:rPr>
              <a:t>Diese Lücke führte zu Problemen im Flottenmanagement, darunter verzögerte Reaktionen auf Wartungsanforderungen und eine unzureichende Auslastung der Fahrzeuge.</a:t>
            </a:r>
          </a:p>
        </p:txBody>
      </p:sp>
      <p:sp>
        <p:nvSpPr>
          <p:cNvPr id="70" name="Rectangle 69">
            <a:extLst>
              <a:ext uri="{FF2B5EF4-FFF2-40B4-BE49-F238E27FC236}">
                <a16:creationId xmlns:a16="http://schemas.microsoft.com/office/drawing/2014/main" id="{886EE005-4216-E7D3-25D7-4AA3BFF5580B}"/>
              </a:ext>
            </a:extLst>
          </p:cNvPr>
          <p:cNvSpPr/>
          <p:nvPr/>
        </p:nvSpPr>
        <p:spPr>
          <a:xfrm rot="16200000">
            <a:off x="9884756" y="4576603"/>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E24A364C-E0D3-4984-97CB-17C21CC44573}"/>
              </a:ext>
            </a:extLst>
          </p:cNvPr>
          <p:cNvSpPr txBox="1"/>
          <p:nvPr/>
        </p:nvSpPr>
        <p:spPr>
          <a:xfrm>
            <a:off x="9202133" y="5338165"/>
            <a:ext cx="2729762" cy="1107996"/>
          </a:xfrm>
          <a:prstGeom prst="rect">
            <a:avLst/>
          </a:prstGeom>
          <a:noFill/>
        </p:spPr>
        <p:txBody>
          <a:bodyPr wrap="square">
            <a:spAutoFit/>
          </a:bodyPr>
          <a:lstStyle/>
          <a:p>
            <a:pPr rtl="0">
              <a:spcBef>
                <a:spcPts val="0"/>
              </a:spcBef>
              <a:spcAft>
                <a:spcPts val="0"/>
              </a:spcAft>
            </a:pPr>
            <a:r>
              <a:rPr lang="de-DE" sz="1100">
                <a:solidFill>
                  <a:schemeClr val="tx1">
                    <a:lumMod val="65000"/>
                    <a:lumOff val="35000"/>
                  </a:schemeClr>
                </a:solidFill>
                <a:latin typeface="Century Gothic" panose="020B0502020202020204" pitchFamily="34" charset="0"/>
              </a:rPr>
              <a:t>Wir </a:t>
            </a:r>
            <a:r>
              <a:rPr lang="de-DE" sz="1100" b="0" i="0" u="none" strike="noStrike">
                <a:solidFill>
                  <a:schemeClr val="tx1">
                    <a:lumMod val="65000"/>
                    <a:lumOff val="35000"/>
                  </a:schemeClr>
                </a:solidFill>
                <a:effectLst/>
                <a:latin typeface="Century Gothic" panose="020B0502020202020204" pitchFamily="34" charset="0"/>
              </a:rPr>
              <a:t>haben ein umfassendes Flottenmanagementsystem mit Echtzeit-Tracking, Meldungen zur vorausschauenden Instandhaltung und Auslastungsanalyse entwickelt und implementiert.</a:t>
            </a:r>
          </a:p>
        </p:txBody>
      </p:sp>
      <p:sp>
        <p:nvSpPr>
          <p:cNvPr id="72" name="Arrow: Chevron 71">
            <a:extLst>
              <a:ext uri="{FF2B5EF4-FFF2-40B4-BE49-F238E27FC236}">
                <a16:creationId xmlns:a16="http://schemas.microsoft.com/office/drawing/2014/main" id="{7DB35E0F-0D18-65A1-6B7F-9AF212C5541F}"/>
              </a:ext>
            </a:extLst>
          </p:cNvPr>
          <p:cNvSpPr/>
          <p:nvPr/>
        </p:nvSpPr>
        <p:spPr>
          <a:xfrm rot="5400000">
            <a:off x="10320353" y="2605698"/>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Arrow: Chevron 72">
            <a:extLst>
              <a:ext uri="{FF2B5EF4-FFF2-40B4-BE49-F238E27FC236}">
                <a16:creationId xmlns:a16="http://schemas.microsoft.com/office/drawing/2014/main" id="{DAC98240-16D5-95AC-F1EF-A86DE6B04F9F}"/>
              </a:ext>
            </a:extLst>
          </p:cNvPr>
          <p:cNvSpPr/>
          <p:nvPr/>
        </p:nvSpPr>
        <p:spPr>
          <a:xfrm rot="5400000">
            <a:off x="10320352" y="4695679"/>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558007141"/>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a:t>
                      </a:r>
                      <a:br>
                        <a:rPr lang="de-DE" sz="1600" b="0" dirty="0">
                          <a:solidFill>
                            <a:schemeClr val="tx1"/>
                          </a:solidFill>
                          <a:effectLst/>
                          <a:latin typeface="Century Gothic" panose="020B0502020202020204" pitchFamily="34" charset="0"/>
                        </a:rPr>
                      </a:br>
                      <a:r>
                        <a:rPr lang="de-DE" sz="1600" b="0" dirty="0">
                          <a:solidFill>
                            <a:schemeClr val="tx1"/>
                          </a:solidFill>
                          <a:effectLst/>
                          <a:latin typeface="Century Gothic" panose="020B0502020202020204" pitchFamily="34" charset="0"/>
                        </a:rPr>
                        <a:t>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394</Words>
  <Application>Microsoft Office PowerPoint</Application>
  <PresentationFormat>Widescreen</PresentationFormat>
  <Paragraphs>33</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Sun Ye</cp:lastModifiedBy>
  <cp:revision>24</cp:revision>
  <dcterms:created xsi:type="dcterms:W3CDTF">2022-05-22T18:55:25Z</dcterms:created>
  <dcterms:modified xsi:type="dcterms:W3CDTF">2025-01-11T05:09:54Z</dcterms:modified>
</cp:coreProperties>
</file>