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7" r:id="rId2"/>
    <p:sldId id="358"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B420"/>
    <a:srgbClr val="FCD6E8"/>
    <a:srgbClr val="FC2DAA"/>
    <a:srgbClr val="BBBADB"/>
    <a:srgbClr val="D0E5E7"/>
    <a:srgbClr val="5EA795"/>
    <a:srgbClr val="89C1B0"/>
    <a:srgbClr val="598CA6"/>
    <a:srgbClr val="12B9A9"/>
    <a:srgbClr val="7AA6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814" autoAdjust="0"/>
    <p:restoredTop sz="95850"/>
  </p:normalViewPr>
  <p:slideViewPr>
    <p:cSldViewPr snapToGrid="0" snapToObjects="1">
      <p:cViewPr varScale="1">
        <p:scale>
          <a:sx n="103" d="100"/>
          <a:sy n="103" d="100"/>
        </p:scale>
        <p:origin x="1470" y="11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o-KR" altLang="de-DE" dirty="0"/>
          </a:p>
        </p:txBody>
      </p:sp>
      <p:sp>
        <p:nvSpPr>
          <p:cNvPr id="4" name="Slide Number Placeholder 3"/>
          <p:cNvSpPr>
            <a:spLocks noGrp="1"/>
          </p:cNvSpPr>
          <p:nvPr>
            <p:ph type="sldNum" sz="quarter" idx="5"/>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o-KR" altLang="de-DE" dirty="0"/>
          </a:p>
        </p:txBody>
      </p:sp>
      <p:sp>
        <p:nvSpPr>
          <p:cNvPr id="4" name="Slide Number Placeholder 3"/>
          <p:cNvSpPr>
            <a:spLocks noGrp="1"/>
          </p:cNvSpPr>
          <p:nvPr>
            <p:ph type="sldNum" sz="quarter" idx="5"/>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3234706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o-KR" altLang="de-DE"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de.smartsheet.com/try-it?trp=50096"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7" y="216762"/>
            <a:ext cx="8110582" cy="1077218"/>
          </a:xfrm>
          <a:prstGeom prst="rect">
            <a:avLst/>
          </a:prstGeom>
          <a:noFill/>
          <a:effectLst/>
        </p:spPr>
        <p:txBody>
          <a:bodyPr wrap="square" rtlCol="0">
            <a:spAutoFit/>
          </a:bodyPr>
          <a:lstStyle/>
          <a:p>
            <a:pPr rtl="0"/>
            <a:r>
              <a:rPr lang="de-DE" altLang="ko-KR" sz="3200" b="1" i="0" u="none" strike="noStrike" dirty="0">
                <a:solidFill>
                  <a:schemeClr val="tx1">
                    <a:lumMod val="65000"/>
                    <a:lumOff val="35000"/>
                  </a:schemeClr>
                </a:solidFill>
                <a:effectLst/>
                <a:latin typeface="Century Gothic" panose="020B0502020202020204" pitchFamily="34" charset="0"/>
              </a:rPr>
              <a:t>Vorlage</a:t>
            </a:r>
            <a:r>
              <a:rPr lang="ko-KR" altLang="de-DE" sz="3200" b="1" dirty="0">
                <a:solidFill>
                  <a:schemeClr val="tx1">
                    <a:lumMod val="65000"/>
                    <a:lumOff val="35000"/>
                  </a:schemeClr>
                </a:solidFill>
                <a:latin typeface="Century Gothic" panose="020B0502020202020204" pitchFamily="34" charset="0"/>
              </a:rPr>
              <a:t> </a:t>
            </a:r>
            <a:r>
              <a:rPr lang="de-DE" altLang="ko-KR" sz="3200" b="1" dirty="0">
                <a:solidFill>
                  <a:schemeClr val="tx1">
                    <a:lumMod val="65000"/>
                    <a:lumOff val="35000"/>
                  </a:schemeClr>
                </a:solidFill>
                <a:latin typeface="Century Gothic" panose="020B0502020202020204" pitchFamily="34" charset="0"/>
              </a:rPr>
              <a:t>für eine Ein-Jahres-Roadmap für die IT-Infrastruktur</a:t>
            </a:r>
            <a:endParaRPr lang="ko-KR" altLang="de-DE" sz="3200" b="1" dirty="0">
              <a:solidFill>
                <a:schemeClr val="tx1">
                  <a:lumMod val="65000"/>
                  <a:lumOff val="35000"/>
                </a:schemeClr>
              </a:solidFill>
              <a:latin typeface="Century Gothic" panose="020B0502020202020204" pitchFamily="34" charset="0"/>
            </a:endParaRPr>
          </a:p>
        </p:txBody>
      </p:sp>
      <p:pic>
        <p:nvPicPr>
          <p:cNvPr id="72" name="Picture 71">
            <a:hlinkClick r:id="rId4"/>
            <a:extLst>
              <a:ext uri="{FF2B5EF4-FFF2-40B4-BE49-F238E27FC236}">
                <a16:creationId xmlns:a16="http://schemas.microsoft.com/office/drawing/2014/main" id="{D5FB3104-7AF6-85F2-B374-22B0C630E3EF}"/>
              </a:ext>
            </a:extLst>
          </p:cNvPr>
          <p:cNvPicPr>
            <a:picLocks noChangeAspect="1"/>
          </p:cNvPicPr>
          <p:nvPr/>
        </p:nvPicPr>
        <p:blipFill>
          <a:blip r:embed="rId5"/>
          <a:srcRect/>
          <a:stretch/>
        </p:blipFill>
        <p:spPr>
          <a:xfrm>
            <a:off x="9046277" y="280262"/>
            <a:ext cx="2805423" cy="557985"/>
          </a:xfrm>
          <a:prstGeom prst="rect">
            <a:avLst/>
          </a:prstGeom>
        </p:spPr>
      </p:pic>
      <p:sp>
        <p:nvSpPr>
          <p:cNvPr id="73" name="TextBox 72">
            <a:extLst>
              <a:ext uri="{FF2B5EF4-FFF2-40B4-BE49-F238E27FC236}">
                <a16:creationId xmlns:a16="http://schemas.microsoft.com/office/drawing/2014/main" id="{6508B24C-9B52-3B6C-9672-0A6119513F5D}"/>
              </a:ext>
            </a:extLst>
          </p:cNvPr>
          <p:cNvSpPr txBox="1"/>
          <p:nvPr/>
        </p:nvSpPr>
        <p:spPr>
          <a:xfrm>
            <a:off x="303181" y="1515560"/>
            <a:ext cx="4465590" cy="2668231"/>
          </a:xfrm>
          <a:prstGeom prst="rect">
            <a:avLst/>
          </a:prstGeom>
          <a:noFill/>
        </p:spPr>
        <p:txBody>
          <a:bodyPr wrap="square" rtlCol="0">
            <a:spAutoFit/>
          </a:bodyPr>
          <a:lstStyle/>
          <a:p>
            <a:pPr rtl="0">
              <a:lnSpc>
                <a:spcPct val="150000"/>
              </a:lnSpc>
              <a:spcAft>
                <a:spcPts val="1200"/>
              </a:spcAft>
            </a:pPr>
            <a:r>
              <a:rPr lang="de-DE" altLang="ko-KR" sz="1900" dirty="0">
                <a:latin typeface="Century Gothic" panose="020B0502020202020204" pitchFamily="34" charset="0"/>
              </a:rPr>
              <a:t>Nutzen Sie diese Vorlage für eine Ein-Jahres-Roadmap für die </a:t>
            </a:r>
            <a:br>
              <a:rPr lang="de-DE" altLang="ko-KR" sz="1900" dirty="0">
                <a:latin typeface="Century Gothic" panose="020B0502020202020204" pitchFamily="34" charset="0"/>
              </a:rPr>
            </a:br>
            <a:r>
              <a:rPr lang="de-DE" altLang="ko-KR" sz="1900" dirty="0">
                <a:latin typeface="Century Gothic" panose="020B0502020202020204" pitchFamily="34" charset="0"/>
              </a:rPr>
              <a:t>IT-Infrastruktur, die Ihnen hilft, geplante Initiativen und Upgrades innerhalb des nächsten Jahres zu visualisieren.</a:t>
            </a:r>
            <a:endParaRPr lang="ko-KR" altLang="de-DE" sz="1900" dirty="0">
              <a:latin typeface="Century Gothic" panose="020B0502020202020204" pitchFamily="34" charset="0"/>
            </a:endParaRP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a:blip r:embed="rId6"/>
          <a:srcRect/>
          <a:stretch/>
        </p:blipFill>
        <p:spPr>
          <a:xfrm>
            <a:off x="5174423" y="1713047"/>
            <a:ext cx="6677276" cy="3755967"/>
          </a:xfrm>
          <a:prstGeom prst="rect">
            <a:avLst/>
          </a:prstGeom>
          <a:effectLst>
            <a:outerShdw blurRad="152400" dist="38100" dir="2700000" sx="101000" sy="101000" algn="tl" rotWithShape="0">
              <a:prstClr val="black">
                <a:alpha val="40000"/>
              </a:prstClr>
            </a:outerShdw>
          </a:effectLst>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89E508AA-8F07-7BC5-2D73-646ED8E8E6CE}"/>
              </a:ext>
            </a:extLst>
          </p:cNvPr>
          <p:cNvSpPr/>
          <p:nvPr/>
        </p:nvSpPr>
        <p:spPr>
          <a:xfrm>
            <a:off x="9245934" y="1123552"/>
            <a:ext cx="2834640" cy="5734447"/>
          </a:xfrm>
          <a:prstGeom prst="rect">
            <a:avLst/>
          </a:prstGeom>
          <a:gradFill>
            <a:gsLst>
              <a:gs pos="37000">
                <a:srgbClr val="7AA6B9">
                  <a:alpha val="25000"/>
                </a:srgbClr>
              </a:gs>
              <a:gs pos="100000">
                <a:srgbClr val="D0E5E7">
                  <a:alpha val="36003"/>
                </a:srgbClr>
              </a:gs>
              <a:gs pos="0">
                <a:srgbClr val="7AA6B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7" name="Rectangle 246">
            <a:extLst>
              <a:ext uri="{FF2B5EF4-FFF2-40B4-BE49-F238E27FC236}">
                <a16:creationId xmlns:a16="http://schemas.microsoft.com/office/drawing/2014/main" id="{0629233C-00C9-D8B5-C9E6-C6413511AA00}"/>
              </a:ext>
            </a:extLst>
          </p:cNvPr>
          <p:cNvSpPr/>
          <p:nvPr/>
        </p:nvSpPr>
        <p:spPr>
          <a:xfrm>
            <a:off x="9245934" y="6817776"/>
            <a:ext cx="2834640" cy="45720"/>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6" name="Rectangle 25">
            <a:extLst>
              <a:ext uri="{FF2B5EF4-FFF2-40B4-BE49-F238E27FC236}">
                <a16:creationId xmlns:a16="http://schemas.microsoft.com/office/drawing/2014/main" id="{8585FA6E-C5FE-FDF4-E0B5-4293C7C632B6}"/>
              </a:ext>
            </a:extLst>
          </p:cNvPr>
          <p:cNvSpPr/>
          <p:nvPr/>
        </p:nvSpPr>
        <p:spPr>
          <a:xfrm>
            <a:off x="6349567" y="1123552"/>
            <a:ext cx="2834640" cy="5734447"/>
          </a:xfrm>
          <a:prstGeom prst="rect">
            <a:avLst/>
          </a:prstGeom>
          <a:gradFill>
            <a:gsLst>
              <a:gs pos="48978">
                <a:srgbClr val="89C1B0">
                  <a:alpha val="46000"/>
                </a:srgbClr>
              </a:gs>
              <a:gs pos="100000">
                <a:srgbClr val="DBF5F3">
                  <a:alpha val="44000"/>
                </a:srgbClr>
              </a:gs>
              <a:gs pos="3000">
                <a:srgbClr val="89C1B0"/>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7" name="Rectangle 26">
            <a:extLst>
              <a:ext uri="{FF2B5EF4-FFF2-40B4-BE49-F238E27FC236}">
                <a16:creationId xmlns:a16="http://schemas.microsoft.com/office/drawing/2014/main" id="{BB8ACC2F-C3E3-EED9-A79E-943755EEBFD1}"/>
              </a:ext>
            </a:extLst>
          </p:cNvPr>
          <p:cNvSpPr/>
          <p:nvPr/>
        </p:nvSpPr>
        <p:spPr>
          <a:xfrm>
            <a:off x="6349567" y="971153"/>
            <a:ext cx="2834640" cy="117649"/>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1" name="Rectangle 30">
            <a:extLst>
              <a:ext uri="{FF2B5EF4-FFF2-40B4-BE49-F238E27FC236}">
                <a16:creationId xmlns:a16="http://schemas.microsoft.com/office/drawing/2014/main" id="{2C4DCFC6-E8E8-AC40-2783-1E0544ABD36C}"/>
              </a:ext>
            </a:extLst>
          </p:cNvPr>
          <p:cNvSpPr/>
          <p:nvPr/>
        </p:nvSpPr>
        <p:spPr>
          <a:xfrm>
            <a:off x="6349567" y="6817776"/>
            <a:ext cx="2834640" cy="45720"/>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4" name="Right Triangle 43">
            <a:extLst>
              <a:ext uri="{FF2B5EF4-FFF2-40B4-BE49-F238E27FC236}">
                <a16:creationId xmlns:a16="http://schemas.microsoft.com/office/drawing/2014/main" id="{4CEB05A9-4F1F-2FB1-0A03-4829480D455D}"/>
              </a:ext>
            </a:extLst>
          </p:cNvPr>
          <p:cNvSpPr>
            <a:spLocks/>
          </p:cNvSpPr>
          <p:nvPr/>
        </p:nvSpPr>
        <p:spPr>
          <a:xfrm rot="10800000" flipV="1">
            <a:off x="8946547" y="6625837"/>
            <a:ext cx="237660" cy="237660"/>
          </a:xfrm>
          <a:prstGeom prst="rtTriangle">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Rectangle 13">
            <a:extLst>
              <a:ext uri="{FF2B5EF4-FFF2-40B4-BE49-F238E27FC236}">
                <a16:creationId xmlns:a16="http://schemas.microsoft.com/office/drawing/2014/main" id="{6A85AB81-5AC3-C209-FF63-199EA348A0B2}"/>
              </a:ext>
            </a:extLst>
          </p:cNvPr>
          <p:cNvSpPr/>
          <p:nvPr/>
        </p:nvSpPr>
        <p:spPr>
          <a:xfrm>
            <a:off x="556831" y="1123552"/>
            <a:ext cx="2834640" cy="5734447"/>
          </a:xfrm>
          <a:prstGeom prst="rect">
            <a:avLst/>
          </a:prstGeom>
          <a:gradFill>
            <a:gsLst>
              <a:gs pos="45001">
                <a:schemeClr val="accent4">
                  <a:alpha val="51739"/>
                </a:schemeClr>
              </a:gs>
              <a:gs pos="100000">
                <a:srgbClr val="DDBD77">
                  <a:alpha val="33000"/>
                </a:srgbClr>
              </a:gs>
              <a:gs pos="3000">
                <a:schemeClr val="accent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 name="Rectangle 14">
            <a:extLst>
              <a:ext uri="{FF2B5EF4-FFF2-40B4-BE49-F238E27FC236}">
                <a16:creationId xmlns:a16="http://schemas.microsoft.com/office/drawing/2014/main" id="{0DFBEF6A-7DEA-DA7A-B647-606AEB04B729}"/>
              </a:ext>
            </a:extLst>
          </p:cNvPr>
          <p:cNvSpPr/>
          <p:nvPr/>
        </p:nvSpPr>
        <p:spPr>
          <a:xfrm>
            <a:off x="3453199" y="1123552"/>
            <a:ext cx="2834640" cy="5734447"/>
          </a:xfrm>
          <a:prstGeom prst="rect">
            <a:avLst/>
          </a:prstGeom>
          <a:gradFill>
            <a:gsLst>
              <a:gs pos="50045">
                <a:srgbClr val="C7CC25">
                  <a:alpha val="47298"/>
                </a:srgbClr>
              </a:gs>
              <a:gs pos="100000">
                <a:srgbClr val="F5F3D6">
                  <a:alpha val="61900"/>
                </a:srgbClr>
              </a:gs>
              <a:gs pos="3000">
                <a:srgbClr val="D1CC43"/>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 name="Right Triangle 2">
            <a:extLst>
              <a:ext uri="{FF2B5EF4-FFF2-40B4-BE49-F238E27FC236}">
                <a16:creationId xmlns:a16="http://schemas.microsoft.com/office/drawing/2014/main" id="{9C1D6557-E1B8-2B92-1B3C-166798022025}"/>
              </a:ext>
            </a:extLst>
          </p:cNvPr>
          <p:cNvSpPr>
            <a:spLocks/>
          </p:cNvSpPr>
          <p:nvPr/>
        </p:nvSpPr>
        <p:spPr>
          <a:xfrm rot="10800000" flipV="1">
            <a:off x="3153811" y="6625837"/>
            <a:ext cx="237660" cy="237660"/>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0" name="TextBox 39">
            <a:extLst>
              <a:ext uri="{FF2B5EF4-FFF2-40B4-BE49-F238E27FC236}">
                <a16:creationId xmlns:a16="http://schemas.microsoft.com/office/drawing/2014/main" id="{2189BC4F-27D8-1C74-730D-F54E88DF137D}"/>
              </a:ext>
            </a:extLst>
          </p:cNvPr>
          <p:cNvSpPr txBox="1"/>
          <p:nvPr/>
        </p:nvSpPr>
        <p:spPr>
          <a:xfrm rot="16200000">
            <a:off x="218202" y="427675"/>
            <a:ext cx="869331" cy="261610"/>
          </a:xfrm>
          <a:prstGeom prst="rect">
            <a:avLst/>
          </a:prstGeom>
          <a:noFill/>
        </p:spPr>
        <p:txBody>
          <a:bodyPr wrap="square">
            <a:spAutoFit/>
          </a:bodyPr>
          <a:lstStyle/>
          <a:p>
            <a:pPr marL="0" marR="0" rtl="0">
              <a:spcBef>
                <a:spcPts val="0"/>
              </a:spcBef>
              <a:spcAft>
                <a:spcPts val="0"/>
              </a:spcAft>
            </a:pPr>
            <a:r>
              <a:rPr lang="de-DE" altLang="ko-KR" sz="1100" kern="10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QUARTAL</a:t>
            </a:r>
            <a:endParaRPr lang="ko-KR" altLang="de-DE" sz="1100" kern="1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endParaRPr>
          </a:p>
        </p:txBody>
      </p:sp>
      <p:sp>
        <p:nvSpPr>
          <p:cNvPr id="67" name="TextBox 66">
            <a:extLst>
              <a:ext uri="{FF2B5EF4-FFF2-40B4-BE49-F238E27FC236}">
                <a16:creationId xmlns:a16="http://schemas.microsoft.com/office/drawing/2014/main" id="{82043EC6-1834-7B66-472E-C0DDFE893BED}"/>
              </a:ext>
            </a:extLst>
          </p:cNvPr>
          <p:cNvSpPr txBox="1"/>
          <p:nvPr/>
        </p:nvSpPr>
        <p:spPr>
          <a:xfrm>
            <a:off x="702293" y="32569"/>
            <a:ext cx="474921" cy="1107996"/>
          </a:xfrm>
          <a:prstGeom prst="rect">
            <a:avLst/>
          </a:prstGeom>
          <a:noFill/>
        </p:spPr>
        <p:txBody>
          <a:bodyPr wrap="square" rtlCol="0">
            <a:spAutoFit/>
          </a:bodyPr>
          <a:lstStyle/>
          <a:p>
            <a:pPr algn="ctr" rtl="0">
              <a:spcBef>
                <a:spcPts val="300"/>
              </a:spcBef>
              <a:buClr>
                <a:schemeClr val="bg1"/>
              </a:buClr>
              <a:buSzPct val="150000"/>
            </a:pPr>
            <a:r>
              <a:rPr lang="de-DE" altLang="ko-KR" sz="6500">
                <a:solidFill>
                  <a:schemeClr val="tx1">
                    <a:lumMod val="65000"/>
                    <a:lumOff val="35000"/>
                  </a:schemeClr>
                </a:solidFill>
                <a:latin typeface="Century Gothic" panose="020B0502020202020204" pitchFamily="34" charset="0"/>
              </a:rPr>
              <a:t>1</a:t>
            </a:r>
            <a:endParaRPr lang="ko-KR" altLang="de-DE" sz="6500" dirty="0">
              <a:solidFill>
                <a:schemeClr val="tx1">
                  <a:lumMod val="65000"/>
                  <a:lumOff val="35000"/>
                </a:schemeClr>
              </a:solidFill>
              <a:latin typeface="Century Gothic" panose="020B0502020202020204" pitchFamily="34" charset="0"/>
            </a:endParaRPr>
          </a:p>
        </p:txBody>
      </p:sp>
      <p:sp>
        <p:nvSpPr>
          <p:cNvPr id="4" name="Rectangle 3">
            <a:extLst>
              <a:ext uri="{FF2B5EF4-FFF2-40B4-BE49-F238E27FC236}">
                <a16:creationId xmlns:a16="http://schemas.microsoft.com/office/drawing/2014/main" id="{23FE9C5B-7B06-2C16-5610-EE3D378C602F}"/>
              </a:ext>
            </a:extLst>
          </p:cNvPr>
          <p:cNvSpPr/>
          <p:nvPr/>
        </p:nvSpPr>
        <p:spPr>
          <a:xfrm>
            <a:off x="556831" y="971153"/>
            <a:ext cx="2834640" cy="117649"/>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4" name="Rectangle 93">
            <a:extLst>
              <a:ext uri="{FF2B5EF4-FFF2-40B4-BE49-F238E27FC236}">
                <a16:creationId xmlns:a16="http://schemas.microsoft.com/office/drawing/2014/main" id="{D48E91EC-6B75-D889-9C87-1019CB15E026}"/>
              </a:ext>
            </a:extLst>
          </p:cNvPr>
          <p:cNvSpPr/>
          <p:nvPr/>
        </p:nvSpPr>
        <p:spPr>
          <a:xfrm>
            <a:off x="3453199" y="971153"/>
            <a:ext cx="2834640" cy="117649"/>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7" name="Rectangle 126">
            <a:extLst>
              <a:ext uri="{FF2B5EF4-FFF2-40B4-BE49-F238E27FC236}">
                <a16:creationId xmlns:a16="http://schemas.microsoft.com/office/drawing/2014/main" id="{5D2C42A4-FF86-5F66-A074-FD514314010F}"/>
              </a:ext>
            </a:extLst>
          </p:cNvPr>
          <p:cNvSpPr/>
          <p:nvPr/>
        </p:nvSpPr>
        <p:spPr>
          <a:xfrm>
            <a:off x="9245934" y="971153"/>
            <a:ext cx="2834640" cy="117649"/>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5" name="Rectangle 244">
            <a:extLst>
              <a:ext uri="{FF2B5EF4-FFF2-40B4-BE49-F238E27FC236}">
                <a16:creationId xmlns:a16="http://schemas.microsoft.com/office/drawing/2014/main" id="{CD2D5E1E-67C1-23FA-2686-E3ACB533816A}"/>
              </a:ext>
            </a:extLst>
          </p:cNvPr>
          <p:cNvSpPr/>
          <p:nvPr/>
        </p:nvSpPr>
        <p:spPr>
          <a:xfrm>
            <a:off x="556831" y="6817777"/>
            <a:ext cx="2834640" cy="4572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6" name="Rectangle 245">
            <a:extLst>
              <a:ext uri="{FF2B5EF4-FFF2-40B4-BE49-F238E27FC236}">
                <a16:creationId xmlns:a16="http://schemas.microsoft.com/office/drawing/2014/main" id="{8BA844EE-9458-5167-1FAE-E5C18ABEEE13}"/>
              </a:ext>
            </a:extLst>
          </p:cNvPr>
          <p:cNvSpPr/>
          <p:nvPr/>
        </p:nvSpPr>
        <p:spPr>
          <a:xfrm>
            <a:off x="3453199" y="6817776"/>
            <a:ext cx="2834640" cy="45720"/>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 name="Right Triangle 4">
            <a:extLst>
              <a:ext uri="{FF2B5EF4-FFF2-40B4-BE49-F238E27FC236}">
                <a16:creationId xmlns:a16="http://schemas.microsoft.com/office/drawing/2014/main" id="{83D1BF6E-92C5-B489-7940-4889E1564356}"/>
              </a:ext>
            </a:extLst>
          </p:cNvPr>
          <p:cNvSpPr>
            <a:spLocks/>
          </p:cNvSpPr>
          <p:nvPr/>
        </p:nvSpPr>
        <p:spPr>
          <a:xfrm rot="10800000" flipV="1">
            <a:off x="6050179" y="6625836"/>
            <a:ext cx="237660" cy="237660"/>
          </a:xfrm>
          <a:prstGeom prst="rtTriangle">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7" name="TextBox 16">
            <a:extLst>
              <a:ext uri="{FF2B5EF4-FFF2-40B4-BE49-F238E27FC236}">
                <a16:creationId xmlns:a16="http://schemas.microsoft.com/office/drawing/2014/main" id="{B6AAC3D4-C658-A228-FF68-AD6D6D18B53F}"/>
              </a:ext>
            </a:extLst>
          </p:cNvPr>
          <p:cNvSpPr txBox="1"/>
          <p:nvPr/>
        </p:nvSpPr>
        <p:spPr>
          <a:xfrm>
            <a:off x="3582835" y="32567"/>
            <a:ext cx="558463" cy="1107996"/>
          </a:xfrm>
          <a:prstGeom prst="rect">
            <a:avLst/>
          </a:prstGeom>
          <a:noFill/>
        </p:spPr>
        <p:txBody>
          <a:bodyPr wrap="square" rtlCol="0">
            <a:spAutoFit/>
          </a:bodyPr>
          <a:lstStyle/>
          <a:p>
            <a:pPr algn="ctr" rtl="0">
              <a:spcBef>
                <a:spcPts val="300"/>
              </a:spcBef>
              <a:buClr>
                <a:schemeClr val="bg1"/>
              </a:buClr>
              <a:buSzPct val="150000"/>
            </a:pPr>
            <a:r>
              <a:rPr lang="de-DE" altLang="ko-KR" sz="6500">
                <a:solidFill>
                  <a:schemeClr val="tx1">
                    <a:lumMod val="65000"/>
                    <a:lumOff val="35000"/>
                  </a:schemeClr>
                </a:solidFill>
                <a:latin typeface="Century Gothic" panose="020B0502020202020204" pitchFamily="34" charset="0"/>
              </a:rPr>
              <a:t>2</a:t>
            </a:r>
            <a:endParaRPr lang="ko-KR" altLang="de-DE" sz="6500" dirty="0">
              <a:solidFill>
                <a:schemeClr val="tx1">
                  <a:lumMod val="65000"/>
                  <a:lumOff val="35000"/>
                </a:schemeClr>
              </a:solidFill>
              <a:latin typeface="Century Gothic" panose="020B0502020202020204" pitchFamily="34" charset="0"/>
            </a:endParaRPr>
          </a:p>
        </p:txBody>
      </p:sp>
      <p:sp>
        <p:nvSpPr>
          <p:cNvPr id="7" name="Right Triangle 6">
            <a:extLst>
              <a:ext uri="{FF2B5EF4-FFF2-40B4-BE49-F238E27FC236}">
                <a16:creationId xmlns:a16="http://schemas.microsoft.com/office/drawing/2014/main" id="{87D1DD4A-E478-3EDE-0D3A-2D911098CF29}"/>
              </a:ext>
            </a:extLst>
          </p:cNvPr>
          <p:cNvSpPr>
            <a:spLocks/>
          </p:cNvSpPr>
          <p:nvPr/>
        </p:nvSpPr>
        <p:spPr>
          <a:xfrm rot="10800000" flipV="1">
            <a:off x="11842914" y="6625836"/>
            <a:ext cx="237660" cy="237660"/>
          </a:xfrm>
          <a:prstGeom prst="rtTriangle">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 name="TextBox 23">
            <a:extLst>
              <a:ext uri="{FF2B5EF4-FFF2-40B4-BE49-F238E27FC236}">
                <a16:creationId xmlns:a16="http://schemas.microsoft.com/office/drawing/2014/main" id="{2E8A3D20-687D-5D76-BE71-8F9D170712E7}"/>
              </a:ext>
            </a:extLst>
          </p:cNvPr>
          <p:cNvSpPr txBox="1"/>
          <p:nvPr/>
        </p:nvSpPr>
        <p:spPr>
          <a:xfrm>
            <a:off x="6483859" y="28129"/>
            <a:ext cx="558463" cy="1107996"/>
          </a:xfrm>
          <a:prstGeom prst="rect">
            <a:avLst/>
          </a:prstGeom>
          <a:noFill/>
        </p:spPr>
        <p:txBody>
          <a:bodyPr wrap="square" rtlCol="0">
            <a:spAutoFit/>
          </a:bodyPr>
          <a:lstStyle/>
          <a:p>
            <a:pPr algn="ctr" rtl="0">
              <a:spcBef>
                <a:spcPts val="300"/>
              </a:spcBef>
              <a:buClr>
                <a:schemeClr val="bg1"/>
              </a:buClr>
              <a:buSzPct val="150000"/>
            </a:pPr>
            <a:r>
              <a:rPr lang="de-DE" altLang="ko-KR" sz="6500">
                <a:solidFill>
                  <a:schemeClr val="tx1">
                    <a:lumMod val="65000"/>
                    <a:lumOff val="35000"/>
                  </a:schemeClr>
                </a:solidFill>
                <a:latin typeface="Century Gothic" panose="020B0502020202020204" pitchFamily="34" charset="0"/>
              </a:rPr>
              <a:t>3</a:t>
            </a:r>
            <a:endParaRPr lang="ko-KR" altLang="de-DE" sz="6500" dirty="0">
              <a:solidFill>
                <a:schemeClr val="tx1">
                  <a:lumMod val="65000"/>
                  <a:lumOff val="35000"/>
                </a:schemeClr>
              </a:solidFill>
              <a:latin typeface="Century Gothic" panose="020B0502020202020204" pitchFamily="34" charset="0"/>
            </a:endParaRPr>
          </a:p>
        </p:txBody>
      </p:sp>
      <p:sp>
        <p:nvSpPr>
          <p:cNvPr id="38" name="TextBox 37">
            <a:extLst>
              <a:ext uri="{FF2B5EF4-FFF2-40B4-BE49-F238E27FC236}">
                <a16:creationId xmlns:a16="http://schemas.microsoft.com/office/drawing/2014/main" id="{CEE9D365-304D-1EE9-D3FC-9C7CC1CD48D2}"/>
              </a:ext>
            </a:extLst>
          </p:cNvPr>
          <p:cNvSpPr txBox="1"/>
          <p:nvPr/>
        </p:nvSpPr>
        <p:spPr>
          <a:xfrm>
            <a:off x="9416412" y="32568"/>
            <a:ext cx="558463" cy="1107996"/>
          </a:xfrm>
          <a:prstGeom prst="rect">
            <a:avLst/>
          </a:prstGeom>
          <a:noFill/>
        </p:spPr>
        <p:txBody>
          <a:bodyPr wrap="square" rtlCol="0">
            <a:spAutoFit/>
          </a:bodyPr>
          <a:lstStyle/>
          <a:p>
            <a:pPr algn="ctr" rtl="0">
              <a:spcBef>
                <a:spcPts val="300"/>
              </a:spcBef>
              <a:buClr>
                <a:schemeClr val="bg1"/>
              </a:buClr>
              <a:buSzPct val="150000"/>
            </a:pPr>
            <a:r>
              <a:rPr lang="de-DE" altLang="ko-KR" sz="6500">
                <a:solidFill>
                  <a:schemeClr val="tx1">
                    <a:lumMod val="65000"/>
                    <a:lumOff val="35000"/>
                  </a:schemeClr>
                </a:solidFill>
                <a:latin typeface="Century Gothic" panose="020B0502020202020204" pitchFamily="34" charset="0"/>
              </a:rPr>
              <a:t>4</a:t>
            </a:r>
            <a:endParaRPr lang="ko-KR" altLang="de-DE" sz="6500" dirty="0">
              <a:solidFill>
                <a:schemeClr val="tx1">
                  <a:lumMod val="65000"/>
                  <a:lumOff val="35000"/>
                </a:schemeClr>
              </a:solidFill>
              <a:latin typeface="Century Gothic" panose="020B0502020202020204" pitchFamily="34" charset="0"/>
            </a:endParaRPr>
          </a:p>
        </p:txBody>
      </p:sp>
      <p:sp>
        <p:nvSpPr>
          <p:cNvPr id="6" name="TextBox 5">
            <a:extLst>
              <a:ext uri="{FF2B5EF4-FFF2-40B4-BE49-F238E27FC236}">
                <a16:creationId xmlns:a16="http://schemas.microsoft.com/office/drawing/2014/main" id="{C1CFBD67-31D5-027C-ED54-AF913A8855B5}"/>
              </a:ext>
            </a:extLst>
          </p:cNvPr>
          <p:cNvSpPr txBox="1"/>
          <p:nvPr/>
        </p:nvSpPr>
        <p:spPr>
          <a:xfrm rot="16200000">
            <a:off x="3102469" y="427675"/>
            <a:ext cx="869331" cy="261610"/>
          </a:xfrm>
          <a:prstGeom prst="rect">
            <a:avLst/>
          </a:prstGeom>
          <a:noFill/>
        </p:spPr>
        <p:txBody>
          <a:bodyPr wrap="square">
            <a:spAutoFit/>
          </a:bodyPr>
          <a:lstStyle/>
          <a:p>
            <a:pPr marL="0" marR="0" rtl="0">
              <a:spcBef>
                <a:spcPts val="0"/>
              </a:spcBef>
              <a:spcAft>
                <a:spcPts val="0"/>
              </a:spcAft>
            </a:pPr>
            <a:r>
              <a:rPr lang="de-DE" altLang="ko-KR" sz="1100" kern="10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QUARTAL</a:t>
            </a:r>
            <a:endParaRPr lang="ko-KR" altLang="de-DE" sz="1100" kern="1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E0B2562-5CB5-45BC-0C6B-8FC785B30FF9}"/>
              </a:ext>
            </a:extLst>
          </p:cNvPr>
          <p:cNvSpPr txBox="1"/>
          <p:nvPr/>
        </p:nvSpPr>
        <p:spPr>
          <a:xfrm rot="16200000">
            <a:off x="5994430" y="427675"/>
            <a:ext cx="869331" cy="261610"/>
          </a:xfrm>
          <a:prstGeom prst="rect">
            <a:avLst/>
          </a:prstGeom>
          <a:noFill/>
        </p:spPr>
        <p:txBody>
          <a:bodyPr wrap="square">
            <a:spAutoFit/>
          </a:bodyPr>
          <a:lstStyle/>
          <a:p>
            <a:pPr marL="0" marR="0" rtl="0">
              <a:spcBef>
                <a:spcPts val="0"/>
              </a:spcBef>
              <a:spcAft>
                <a:spcPts val="0"/>
              </a:spcAft>
            </a:pPr>
            <a:r>
              <a:rPr lang="de-DE" altLang="ko-KR" sz="1100" kern="10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QUARTAL</a:t>
            </a:r>
            <a:endParaRPr lang="ko-KR" altLang="de-DE" sz="1100" kern="1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A95D1DA2-DBBD-37B2-6AD6-5D294E5C8F39}"/>
              </a:ext>
            </a:extLst>
          </p:cNvPr>
          <p:cNvSpPr txBox="1"/>
          <p:nvPr/>
        </p:nvSpPr>
        <p:spPr>
          <a:xfrm rot="16200000">
            <a:off x="8886390" y="427675"/>
            <a:ext cx="869331" cy="261610"/>
          </a:xfrm>
          <a:prstGeom prst="rect">
            <a:avLst/>
          </a:prstGeom>
          <a:noFill/>
        </p:spPr>
        <p:txBody>
          <a:bodyPr wrap="square">
            <a:spAutoFit/>
          </a:bodyPr>
          <a:lstStyle/>
          <a:p>
            <a:pPr marL="0" marR="0" rtl="0">
              <a:spcBef>
                <a:spcPts val="0"/>
              </a:spcBef>
              <a:spcAft>
                <a:spcPts val="0"/>
              </a:spcAft>
            </a:pPr>
            <a:r>
              <a:rPr lang="de-DE" altLang="ko-KR" sz="1100" kern="10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QUARTAL</a:t>
            </a:r>
            <a:endParaRPr lang="ko-KR" altLang="de-DE" sz="1100" kern="1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D0EEF7DF-D503-635E-B992-E06553C7DFC7}"/>
              </a:ext>
            </a:extLst>
          </p:cNvPr>
          <p:cNvSpPr txBox="1"/>
          <p:nvPr/>
        </p:nvSpPr>
        <p:spPr>
          <a:xfrm rot="16200000">
            <a:off x="-3205663" y="3202168"/>
            <a:ext cx="6856159" cy="455509"/>
          </a:xfrm>
          <a:prstGeom prst="rect">
            <a:avLst/>
          </a:prstGeom>
          <a:gradFill>
            <a:gsLst>
              <a:gs pos="53000">
                <a:schemeClr val="bg2">
                  <a:lumMod val="50000"/>
                  <a:alpha val="91041"/>
                </a:schemeClr>
              </a:gs>
              <a:gs pos="3000">
                <a:schemeClr val="bg2">
                  <a:lumMod val="75000"/>
                  <a:alpha val="35285"/>
                </a:schemeClr>
              </a:gs>
            </a:gsLst>
            <a:lin ang="0" scaled="0"/>
          </a:gradFill>
          <a:effectLst/>
        </p:spPr>
        <p:txBody>
          <a:bodyPr wrap="square" lIns="91440" tIns="73152" rIns="182880" bIns="73152" rtlCol="0" anchor="t" anchorCtr="0">
            <a:spAutoFit/>
          </a:bodyPr>
          <a:lstStyle/>
          <a:p>
            <a:pPr algn="r" rtl="0"/>
            <a:r>
              <a:rPr lang="de-DE" altLang="ko-KR" sz="2000">
                <a:solidFill>
                  <a:schemeClr val="bg1"/>
                </a:solidFill>
                <a:latin typeface="Century Gothic" panose="020B0502020202020204" pitchFamily="34" charset="0"/>
              </a:rPr>
              <a:t>Ein-</a:t>
            </a:r>
            <a:r>
              <a:rPr lang="de-DE" altLang="ko-KR" sz="2000" i="0" u="none" strike="noStrike">
                <a:solidFill>
                  <a:schemeClr val="bg1"/>
                </a:solidFill>
                <a:effectLst/>
                <a:latin typeface="Century Gothic" panose="020B0502020202020204" pitchFamily="34" charset="0"/>
              </a:rPr>
              <a:t>Jahres-Roadmap für die IT-Infrastruktur</a:t>
            </a:r>
            <a:endParaRPr lang="ko-KR" altLang="de-DE" sz="2000" i="0" u="none" strike="noStrike" dirty="0">
              <a:solidFill>
                <a:schemeClr val="bg1"/>
              </a:solidFill>
              <a:effectLst/>
              <a:latin typeface="Century Gothic" panose="020B0502020202020204" pitchFamily="34" charset="0"/>
            </a:endParaRPr>
          </a:p>
        </p:txBody>
      </p:sp>
      <p:sp>
        <p:nvSpPr>
          <p:cNvPr id="25" name="TextBox 24">
            <a:extLst>
              <a:ext uri="{FF2B5EF4-FFF2-40B4-BE49-F238E27FC236}">
                <a16:creationId xmlns:a16="http://schemas.microsoft.com/office/drawing/2014/main" id="{DFA02415-1459-60A6-D0EC-8043DA6E0290}"/>
              </a:ext>
            </a:extLst>
          </p:cNvPr>
          <p:cNvSpPr txBox="1"/>
          <p:nvPr/>
        </p:nvSpPr>
        <p:spPr>
          <a:xfrm>
            <a:off x="2064756" y="546501"/>
            <a:ext cx="1331336" cy="461665"/>
          </a:xfrm>
          <a:prstGeom prst="rect">
            <a:avLst/>
          </a:prstGeom>
          <a:noFill/>
        </p:spPr>
        <p:txBody>
          <a:bodyPr wrap="square" rIns="0">
            <a:spAutoFit/>
          </a:bodyPr>
          <a:lstStyle/>
          <a:p>
            <a:pPr marL="0" marR="0" algn="r" rtl="0">
              <a:spcBef>
                <a:spcPts val="0"/>
              </a:spcBef>
              <a:spcAft>
                <a:spcPts val="0"/>
              </a:spcAft>
            </a:pPr>
            <a:r>
              <a:rPr lang="de-DE" altLang="ko-KR" sz="2400" kern="100" spc="300">
                <a:solidFill>
                  <a:schemeClr val="accent4">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endParaRPr lang="ko-KR" altLang="de-DE" sz="2400" kern="100" spc="300" dirty="0">
              <a:solidFill>
                <a:schemeClr val="accent4">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9" name="TextBox 28">
            <a:extLst>
              <a:ext uri="{FF2B5EF4-FFF2-40B4-BE49-F238E27FC236}">
                <a16:creationId xmlns:a16="http://schemas.microsoft.com/office/drawing/2014/main" id="{4F97C197-B95C-4712-4985-751626F8D692}"/>
              </a:ext>
            </a:extLst>
          </p:cNvPr>
          <p:cNvSpPr txBox="1"/>
          <p:nvPr/>
        </p:nvSpPr>
        <p:spPr>
          <a:xfrm>
            <a:off x="4950875" y="546501"/>
            <a:ext cx="1331336" cy="461665"/>
          </a:xfrm>
          <a:prstGeom prst="rect">
            <a:avLst/>
          </a:prstGeom>
          <a:noFill/>
        </p:spPr>
        <p:txBody>
          <a:bodyPr wrap="square" rIns="0">
            <a:spAutoFit/>
          </a:bodyPr>
          <a:lstStyle/>
          <a:p>
            <a:pPr marL="0" marR="0" algn="r" rtl="0">
              <a:spcBef>
                <a:spcPts val="0"/>
              </a:spcBef>
              <a:spcAft>
                <a:spcPts val="0"/>
              </a:spcAft>
            </a:pPr>
            <a:r>
              <a:rPr lang="de-DE" altLang="ko-KR" sz="2400" kern="100" spc="300">
                <a:solidFill>
                  <a:srgbClr val="B0B420"/>
                </a:solidFill>
                <a:effectLst/>
                <a:latin typeface="Century Gothic" panose="020B0502020202020204" pitchFamily="34" charset="0"/>
                <a:ea typeface="Calibri" panose="020F0502020204030204" pitchFamily="34" charset="0"/>
                <a:cs typeface="Times New Roman" panose="02020603050405020304" pitchFamily="18" charset="0"/>
              </a:rPr>
              <a:t>20XX</a:t>
            </a:r>
            <a:endParaRPr lang="ko-KR" altLang="de-DE" sz="2400" kern="100" spc="300" dirty="0">
              <a:solidFill>
                <a:srgbClr val="B0B42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32" name="TextBox 31">
            <a:extLst>
              <a:ext uri="{FF2B5EF4-FFF2-40B4-BE49-F238E27FC236}">
                <a16:creationId xmlns:a16="http://schemas.microsoft.com/office/drawing/2014/main" id="{878603D1-2DE0-2085-B395-D07E0D97588C}"/>
              </a:ext>
            </a:extLst>
          </p:cNvPr>
          <p:cNvSpPr txBox="1"/>
          <p:nvPr/>
        </p:nvSpPr>
        <p:spPr>
          <a:xfrm>
            <a:off x="7836994" y="546501"/>
            <a:ext cx="1331336" cy="461665"/>
          </a:xfrm>
          <a:prstGeom prst="rect">
            <a:avLst/>
          </a:prstGeom>
          <a:noFill/>
        </p:spPr>
        <p:txBody>
          <a:bodyPr wrap="square" rIns="0">
            <a:spAutoFit/>
          </a:bodyPr>
          <a:lstStyle/>
          <a:p>
            <a:pPr marL="0" marR="0" algn="r" rtl="0">
              <a:spcBef>
                <a:spcPts val="0"/>
              </a:spcBef>
              <a:spcAft>
                <a:spcPts val="0"/>
              </a:spcAft>
            </a:pPr>
            <a:r>
              <a:rPr lang="de-DE" altLang="ko-KR" sz="2400" kern="100" spc="300">
                <a:solidFill>
                  <a:srgbClr val="5EA795"/>
                </a:solidFill>
                <a:effectLst/>
                <a:latin typeface="Century Gothic" panose="020B0502020202020204" pitchFamily="34" charset="0"/>
                <a:ea typeface="Calibri" panose="020F0502020204030204" pitchFamily="34" charset="0"/>
                <a:cs typeface="Times New Roman" panose="02020603050405020304" pitchFamily="18" charset="0"/>
              </a:rPr>
              <a:t>20XX</a:t>
            </a:r>
            <a:endParaRPr lang="ko-KR" altLang="de-DE" sz="2400" kern="100" spc="300" dirty="0">
              <a:solidFill>
                <a:srgbClr val="5EA795"/>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41" name="TextBox 40">
            <a:extLst>
              <a:ext uri="{FF2B5EF4-FFF2-40B4-BE49-F238E27FC236}">
                <a16:creationId xmlns:a16="http://schemas.microsoft.com/office/drawing/2014/main" id="{95C39FD1-A458-9097-CE6A-F87B9170372B}"/>
              </a:ext>
            </a:extLst>
          </p:cNvPr>
          <p:cNvSpPr txBox="1"/>
          <p:nvPr/>
        </p:nvSpPr>
        <p:spPr>
          <a:xfrm>
            <a:off x="10723112" y="546501"/>
            <a:ext cx="1331336" cy="461665"/>
          </a:xfrm>
          <a:prstGeom prst="rect">
            <a:avLst/>
          </a:prstGeom>
          <a:noFill/>
        </p:spPr>
        <p:txBody>
          <a:bodyPr wrap="square" rIns="0">
            <a:spAutoFit/>
          </a:bodyPr>
          <a:lstStyle/>
          <a:p>
            <a:pPr marL="0" marR="0" algn="r" rtl="0">
              <a:spcBef>
                <a:spcPts val="0"/>
              </a:spcBef>
              <a:spcAft>
                <a:spcPts val="0"/>
              </a:spcAft>
            </a:pPr>
            <a:r>
              <a:rPr lang="de-DE" altLang="ko-KR" sz="2400" kern="100" spc="300">
                <a:solidFill>
                  <a:srgbClr val="598CA6"/>
                </a:solidFill>
                <a:effectLst/>
                <a:latin typeface="Century Gothic" panose="020B0502020202020204" pitchFamily="34" charset="0"/>
                <a:ea typeface="Calibri" panose="020F0502020204030204" pitchFamily="34" charset="0"/>
                <a:cs typeface="Times New Roman" panose="02020603050405020304" pitchFamily="18" charset="0"/>
              </a:rPr>
              <a:t>20XX</a:t>
            </a:r>
            <a:endParaRPr lang="ko-KR" altLang="de-DE" sz="2400" kern="100" spc="300" dirty="0">
              <a:solidFill>
                <a:srgbClr val="598CA6"/>
              </a:solidFill>
              <a:effectLst/>
              <a:latin typeface="Century Gothic" panose="020B0502020202020204" pitchFamily="34" charset="0"/>
              <a:ea typeface="Calibri" panose="020F0502020204030204" pitchFamily="34" charset="0"/>
              <a:cs typeface="Times New Roman" panose="02020603050405020304" pitchFamily="18" charset="0"/>
            </a:endParaRPr>
          </a:p>
        </p:txBody>
      </p:sp>
      <p:cxnSp>
        <p:nvCxnSpPr>
          <p:cNvPr id="28" name="Straight Connector 27">
            <a:extLst>
              <a:ext uri="{FF2B5EF4-FFF2-40B4-BE49-F238E27FC236}">
                <a16:creationId xmlns:a16="http://schemas.microsoft.com/office/drawing/2014/main" id="{81C5DFF1-4DEE-488E-8D19-927F860903BF}"/>
              </a:ext>
            </a:extLst>
          </p:cNvPr>
          <p:cNvCxnSpPr/>
          <p:nvPr/>
        </p:nvCxnSpPr>
        <p:spPr>
          <a:xfrm>
            <a:off x="556831" y="1241438"/>
            <a:ext cx="11512296" cy="0"/>
          </a:xfrm>
          <a:prstGeom prst="line">
            <a:avLst/>
          </a:prstGeom>
          <a:ln w="254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4" name="Diamond 33">
            <a:extLst>
              <a:ext uri="{FF2B5EF4-FFF2-40B4-BE49-F238E27FC236}">
                <a16:creationId xmlns:a16="http://schemas.microsoft.com/office/drawing/2014/main" id="{9DD2889B-92D8-384F-6486-32D04A3E55D7}"/>
              </a:ext>
            </a:extLst>
          </p:cNvPr>
          <p:cNvSpPr/>
          <p:nvPr/>
        </p:nvSpPr>
        <p:spPr>
          <a:xfrm>
            <a:off x="1636359" y="1162780"/>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7C2E872D-EA4D-5CBA-3EDF-B262DF2A6FAF}"/>
              </a:ext>
            </a:extLst>
          </p:cNvPr>
          <p:cNvSpPr txBox="1"/>
          <p:nvPr/>
        </p:nvSpPr>
        <p:spPr>
          <a:xfrm>
            <a:off x="1217881" y="1228637"/>
            <a:ext cx="734022" cy="334259"/>
          </a:xfrm>
          <a:prstGeom prst="rect">
            <a:avLst/>
          </a:prstGeom>
          <a:noFill/>
        </p:spPr>
        <p:txBody>
          <a:bodyPr wrap="square" rtlCol="0">
            <a:spAutoFit/>
          </a:bodyPr>
          <a:lstStyle/>
          <a:p>
            <a:pPr rtl="0">
              <a:lnSpc>
                <a:spcPct val="150000"/>
              </a:lnSpc>
              <a:spcAft>
                <a:spcPts val="1200"/>
              </a:spcAft>
            </a:pPr>
            <a:r>
              <a:rPr lang="de-DE" altLang="ko-KR" sz="1200">
                <a:latin typeface="Century Gothic" panose="020B0502020202020204" pitchFamily="34" charset="0"/>
              </a:rPr>
              <a:t>V1.0</a:t>
            </a:r>
            <a:endParaRPr lang="ko-KR" altLang="de-DE" sz="1200" dirty="0">
              <a:latin typeface="Century Gothic" panose="020B0502020202020204" pitchFamily="34" charset="0"/>
            </a:endParaRPr>
          </a:p>
        </p:txBody>
      </p:sp>
      <p:sp>
        <p:nvSpPr>
          <p:cNvPr id="42" name="Diamond 41">
            <a:extLst>
              <a:ext uri="{FF2B5EF4-FFF2-40B4-BE49-F238E27FC236}">
                <a16:creationId xmlns:a16="http://schemas.microsoft.com/office/drawing/2014/main" id="{65FE2E23-F350-1D88-1B7A-05AEAAEA6493}"/>
              </a:ext>
            </a:extLst>
          </p:cNvPr>
          <p:cNvSpPr/>
          <p:nvPr/>
        </p:nvSpPr>
        <p:spPr>
          <a:xfrm>
            <a:off x="4940496" y="1157283"/>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3221D4D6-A40D-A47D-9BA6-C4E9DF84EAAE}"/>
              </a:ext>
            </a:extLst>
          </p:cNvPr>
          <p:cNvSpPr txBox="1"/>
          <p:nvPr/>
        </p:nvSpPr>
        <p:spPr>
          <a:xfrm>
            <a:off x="4522018" y="1223140"/>
            <a:ext cx="734022" cy="334259"/>
          </a:xfrm>
          <a:prstGeom prst="rect">
            <a:avLst/>
          </a:prstGeom>
          <a:noFill/>
        </p:spPr>
        <p:txBody>
          <a:bodyPr wrap="square" rtlCol="0">
            <a:spAutoFit/>
          </a:bodyPr>
          <a:lstStyle/>
          <a:p>
            <a:pPr rtl="0">
              <a:lnSpc>
                <a:spcPct val="150000"/>
              </a:lnSpc>
              <a:spcAft>
                <a:spcPts val="1200"/>
              </a:spcAft>
            </a:pPr>
            <a:r>
              <a:rPr lang="de-DE" altLang="ko-KR" sz="1200">
                <a:latin typeface="Century Gothic" panose="020B0502020202020204" pitchFamily="34" charset="0"/>
              </a:rPr>
              <a:t>V1.1</a:t>
            </a:r>
            <a:endParaRPr lang="ko-KR" altLang="de-DE" sz="1200" dirty="0">
              <a:latin typeface="Century Gothic" panose="020B0502020202020204" pitchFamily="34" charset="0"/>
            </a:endParaRPr>
          </a:p>
        </p:txBody>
      </p:sp>
      <p:sp>
        <p:nvSpPr>
          <p:cNvPr id="45" name="Diamond 44">
            <a:extLst>
              <a:ext uri="{FF2B5EF4-FFF2-40B4-BE49-F238E27FC236}">
                <a16:creationId xmlns:a16="http://schemas.microsoft.com/office/drawing/2014/main" id="{7B637263-11E0-0B11-4D64-905D9D0C4E55}"/>
              </a:ext>
            </a:extLst>
          </p:cNvPr>
          <p:cNvSpPr/>
          <p:nvPr/>
        </p:nvSpPr>
        <p:spPr>
          <a:xfrm>
            <a:off x="10920526" y="1151787"/>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880F4CEF-D71E-50ED-A31E-75F0001BC2D5}"/>
              </a:ext>
            </a:extLst>
          </p:cNvPr>
          <p:cNvSpPr txBox="1"/>
          <p:nvPr/>
        </p:nvSpPr>
        <p:spPr>
          <a:xfrm>
            <a:off x="10502048" y="1217644"/>
            <a:ext cx="734022" cy="334259"/>
          </a:xfrm>
          <a:prstGeom prst="rect">
            <a:avLst/>
          </a:prstGeom>
          <a:noFill/>
        </p:spPr>
        <p:txBody>
          <a:bodyPr wrap="square" rtlCol="0">
            <a:spAutoFit/>
          </a:bodyPr>
          <a:lstStyle/>
          <a:p>
            <a:pPr rtl="0">
              <a:lnSpc>
                <a:spcPct val="150000"/>
              </a:lnSpc>
              <a:spcAft>
                <a:spcPts val="1200"/>
              </a:spcAft>
            </a:pPr>
            <a:r>
              <a:rPr lang="de-DE" altLang="ko-KR" sz="1200">
                <a:latin typeface="Century Gothic" panose="020B0502020202020204" pitchFamily="34" charset="0"/>
              </a:rPr>
              <a:t>V1.2</a:t>
            </a:r>
            <a:endParaRPr lang="ko-KR" altLang="de-DE" sz="1200" dirty="0">
              <a:latin typeface="Century Gothic" panose="020B0502020202020204" pitchFamily="34" charset="0"/>
            </a:endParaRPr>
          </a:p>
        </p:txBody>
      </p:sp>
      <p:grpSp>
        <p:nvGrpSpPr>
          <p:cNvPr id="51" name="Group 50">
            <a:extLst>
              <a:ext uri="{FF2B5EF4-FFF2-40B4-BE49-F238E27FC236}">
                <a16:creationId xmlns:a16="http://schemas.microsoft.com/office/drawing/2014/main" id="{5013EA92-F224-E5B1-70B0-A91C82FDE24C}"/>
              </a:ext>
            </a:extLst>
          </p:cNvPr>
          <p:cNvGrpSpPr/>
          <p:nvPr/>
        </p:nvGrpSpPr>
        <p:grpSpPr>
          <a:xfrm>
            <a:off x="8999010" y="1061649"/>
            <a:ext cx="445669" cy="445668"/>
            <a:chOff x="3905968" y="1457623"/>
            <a:chExt cx="445669" cy="445668"/>
          </a:xfrm>
        </p:grpSpPr>
        <p:sp>
          <p:nvSpPr>
            <p:cNvPr id="48" name="Oval 47">
              <a:extLst>
                <a:ext uri="{FF2B5EF4-FFF2-40B4-BE49-F238E27FC236}">
                  <a16:creationId xmlns:a16="http://schemas.microsoft.com/office/drawing/2014/main" id="{63DAB29D-3561-203F-1B4C-7098988EE061}"/>
                </a:ext>
              </a:extLst>
            </p:cNvPr>
            <p:cNvSpPr/>
            <p:nvPr/>
          </p:nvSpPr>
          <p:spPr>
            <a:xfrm>
              <a:off x="3905968" y="1457623"/>
              <a:ext cx="445669" cy="445668"/>
            </a:xfrm>
            <a:prstGeom prst="ellipse">
              <a:avLst/>
            </a:prstGeom>
            <a:solidFill>
              <a:schemeClr val="bg1"/>
            </a:solidFill>
            <a:ln w="19050">
              <a:solidFill>
                <a:schemeClr val="tx1">
                  <a:lumMod val="65000"/>
                  <a:lumOff val="35000"/>
                </a:schemeClr>
              </a:solidFill>
            </a:ln>
            <a:effectLst>
              <a:reflection blurRad="6350" stA="52000" endA="300" endPos="3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 name="Graphic 46">
              <a:extLst>
                <a:ext uri="{FF2B5EF4-FFF2-40B4-BE49-F238E27FC236}">
                  <a16:creationId xmlns:a16="http://schemas.microsoft.com/office/drawing/2014/main" id="{02650620-8116-2124-74A3-2A04524A2CE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700000">
              <a:off x="3952699" y="1484841"/>
              <a:ext cx="359586" cy="359587"/>
            </a:xfrm>
            <a:prstGeom prst="rect">
              <a:avLst/>
            </a:prstGeom>
          </p:spPr>
        </p:pic>
      </p:grpSp>
      <p:sp>
        <p:nvSpPr>
          <p:cNvPr id="52" name="Rectangle 51">
            <a:extLst>
              <a:ext uri="{FF2B5EF4-FFF2-40B4-BE49-F238E27FC236}">
                <a16:creationId xmlns:a16="http://schemas.microsoft.com/office/drawing/2014/main" id="{4110B241-E2CA-0D83-81EC-66453BB6A389}"/>
              </a:ext>
            </a:extLst>
          </p:cNvPr>
          <p:cNvSpPr/>
          <p:nvPr/>
        </p:nvSpPr>
        <p:spPr>
          <a:xfrm>
            <a:off x="652867" y="1978693"/>
            <a:ext cx="2098524"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dirty="0">
                <a:solidFill>
                  <a:schemeClr val="tx1"/>
                </a:solidFill>
                <a:latin typeface="Century Gothic" panose="020B0502020202020204" pitchFamily="34" charset="0"/>
              </a:rPr>
              <a:t>IT-Strategie mit dem Management abstimmen</a:t>
            </a:r>
            <a:endParaRPr lang="ko-KR" altLang="de-DE" sz="1200" dirty="0">
              <a:solidFill>
                <a:schemeClr val="tx1"/>
              </a:solidFill>
              <a:latin typeface="Century Gothic" panose="020B0502020202020204" pitchFamily="34" charset="0"/>
            </a:endParaRPr>
          </a:p>
        </p:txBody>
      </p:sp>
      <p:sp>
        <p:nvSpPr>
          <p:cNvPr id="53" name="Rectangle 52">
            <a:extLst>
              <a:ext uri="{FF2B5EF4-FFF2-40B4-BE49-F238E27FC236}">
                <a16:creationId xmlns:a16="http://schemas.microsoft.com/office/drawing/2014/main" id="{6A8162CE-3533-69CC-5886-4DBF359A610B}"/>
              </a:ext>
            </a:extLst>
          </p:cNvPr>
          <p:cNvSpPr/>
          <p:nvPr/>
        </p:nvSpPr>
        <p:spPr>
          <a:xfrm>
            <a:off x="1951903" y="2597530"/>
            <a:ext cx="1343714" cy="38404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dirty="0">
                <a:solidFill>
                  <a:schemeClr val="tx1"/>
                </a:solidFill>
                <a:latin typeface="Century Gothic" panose="020B0502020202020204" pitchFamily="34" charset="0"/>
              </a:rPr>
              <a:t>Budget planen</a:t>
            </a:r>
            <a:endParaRPr lang="ko-KR" altLang="de-DE" sz="12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F3C2EE-A77B-617C-2D89-D4DC90B9096B}"/>
              </a:ext>
            </a:extLst>
          </p:cNvPr>
          <p:cNvSpPr/>
          <p:nvPr/>
        </p:nvSpPr>
        <p:spPr>
          <a:xfrm>
            <a:off x="1951902" y="3121912"/>
            <a:ext cx="1681787" cy="53911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dirty="0">
                <a:solidFill>
                  <a:schemeClr val="tx1"/>
                </a:solidFill>
                <a:latin typeface="Century Gothic" panose="020B0502020202020204" pitchFamily="34" charset="0"/>
              </a:rPr>
              <a:t>Anbieter bewerten und auswählen</a:t>
            </a:r>
            <a:endParaRPr lang="ko-KR" altLang="de-DE" sz="1200" dirty="0">
              <a:solidFill>
                <a:schemeClr val="tx1"/>
              </a:solidFill>
              <a:latin typeface="Century Gothic" panose="020B0502020202020204" pitchFamily="34" charset="0"/>
            </a:endParaRPr>
          </a:p>
        </p:txBody>
      </p:sp>
      <p:sp>
        <p:nvSpPr>
          <p:cNvPr id="60" name="Rectangle 59">
            <a:extLst>
              <a:ext uri="{FF2B5EF4-FFF2-40B4-BE49-F238E27FC236}">
                <a16:creationId xmlns:a16="http://schemas.microsoft.com/office/drawing/2014/main" id="{A1C8F026-AAA0-18E5-AFDD-143363E9AED6}"/>
              </a:ext>
            </a:extLst>
          </p:cNvPr>
          <p:cNvSpPr/>
          <p:nvPr/>
        </p:nvSpPr>
        <p:spPr>
          <a:xfrm>
            <a:off x="1065420" y="3792726"/>
            <a:ext cx="2098524" cy="38380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a:solidFill>
                  <a:schemeClr val="tx1"/>
                </a:solidFill>
                <a:latin typeface="Century Gothic" panose="020B0502020202020204" pitchFamily="34" charset="0"/>
              </a:rPr>
              <a:t>Ressourcen planen</a:t>
            </a:r>
            <a:endParaRPr lang="ko-KR" altLang="de-DE" sz="1200" dirty="0">
              <a:solidFill>
                <a:schemeClr val="tx1"/>
              </a:solidFill>
              <a:latin typeface="Century Gothic" panose="020B0502020202020204" pitchFamily="34" charset="0"/>
            </a:endParaRPr>
          </a:p>
        </p:txBody>
      </p:sp>
      <p:sp>
        <p:nvSpPr>
          <p:cNvPr id="61" name="Rectangle 60">
            <a:extLst>
              <a:ext uri="{FF2B5EF4-FFF2-40B4-BE49-F238E27FC236}">
                <a16:creationId xmlns:a16="http://schemas.microsoft.com/office/drawing/2014/main" id="{6A5659B3-C58A-BD98-CBE5-5DFAC4D1FA9E}"/>
              </a:ext>
            </a:extLst>
          </p:cNvPr>
          <p:cNvSpPr/>
          <p:nvPr/>
        </p:nvSpPr>
        <p:spPr>
          <a:xfrm>
            <a:off x="652867" y="4322571"/>
            <a:ext cx="2098524" cy="53911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a:solidFill>
                  <a:schemeClr val="tx1"/>
                </a:solidFill>
                <a:latin typeface="Century Gothic" panose="020B0502020202020204" pitchFamily="34" charset="0"/>
              </a:rPr>
              <a:t>Technische Anforderungen definieren</a:t>
            </a:r>
            <a:endParaRPr lang="ko-KR" altLang="de-DE" sz="1200" dirty="0">
              <a:solidFill>
                <a:schemeClr val="tx1"/>
              </a:solidFill>
              <a:latin typeface="Century Gothic" panose="020B0502020202020204" pitchFamily="34" charset="0"/>
            </a:endParaRPr>
          </a:p>
        </p:txBody>
      </p:sp>
      <p:sp>
        <p:nvSpPr>
          <p:cNvPr id="62" name="Rectangle 61">
            <a:extLst>
              <a:ext uri="{FF2B5EF4-FFF2-40B4-BE49-F238E27FC236}">
                <a16:creationId xmlns:a16="http://schemas.microsoft.com/office/drawing/2014/main" id="{2FF8AC57-5705-C6B2-068B-C607B73D9514}"/>
              </a:ext>
            </a:extLst>
          </p:cNvPr>
          <p:cNvSpPr/>
          <p:nvPr/>
        </p:nvSpPr>
        <p:spPr>
          <a:xfrm>
            <a:off x="1122613" y="5014843"/>
            <a:ext cx="1628778" cy="719606"/>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a:solidFill>
                  <a:schemeClr val="tx1"/>
                </a:solidFill>
                <a:latin typeface="Century Gothic" panose="020B0502020202020204" pitchFamily="34" charset="0"/>
              </a:rPr>
              <a:t>Risikobewertung erstellen und präsentieren</a:t>
            </a:r>
            <a:endParaRPr lang="ko-KR" altLang="de-DE" sz="1200" dirty="0">
              <a:solidFill>
                <a:schemeClr val="tx1"/>
              </a:solidFill>
              <a:latin typeface="Century Gothic" panose="020B0502020202020204" pitchFamily="34" charset="0"/>
            </a:endParaRPr>
          </a:p>
        </p:txBody>
      </p:sp>
      <p:sp>
        <p:nvSpPr>
          <p:cNvPr id="63" name="Rectangle 62">
            <a:extLst>
              <a:ext uri="{FF2B5EF4-FFF2-40B4-BE49-F238E27FC236}">
                <a16:creationId xmlns:a16="http://schemas.microsoft.com/office/drawing/2014/main" id="{9931396C-241C-3B85-4400-6FC3245F2980}"/>
              </a:ext>
            </a:extLst>
          </p:cNvPr>
          <p:cNvSpPr/>
          <p:nvPr/>
        </p:nvSpPr>
        <p:spPr>
          <a:xfrm>
            <a:off x="3550471" y="1974255"/>
            <a:ext cx="971548" cy="481677"/>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a:solidFill>
                  <a:schemeClr val="tx1"/>
                </a:solidFill>
                <a:latin typeface="Century Gothic" panose="020B0502020202020204" pitchFamily="34" charset="0"/>
              </a:rPr>
              <a:t>IT-Projekt priorisieren</a:t>
            </a:r>
            <a:endParaRPr lang="ko-KR" altLang="de-DE" sz="1200" dirty="0">
              <a:solidFill>
                <a:schemeClr val="tx1"/>
              </a:solidFill>
              <a:latin typeface="Century Gothic" panose="020B0502020202020204" pitchFamily="34" charset="0"/>
            </a:endParaRPr>
          </a:p>
        </p:txBody>
      </p:sp>
      <p:sp>
        <p:nvSpPr>
          <p:cNvPr id="64" name="Rectangle 63">
            <a:extLst>
              <a:ext uri="{FF2B5EF4-FFF2-40B4-BE49-F238E27FC236}">
                <a16:creationId xmlns:a16="http://schemas.microsoft.com/office/drawing/2014/main" id="{BF321E88-43A6-FA79-9A39-8094584B6077}"/>
              </a:ext>
            </a:extLst>
          </p:cNvPr>
          <p:cNvSpPr/>
          <p:nvPr/>
        </p:nvSpPr>
        <p:spPr>
          <a:xfrm>
            <a:off x="4522019" y="2597530"/>
            <a:ext cx="1198804" cy="931405"/>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dirty="0">
                <a:solidFill>
                  <a:schemeClr val="tx1"/>
                </a:solidFill>
                <a:latin typeface="Century Gothic" panose="020B0502020202020204" pitchFamily="34" charset="0"/>
              </a:rPr>
              <a:t>Die vorhandene Technologie bewerten</a:t>
            </a:r>
            <a:endParaRPr lang="ko-KR" altLang="de-DE" sz="12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A7ECE19E-E5C9-C7EE-AF38-B0EBE6CBF649}"/>
              </a:ext>
            </a:extLst>
          </p:cNvPr>
          <p:cNvSpPr/>
          <p:nvPr/>
        </p:nvSpPr>
        <p:spPr>
          <a:xfrm>
            <a:off x="6434083" y="1978693"/>
            <a:ext cx="1711464"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a:solidFill>
                  <a:schemeClr val="tx1"/>
                </a:solidFill>
                <a:latin typeface="Century Gothic" panose="020B0502020202020204" pitchFamily="34" charset="0"/>
              </a:rPr>
              <a:t>Projekt ausführen</a:t>
            </a:r>
            <a:endParaRPr lang="ko-KR" altLang="de-DE" sz="12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6FE03B17-2ACF-5AE3-B37C-90924A270CD3}"/>
              </a:ext>
            </a:extLst>
          </p:cNvPr>
          <p:cNvSpPr/>
          <p:nvPr/>
        </p:nvSpPr>
        <p:spPr>
          <a:xfrm>
            <a:off x="6434083" y="2615522"/>
            <a:ext cx="1701106" cy="64585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dirty="0">
                <a:solidFill>
                  <a:schemeClr val="tx1"/>
                </a:solidFill>
                <a:latin typeface="Century Gothic" panose="020B0502020202020204" pitchFamily="34" charset="0"/>
              </a:rPr>
              <a:t>Eine Cloud-Strategie entwickeln</a:t>
            </a:r>
            <a:endParaRPr lang="ko-KR" altLang="de-DE" sz="1200" dirty="0">
              <a:solidFill>
                <a:schemeClr val="tx1"/>
              </a:solidFill>
              <a:latin typeface="Century Gothic" panose="020B0502020202020204" pitchFamily="34" charset="0"/>
            </a:endParaRPr>
          </a:p>
        </p:txBody>
      </p:sp>
      <p:grpSp>
        <p:nvGrpSpPr>
          <p:cNvPr id="82" name="Group 81">
            <a:extLst>
              <a:ext uri="{FF2B5EF4-FFF2-40B4-BE49-F238E27FC236}">
                <a16:creationId xmlns:a16="http://schemas.microsoft.com/office/drawing/2014/main" id="{5053A176-1748-7C25-8B6F-6156093A3F5A}"/>
              </a:ext>
            </a:extLst>
          </p:cNvPr>
          <p:cNvGrpSpPr/>
          <p:nvPr/>
        </p:nvGrpSpPr>
        <p:grpSpPr>
          <a:xfrm>
            <a:off x="8233356" y="3987801"/>
            <a:ext cx="653556" cy="662685"/>
            <a:chOff x="7996756" y="3415879"/>
            <a:chExt cx="653556" cy="662685"/>
          </a:xfrm>
          <a:effectLst>
            <a:outerShdw blurRad="50800" dist="38100" dir="5400000" algn="t" rotWithShape="0">
              <a:schemeClr val="tx1">
                <a:lumMod val="65000"/>
                <a:lumOff val="35000"/>
                <a:alpha val="14000"/>
              </a:schemeClr>
            </a:outerShdw>
          </a:effectLst>
        </p:grpSpPr>
        <p:sp>
          <p:nvSpPr>
            <p:cNvPr id="71" name="Rectangle 70">
              <a:extLst>
                <a:ext uri="{FF2B5EF4-FFF2-40B4-BE49-F238E27FC236}">
                  <a16:creationId xmlns:a16="http://schemas.microsoft.com/office/drawing/2014/main" id="{E548DF5E-7317-2B5F-1FA7-F2DA4F5011A8}"/>
                </a:ext>
              </a:extLst>
            </p:cNvPr>
            <p:cNvSpPr/>
            <p:nvPr/>
          </p:nvSpPr>
          <p:spPr>
            <a:xfrm>
              <a:off x="7996756" y="3415879"/>
              <a:ext cx="653556" cy="660571"/>
            </a:xfrm>
            <a:prstGeom prst="rect">
              <a:avLst/>
            </a:prstGeom>
            <a:solidFill>
              <a:schemeClr val="bg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de-DE" altLang="ko-KR" sz="1600" b="1">
                  <a:solidFill>
                    <a:schemeClr val="bg1"/>
                  </a:solidFill>
                  <a:latin typeface="Century Gothic" panose="020B0502020202020204" pitchFamily="34" charset="0"/>
                </a:rPr>
                <a:t>TEST</a:t>
              </a:r>
            </a:p>
            <a:p>
              <a:pPr algn="ctr"/>
              <a:endParaRPr lang="ko-KR" altLang="de-DE" sz="1600" b="1" dirty="0">
                <a:solidFill>
                  <a:schemeClr val="bg1"/>
                </a:solidFill>
                <a:latin typeface="Century Gothic" panose="020B0502020202020204" pitchFamily="34" charset="0"/>
              </a:endParaRPr>
            </a:p>
          </p:txBody>
        </p:sp>
        <p:grpSp>
          <p:nvGrpSpPr>
            <p:cNvPr id="75" name="Graphic 9">
              <a:extLst>
                <a:ext uri="{FF2B5EF4-FFF2-40B4-BE49-F238E27FC236}">
                  <a16:creationId xmlns:a16="http://schemas.microsoft.com/office/drawing/2014/main" id="{2BA7813C-7987-49BD-6C58-28044A62269E}"/>
                </a:ext>
              </a:extLst>
            </p:cNvPr>
            <p:cNvGrpSpPr/>
            <p:nvPr/>
          </p:nvGrpSpPr>
          <p:grpSpPr>
            <a:xfrm>
              <a:off x="8148111" y="3774320"/>
              <a:ext cx="347707" cy="304244"/>
              <a:chOff x="8508976" y="401776"/>
              <a:chExt cx="893573" cy="781876"/>
            </a:xfrm>
          </p:grpSpPr>
          <p:sp>
            <p:nvSpPr>
              <p:cNvPr id="77" name="Freeform 76">
                <a:extLst>
                  <a:ext uri="{FF2B5EF4-FFF2-40B4-BE49-F238E27FC236}">
                    <a16:creationId xmlns:a16="http://schemas.microsoft.com/office/drawing/2014/main" id="{768512DC-2814-ED4F-3986-7EA90B7E3A04}"/>
                  </a:ext>
                </a:extLst>
              </p:cNvPr>
              <p:cNvSpPr/>
              <p:nvPr/>
            </p:nvSpPr>
            <p:spPr>
              <a:xfrm>
                <a:off x="8527592" y="420392"/>
                <a:ext cx="856340" cy="93080"/>
              </a:xfrm>
              <a:custGeom>
                <a:avLst/>
                <a:gdLst>
                  <a:gd name="connsiteX0" fmla="*/ 0 w 856340"/>
                  <a:gd name="connsiteY0" fmla="*/ 0 h 93080"/>
                  <a:gd name="connsiteX1" fmla="*/ 856341 w 856340"/>
                  <a:gd name="connsiteY1" fmla="*/ 0 h 93080"/>
                  <a:gd name="connsiteX2" fmla="*/ 856341 w 856340"/>
                  <a:gd name="connsiteY2" fmla="*/ 93081 h 93080"/>
                  <a:gd name="connsiteX3" fmla="*/ 0 w 856340"/>
                  <a:gd name="connsiteY3" fmla="*/ 93081 h 93080"/>
                </a:gdLst>
                <a:ahLst/>
                <a:cxnLst>
                  <a:cxn ang="0">
                    <a:pos x="connsiteX0" y="connsiteY0"/>
                  </a:cxn>
                  <a:cxn ang="0">
                    <a:pos x="connsiteX1" y="connsiteY1"/>
                  </a:cxn>
                  <a:cxn ang="0">
                    <a:pos x="connsiteX2" y="connsiteY2"/>
                  </a:cxn>
                  <a:cxn ang="0">
                    <a:pos x="connsiteX3" y="connsiteY3"/>
                  </a:cxn>
                </a:cxnLst>
                <a:rect l="l" t="t" r="r" b="b"/>
                <a:pathLst>
                  <a:path w="856340" h="93080">
                    <a:moveTo>
                      <a:pt x="0" y="0"/>
                    </a:moveTo>
                    <a:lnTo>
                      <a:pt x="856341" y="0"/>
                    </a:lnTo>
                    <a:lnTo>
                      <a:pt x="856341" y="93081"/>
                    </a:lnTo>
                    <a:lnTo>
                      <a:pt x="0" y="93081"/>
                    </a:lnTo>
                    <a:close/>
                  </a:path>
                </a:pathLst>
              </a:custGeom>
              <a:solidFill>
                <a:schemeClr val="bg1">
                  <a:alpha val="35000"/>
                </a:schemeClr>
              </a:solidFill>
              <a:ln w="18455" cap="flat">
                <a:noFill/>
                <a:prstDash val="solid"/>
                <a:miter/>
              </a:ln>
            </p:spPr>
            <p:txBody>
              <a:bodyPr rtlCol="0" anchor="ctr"/>
              <a:lstStyle/>
              <a:p>
                <a:endParaRPr lang="en-US" b="1"/>
              </a:p>
            </p:txBody>
          </p:sp>
          <p:sp>
            <p:nvSpPr>
              <p:cNvPr id="78" name="Freeform 77">
                <a:extLst>
                  <a:ext uri="{FF2B5EF4-FFF2-40B4-BE49-F238E27FC236}">
                    <a16:creationId xmlns:a16="http://schemas.microsoft.com/office/drawing/2014/main" id="{43D96BBE-15A9-175A-A786-159CCE4DFE0F}"/>
                  </a:ext>
                </a:extLst>
              </p:cNvPr>
              <p:cNvSpPr/>
              <p:nvPr/>
            </p:nvSpPr>
            <p:spPr>
              <a:xfrm>
                <a:off x="8508976" y="401776"/>
                <a:ext cx="893573" cy="781876"/>
              </a:xfrm>
              <a:custGeom>
                <a:avLst/>
                <a:gdLst>
                  <a:gd name="connsiteX0" fmla="*/ 874957 w 893573"/>
                  <a:gd name="connsiteY0" fmla="*/ 0 h 781876"/>
                  <a:gd name="connsiteX1" fmla="*/ 18616 w 893573"/>
                  <a:gd name="connsiteY1" fmla="*/ 0 h 781876"/>
                  <a:gd name="connsiteX2" fmla="*/ 0 w 893573"/>
                  <a:gd name="connsiteY2" fmla="*/ 18616 h 781876"/>
                  <a:gd name="connsiteX3" fmla="*/ 0 w 893573"/>
                  <a:gd name="connsiteY3" fmla="*/ 614331 h 781876"/>
                  <a:gd name="connsiteX4" fmla="*/ 18616 w 893573"/>
                  <a:gd name="connsiteY4" fmla="*/ 632948 h 781876"/>
                  <a:gd name="connsiteX5" fmla="*/ 428170 w 893573"/>
                  <a:gd name="connsiteY5" fmla="*/ 632948 h 781876"/>
                  <a:gd name="connsiteX6" fmla="*/ 428170 w 893573"/>
                  <a:gd name="connsiteY6" fmla="*/ 744644 h 781876"/>
                  <a:gd name="connsiteX7" fmla="*/ 297858 w 893573"/>
                  <a:gd name="connsiteY7" fmla="*/ 744644 h 781876"/>
                  <a:gd name="connsiteX8" fmla="*/ 279242 w 893573"/>
                  <a:gd name="connsiteY8" fmla="*/ 763260 h 781876"/>
                  <a:gd name="connsiteX9" fmla="*/ 297858 w 893573"/>
                  <a:gd name="connsiteY9" fmla="*/ 781876 h 781876"/>
                  <a:gd name="connsiteX10" fmla="*/ 595715 w 893573"/>
                  <a:gd name="connsiteY10" fmla="*/ 781876 h 781876"/>
                  <a:gd name="connsiteX11" fmla="*/ 614331 w 893573"/>
                  <a:gd name="connsiteY11" fmla="*/ 763260 h 781876"/>
                  <a:gd name="connsiteX12" fmla="*/ 595715 w 893573"/>
                  <a:gd name="connsiteY12" fmla="*/ 744644 h 781876"/>
                  <a:gd name="connsiteX13" fmla="*/ 465403 w 893573"/>
                  <a:gd name="connsiteY13" fmla="*/ 744644 h 781876"/>
                  <a:gd name="connsiteX14" fmla="*/ 465403 w 893573"/>
                  <a:gd name="connsiteY14" fmla="*/ 632948 h 781876"/>
                  <a:gd name="connsiteX15" fmla="*/ 874957 w 893573"/>
                  <a:gd name="connsiteY15" fmla="*/ 632948 h 781876"/>
                  <a:gd name="connsiteX16" fmla="*/ 893573 w 893573"/>
                  <a:gd name="connsiteY16" fmla="*/ 614331 h 781876"/>
                  <a:gd name="connsiteX17" fmla="*/ 893573 w 893573"/>
                  <a:gd name="connsiteY17" fmla="*/ 18616 h 781876"/>
                  <a:gd name="connsiteX18" fmla="*/ 874957 w 893573"/>
                  <a:gd name="connsiteY18" fmla="*/ 0 h 781876"/>
                  <a:gd name="connsiteX19" fmla="*/ 856341 w 893573"/>
                  <a:gd name="connsiteY19" fmla="*/ 595715 h 781876"/>
                  <a:gd name="connsiteX20" fmla="*/ 37232 w 893573"/>
                  <a:gd name="connsiteY20" fmla="*/ 595715 h 781876"/>
                  <a:gd name="connsiteX21" fmla="*/ 37232 w 893573"/>
                  <a:gd name="connsiteY21" fmla="*/ 37232 h 781876"/>
                  <a:gd name="connsiteX22" fmla="*/ 856341 w 893573"/>
                  <a:gd name="connsiteY22" fmla="*/ 37232 h 781876"/>
                  <a:gd name="connsiteX23" fmla="*/ 856341 w 893573"/>
                  <a:gd name="connsiteY23" fmla="*/ 595715 h 781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573" h="781876">
                    <a:moveTo>
                      <a:pt x="874957" y="0"/>
                    </a:moveTo>
                    <a:lnTo>
                      <a:pt x="18616" y="0"/>
                    </a:lnTo>
                    <a:cubicBezTo>
                      <a:pt x="8377" y="0"/>
                      <a:pt x="0" y="8377"/>
                      <a:pt x="0" y="18616"/>
                    </a:cubicBezTo>
                    <a:lnTo>
                      <a:pt x="0" y="614331"/>
                    </a:lnTo>
                    <a:cubicBezTo>
                      <a:pt x="0" y="624570"/>
                      <a:pt x="8377" y="632948"/>
                      <a:pt x="18616" y="632948"/>
                    </a:cubicBezTo>
                    <a:lnTo>
                      <a:pt x="428170" y="632948"/>
                    </a:lnTo>
                    <a:lnTo>
                      <a:pt x="428170" y="744644"/>
                    </a:lnTo>
                    <a:lnTo>
                      <a:pt x="297858" y="744644"/>
                    </a:lnTo>
                    <a:cubicBezTo>
                      <a:pt x="287619" y="744644"/>
                      <a:pt x="279242" y="753021"/>
                      <a:pt x="279242" y="763260"/>
                    </a:cubicBezTo>
                    <a:cubicBezTo>
                      <a:pt x="279242" y="773499"/>
                      <a:pt x="287619" y="781876"/>
                      <a:pt x="297858" y="781876"/>
                    </a:cubicBezTo>
                    <a:lnTo>
                      <a:pt x="595715" y="781876"/>
                    </a:lnTo>
                    <a:cubicBezTo>
                      <a:pt x="605954" y="781876"/>
                      <a:pt x="614331" y="773499"/>
                      <a:pt x="614331" y="763260"/>
                    </a:cubicBezTo>
                    <a:cubicBezTo>
                      <a:pt x="614331" y="753021"/>
                      <a:pt x="605954" y="744644"/>
                      <a:pt x="595715" y="744644"/>
                    </a:cubicBezTo>
                    <a:lnTo>
                      <a:pt x="465403" y="744644"/>
                    </a:lnTo>
                    <a:lnTo>
                      <a:pt x="465403" y="632948"/>
                    </a:lnTo>
                    <a:lnTo>
                      <a:pt x="874957" y="632948"/>
                    </a:lnTo>
                    <a:cubicBezTo>
                      <a:pt x="885196" y="632948"/>
                      <a:pt x="893573" y="624570"/>
                      <a:pt x="893573" y="614331"/>
                    </a:cubicBezTo>
                    <a:lnTo>
                      <a:pt x="893573" y="18616"/>
                    </a:lnTo>
                    <a:cubicBezTo>
                      <a:pt x="893573" y="8377"/>
                      <a:pt x="885196" y="0"/>
                      <a:pt x="874957" y="0"/>
                    </a:cubicBezTo>
                    <a:close/>
                    <a:moveTo>
                      <a:pt x="856341" y="595715"/>
                    </a:moveTo>
                    <a:lnTo>
                      <a:pt x="37232" y="595715"/>
                    </a:lnTo>
                    <a:lnTo>
                      <a:pt x="37232" y="37232"/>
                    </a:lnTo>
                    <a:lnTo>
                      <a:pt x="856341" y="37232"/>
                    </a:lnTo>
                    <a:lnTo>
                      <a:pt x="856341" y="595715"/>
                    </a:lnTo>
                    <a:close/>
                  </a:path>
                </a:pathLst>
              </a:custGeom>
              <a:solidFill>
                <a:schemeClr val="bg1"/>
              </a:solidFill>
              <a:ln w="18455" cap="flat">
                <a:noFill/>
                <a:prstDash val="solid"/>
                <a:miter/>
              </a:ln>
            </p:spPr>
            <p:txBody>
              <a:bodyPr rtlCol="0" anchor="ctr"/>
              <a:lstStyle/>
              <a:p>
                <a:endParaRPr lang="en-US" b="1"/>
              </a:p>
            </p:txBody>
          </p:sp>
          <p:sp>
            <p:nvSpPr>
              <p:cNvPr id="81" name="Freeform 80">
                <a:extLst>
                  <a:ext uri="{FF2B5EF4-FFF2-40B4-BE49-F238E27FC236}">
                    <a16:creationId xmlns:a16="http://schemas.microsoft.com/office/drawing/2014/main" id="{0130EDCD-73A9-8086-0599-ADC7C7B21161}"/>
                  </a:ext>
                </a:extLst>
              </p:cNvPr>
              <p:cNvSpPr/>
              <p:nvPr/>
            </p:nvSpPr>
            <p:spPr>
              <a:xfrm flipH="1">
                <a:off x="8602056" y="587735"/>
                <a:ext cx="707411" cy="335493"/>
              </a:xfrm>
              <a:custGeom>
                <a:avLst/>
                <a:gdLst>
                  <a:gd name="connsiteX0" fmla="*/ 18616 w 707411"/>
                  <a:gd name="connsiteY0" fmla="*/ 186363 h 335493"/>
                  <a:gd name="connsiteX1" fmla="*/ 242009 w 707411"/>
                  <a:gd name="connsiteY1" fmla="*/ 186363 h 335493"/>
                  <a:gd name="connsiteX2" fmla="*/ 259509 w 707411"/>
                  <a:gd name="connsiteY2" fmla="*/ 174263 h 335493"/>
                  <a:gd name="connsiteX3" fmla="*/ 297858 w 707411"/>
                  <a:gd name="connsiteY3" fmla="*/ 71874 h 335493"/>
                  <a:gd name="connsiteX4" fmla="*/ 392055 w 707411"/>
                  <a:gd name="connsiteY4" fmla="*/ 323191 h 335493"/>
                  <a:gd name="connsiteX5" fmla="*/ 415884 w 707411"/>
                  <a:gd name="connsiteY5" fmla="*/ 334361 h 335493"/>
                  <a:gd name="connsiteX6" fmla="*/ 427053 w 707411"/>
                  <a:gd name="connsiteY6" fmla="*/ 323191 h 335493"/>
                  <a:gd name="connsiteX7" fmla="*/ 478248 w 707411"/>
                  <a:gd name="connsiteY7" fmla="*/ 186363 h 335493"/>
                  <a:gd name="connsiteX8" fmla="*/ 688796 w 707411"/>
                  <a:gd name="connsiteY8" fmla="*/ 186363 h 335493"/>
                  <a:gd name="connsiteX9" fmla="*/ 707412 w 707411"/>
                  <a:gd name="connsiteY9" fmla="*/ 167747 h 335493"/>
                  <a:gd name="connsiteX10" fmla="*/ 688796 w 707411"/>
                  <a:gd name="connsiteY10" fmla="*/ 149131 h 335493"/>
                  <a:gd name="connsiteX11" fmla="*/ 465403 w 707411"/>
                  <a:gd name="connsiteY11" fmla="*/ 149131 h 335493"/>
                  <a:gd name="connsiteX12" fmla="*/ 447903 w 707411"/>
                  <a:gd name="connsiteY12" fmla="*/ 161231 h 335493"/>
                  <a:gd name="connsiteX13" fmla="*/ 409554 w 707411"/>
                  <a:gd name="connsiteY13" fmla="*/ 263620 h 335493"/>
                  <a:gd name="connsiteX14" fmla="*/ 315357 w 707411"/>
                  <a:gd name="connsiteY14" fmla="*/ 12303 h 335493"/>
                  <a:gd name="connsiteX15" fmla="*/ 291528 w 707411"/>
                  <a:gd name="connsiteY15" fmla="*/ 1133 h 335493"/>
                  <a:gd name="connsiteX16" fmla="*/ 280359 w 707411"/>
                  <a:gd name="connsiteY16" fmla="*/ 12303 h 335493"/>
                  <a:gd name="connsiteX17" fmla="*/ 229164 w 707411"/>
                  <a:gd name="connsiteY17" fmla="*/ 149131 h 335493"/>
                  <a:gd name="connsiteX18" fmla="*/ 18616 w 707411"/>
                  <a:gd name="connsiteY18" fmla="*/ 149131 h 335493"/>
                  <a:gd name="connsiteX19" fmla="*/ 0 w 707411"/>
                  <a:gd name="connsiteY19" fmla="*/ 167747 h 335493"/>
                  <a:gd name="connsiteX20" fmla="*/ 18616 w 707411"/>
                  <a:gd name="connsiteY20" fmla="*/ 186363 h 335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07411" h="335493">
                    <a:moveTo>
                      <a:pt x="18616" y="186363"/>
                    </a:moveTo>
                    <a:lnTo>
                      <a:pt x="242009" y="186363"/>
                    </a:lnTo>
                    <a:cubicBezTo>
                      <a:pt x="249828" y="186363"/>
                      <a:pt x="256716" y="181523"/>
                      <a:pt x="259509" y="174263"/>
                    </a:cubicBezTo>
                    <a:lnTo>
                      <a:pt x="297858" y="71874"/>
                    </a:lnTo>
                    <a:lnTo>
                      <a:pt x="392055" y="323191"/>
                    </a:lnTo>
                    <a:cubicBezTo>
                      <a:pt x="395592" y="332872"/>
                      <a:pt x="406203" y="337898"/>
                      <a:pt x="415884" y="334361"/>
                    </a:cubicBezTo>
                    <a:cubicBezTo>
                      <a:pt x="421096" y="332500"/>
                      <a:pt x="425192" y="328404"/>
                      <a:pt x="427053" y="323191"/>
                    </a:cubicBezTo>
                    <a:lnTo>
                      <a:pt x="478248" y="186363"/>
                    </a:lnTo>
                    <a:lnTo>
                      <a:pt x="688796" y="186363"/>
                    </a:lnTo>
                    <a:cubicBezTo>
                      <a:pt x="699035" y="186363"/>
                      <a:pt x="707412" y="177986"/>
                      <a:pt x="707412" y="167747"/>
                    </a:cubicBezTo>
                    <a:cubicBezTo>
                      <a:pt x="707412" y="157508"/>
                      <a:pt x="699035" y="149131"/>
                      <a:pt x="688796" y="149131"/>
                    </a:cubicBezTo>
                    <a:lnTo>
                      <a:pt x="465403" y="149131"/>
                    </a:lnTo>
                    <a:cubicBezTo>
                      <a:pt x="457584" y="149131"/>
                      <a:pt x="450696" y="153971"/>
                      <a:pt x="447903" y="161231"/>
                    </a:cubicBezTo>
                    <a:lnTo>
                      <a:pt x="409554" y="263620"/>
                    </a:lnTo>
                    <a:lnTo>
                      <a:pt x="315357" y="12303"/>
                    </a:lnTo>
                    <a:cubicBezTo>
                      <a:pt x="311820" y="2622"/>
                      <a:pt x="301209" y="-2404"/>
                      <a:pt x="291528" y="1133"/>
                    </a:cubicBezTo>
                    <a:cubicBezTo>
                      <a:pt x="286316" y="2994"/>
                      <a:pt x="282220" y="7090"/>
                      <a:pt x="280359" y="12303"/>
                    </a:cubicBezTo>
                    <a:lnTo>
                      <a:pt x="229164" y="149131"/>
                    </a:lnTo>
                    <a:lnTo>
                      <a:pt x="18616" y="149131"/>
                    </a:lnTo>
                    <a:cubicBezTo>
                      <a:pt x="8377" y="149131"/>
                      <a:pt x="0" y="157508"/>
                      <a:pt x="0" y="167747"/>
                    </a:cubicBezTo>
                    <a:cubicBezTo>
                      <a:pt x="0" y="177986"/>
                      <a:pt x="8377" y="186363"/>
                      <a:pt x="18616" y="186363"/>
                    </a:cubicBezTo>
                    <a:close/>
                  </a:path>
                </a:pathLst>
              </a:custGeom>
              <a:gradFill>
                <a:gsLst>
                  <a:gs pos="7000">
                    <a:schemeClr val="bg1"/>
                  </a:gs>
                  <a:gs pos="73000">
                    <a:schemeClr val="bg1">
                      <a:alpha val="42905"/>
                    </a:schemeClr>
                  </a:gs>
                </a:gsLst>
                <a:lin ang="0" scaled="0"/>
              </a:gradFill>
              <a:ln w="18455" cap="flat">
                <a:noFill/>
                <a:prstDash val="solid"/>
                <a:miter/>
              </a:ln>
            </p:spPr>
            <p:txBody>
              <a:bodyPr rtlCol="0" anchor="ctr"/>
              <a:lstStyle/>
              <a:p>
                <a:endParaRPr lang="en-US" b="1"/>
              </a:p>
            </p:txBody>
          </p:sp>
        </p:grpSp>
      </p:grpSp>
      <p:sp>
        <p:nvSpPr>
          <p:cNvPr id="83" name="Rectangle 82">
            <a:extLst>
              <a:ext uri="{FF2B5EF4-FFF2-40B4-BE49-F238E27FC236}">
                <a16:creationId xmlns:a16="http://schemas.microsoft.com/office/drawing/2014/main" id="{2AEE2DF1-3400-A260-8161-84F4FEBE1D8A}"/>
              </a:ext>
            </a:extLst>
          </p:cNvPr>
          <p:cNvSpPr/>
          <p:nvPr/>
        </p:nvSpPr>
        <p:spPr>
          <a:xfrm>
            <a:off x="6434083" y="3419422"/>
            <a:ext cx="1701106" cy="48463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a:solidFill>
                  <a:schemeClr val="tx1"/>
                </a:solidFill>
                <a:latin typeface="Century Gothic" panose="020B0502020202020204" pitchFamily="34" charset="0"/>
              </a:rPr>
              <a:t>Die Sicherheit bewerten</a:t>
            </a:r>
            <a:endParaRPr lang="ko-KR" altLang="de-DE" sz="1200" dirty="0">
              <a:solidFill>
                <a:schemeClr val="tx1"/>
              </a:solidFill>
              <a:latin typeface="Century Gothic" panose="020B0502020202020204" pitchFamily="34" charset="0"/>
            </a:endParaRPr>
          </a:p>
        </p:txBody>
      </p:sp>
      <p:sp>
        <p:nvSpPr>
          <p:cNvPr id="88" name="Rectangle 87">
            <a:extLst>
              <a:ext uri="{FF2B5EF4-FFF2-40B4-BE49-F238E27FC236}">
                <a16:creationId xmlns:a16="http://schemas.microsoft.com/office/drawing/2014/main" id="{D42F21EC-6368-EEA1-7382-045EA7FD1190}"/>
              </a:ext>
            </a:extLst>
          </p:cNvPr>
          <p:cNvSpPr/>
          <p:nvPr/>
        </p:nvSpPr>
        <p:spPr>
          <a:xfrm>
            <a:off x="9023179" y="1974255"/>
            <a:ext cx="347707" cy="2674980"/>
          </a:xfrm>
          <a:prstGeom prst="rect">
            <a:avLst/>
          </a:prstGeom>
          <a:gradFill>
            <a:gsLst>
              <a:gs pos="48978">
                <a:schemeClr val="bg2">
                  <a:lumMod val="25000"/>
                </a:schemeClr>
              </a:gs>
              <a:gs pos="100000">
                <a:schemeClr val="bg2">
                  <a:lumMod val="10000"/>
                  <a:alpha val="84647"/>
                </a:schemeClr>
              </a:gs>
              <a:gs pos="3000">
                <a:schemeClr val="bg2">
                  <a:lumMod val="50000"/>
                </a:schemeClr>
              </a:gs>
            </a:gsLst>
            <a:lin ang="5400000" scaled="1"/>
          </a:gra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lIns="0" tIns="0" rIns="0" bIns="0" rtlCol="0" anchor="ctr" anchorCtr="1"/>
          <a:lstStyle/>
          <a:p>
            <a:pPr algn="ctr" rtl="0"/>
            <a:r>
              <a:rPr lang="de-DE" altLang="ko-KR" sz="1600">
                <a:solidFill>
                  <a:schemeClr val="bg1"/>
                </a:solidFill>
                <a:latin typeface="Century Gothic" panose="020B0502020202020204" pitchFamily="34" charset="0"/>
              </a:rPr>
              <a:t>–––––– </a:t>
            </a:r>
            <a:r>
              <a:rPr lang="ko-KR" altLang="de-DE" sz="1600" b="1">
                <a:solidFill>
                  <a:schemeClr val="bg1"/>
                </a:solidFill>
                <a:latin typeface="Century Gothic" panose="020B0502020202020204" pitchFamily="34" charset="0"/>
              </a:rPr>
              <a:t> </a:t>
            </a:r>
            <a:r>
              <a:rPr lang="de-DE" altLang="ko-KR" sz="1600" b="1">
                <a:solidFill>
                  <a:schemeClr val="bg1"/>
                </a:solidFill>
                <a:latin typeface="Century Gothic" panose="020B0502020202020204" pitchFamily="34" charset="0"/>
              </a:rPr>
              <a:t>START </a:t>
            </a:r>
            <a:r>
              <a:rPr lang="de-DE" altLang="ko-KR" sz="1600">
                <a:solidFill>
                  <a:schemeClr val="bg1"/>
                </a:solidFill>
                <a:latin typeface="Century Gothic" panose="020B0502020202020204" pitchFamily="34" charset="0"/>
              </a:rPr>
              <a:t>––––––</a:t>
            </a:r>
            <a:endParaRPr lang="ko-KR" altLang="de-DE" sz="1600" dirty="0">
              <a:solidFill>
                <a:schemeClr val="bg1"/>
              </a:solidFill>
              <a:latin typeface="Century Gothic" panose="020B0502020202020204" pitchFamily="34" charset="0"/>
            </a:endParaRPr>
          </a:p>
        </p:txBody>
      </p:sp>
      <p:sp>
        <p:nvSpPr>
          <p:cNvPr id="93" name="Rectangle 92">
            <a:extLst>
              <a:ext uri="{FF2B5EF4-FFF2-40B4-BE49-F238E27FC236}">
                <a16:creationId xmlns:a16="http://schemas.microsoft.com/office/drawing/2014/main" id="{DFDF7945-16F2-FB98-A2E2-77396B2B68DC}"/>
              </a:ext>
            </a:extLst>
          </p:cNvPr>
          <p:cNvSpPr/>
          <p:nvPr/>
        </p:nvSpPr>
        <p:spPr>
          <a:xfrm>
            <a:off x="9527497" y="3956041"/>
            <a:ext cx="1494309" cy="693195"/>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a:solidFill>
                  <a:schemeClr val="tx1"/>
                </a:solidFill>
                <a:latin typeface="Century Gothic" panose="020B0502020202020204" pitchFamily="34" charset="0"/>
              </a:rPr>
              <a:t>Veränderungs- </a:t>
            </a:r>
          </a:p>
          <a:p>
            <a:pPr rtl="0"/>
            <a:r>
              <a:rPr lang="de-DE" altLang="ko-KR" sz="1200">
                <a:solidFill>
                  <a:schemeClr val="tx1"/>
                </a:solidFill>
                <a:latin typeface="Century Gothic" panose="020B0502020202020204" pitchFamily="34" charset="0"/>
              </a:rPr>
              <a:t>Management</a:t>
            </a:r>
            <a:endParaRPr lang="ko-KR" altLang="de-DE" sz="1200" dirty="0">
              <a:solidFill>
                <a:schemeClr val="tx1"/>
              </a:solidFill>
              <a:latin typeface="Century Gothic" panose="020B0502020202020204" pitchFamily="34" charset="0"/>
            </a:endParaRPr>
          </a:p>
        </p:txBody>
      </p:sp>
      <p:sp>
        <p:nvSpPr>
          <p:cNvPr id="98" name="Rectangle 97">
            <a:extLst>
              <a:ext uri="{FF2B5EF4-FFF2-40B4-BE49-F238E27FC236}">
                <a16:creationId xmlns:a16="http://schemas.microsoft.com/office/drawing/2014/main" id="{1A778C44-6BAE-2421-8C33-01EF36CCF83E}"/>
              </a:ext>
            </a:extLst>
          </p:cNvPr>
          <p:cNvSpPr/>
          <p:nvPr/>
        </p:nvSpPr>
        <p:spPr>
          <a:xfrm>
            <a:off x="9527497" y="1978692"/>
            <a:ext cx="2454296" cy="80654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dirty="0">
                <a:solidFill>
                  <a:schemeClr val="tx1"/>
                </a:solidFill>
                <a:latin typeface="Century Gothic" panose="020B0502020202020204" pitchFamily="34" charset="0"/>
              </a:rPr>
              <a:t>Kontinuierlich </a:t>
            </a:r>
            <a:br>
              <a:rPr lang="ko-KR" altLang="de-DE" sz="1200" dirty="0">
                <a:solidFill>
                  <a:schemeClr val="tx1"/>
                </a:solidFill>
                <a:latin typeface="Century Gothic" panose="020B0502020202020204" pitchFamily="34" charset="0"/>
              </a:rPr>
            </a:br>
            <a:r>
              <a:rPr lang="de-DE" altLang="ko-KR" sz="1200" dirty="0">
                <a:solidFill>
                  <a:schemeClr val="tx1"/>
                </a:solidFill>
                <a:latin typeface="Century Gothic" panose="020B0502020202020204" pitchFamily="34" charset="0"/>
              </a:rPr>
              <a:t>überwachen </a:t>
            </a:r>
            <a:endParaRPr lang="ko-KR" altLang="de-DE" sz="1200" dirty="0">
              <a:solidFill>
                <a:schemeClr val="tx1"/>
              </a:solidFill>
              <a:latin typeface="Century Gothic" panose="020B0502020202020204" pitchFamily="34" charset="0"/>
            </a:endParaRPr>
          </a:p>
          <a:p>
            <a:pPr rtl="0"/>
            <a:r>
              <a:rPr lang="de-DE" altLang="ko-KR" sz="1200" dirty="0">
                <a:solidFill>
                  <a:schemeClr val="tx1"/>
                </a:solidFill>
                <a:latin typeface="Century Gothic" panose="020B0502020202020204" pitchFamily="34" charset="0"/>
              </a:rPr>
              <a:t>Leistung</a:t>
            </a:r>
            <a:endParaRPr lang="ko-KR" altLang="de-DE" sz="1200" dirty="0">
              <a:solidFill>
                <a:schemeClr val="tx1"/>
              </a:solidFill>
              <a:latin typeface="Century Gothic" panose="020B0502020202020204" pitchFamily="34" charset="0"/>
            </a:endParaRPr>
          </a:p>
        </p:txBody>
      </p:sp>
      <p:sp>
        <p:nvSpPr>
          <p:cNvPr id="101" name="Rectangle 100">
            <a:extLst>
              <a:ext uri="{FF2B5EF4-FFF2-40B4-BE49-F238E27FC236}">
                <a16:creationId xmlns:a16="http://schemas.microsoft.com/office/drawing/2014/main" id="{725A81F1-0538-2D4F-921B-FE5294ECE9D8}"/>
              </a:ext>
            </a:extLst>
          </p:cNvPr>
          <p:cNvSpPr/>
          <p:nvPr/>
        </p:nvSpPr>
        <p:spPr>
          <a:xfrm>
            <a:off x="9527497" y="2967366"/>
            <a:ext cx="2035440" cy="80654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dirty="0">
                <a:solidFill>
                  <a:schemeClr val="tx1"/>
                </a:solidFill>
                <a:latin typeface="Century Gothic" panose="020B0502020202020204" pitchFamily="34" charset="0"/>
              </a:rPr>
              <a:t>Stilllegung von </a:t>
            </a:r>
          </a:p>
          <a:p>
            <a:pPr rtl="0"/>
            <a:r>
              <a:rPr lang="de-DE" altLang="ko-KR" sz="1200" dirty="0">
                <a:solidFill>
                  <a:schemeClr val="tx1"/>
                </a:solidFill>
                <a:latin typeface="Century Gothic" panose="020B0502020202020204" pitchFamily="34" charset="0"/>
              </a:rPr>
              <a:t>Technologie </a:t>
            </a:r>
            <a:endParaRPr lang="ko-KR" altLang="de-DE" sz="1200" dirty="0">
              <a:solidFill>
                <a:schemeClr val="tx1"/>
              </a:solidFill>
              <a:latin typeface="Century Gothic" panose="020B0502020202020204" pitchFamily="34" charset="0"/>
            </a:endParaRPr>
          </a:p>
          <a:p>
            <a:pPr rtl="0">
              <a:lnSpc>
                <a:spcPct val="150000"/>
              </a:lnSpc>
            </a:pPr>
            <a:r>
              <a:rPr lang="de-DE" altLang="ko-KR" sz="1000" i="1" dirty="0">
                <a:solidFill>
                  <a:schemeClr val="tx1"/>
                </a:solidFill>
                <a:latin typeface="Century Gothic" panose="020B0502020202020204" pitchFamily="34" charset="0"/>
              </a:rPr>
              <a:t>Bei Bedarf</a:t>
            </a:r>
            <a:endParaRPr lang="ko-KR" altLang="de-DE" sz="1000" i="1" dirty="0">
              <a:solidFill>
                <a:schemeClr val="tx1"/>
              </a:solidFill>
              <a:latin typeface="Century Gothic" panose="020B0502020202020204" pitchFamily="34" charset="0"/>
            </a:endParaRPr>
          </a:p>
        </p:txBody>
      </p:sp>
      <p:sp>
        <p:nvSpPr>
          <p:cNvPr id="2" name="Rectangle 1">
            <a:extLst>
              <a:ext uri="{FF2B5EF4-FFF2-40B4-BE49-F238E27FC236}">
                <a16:creationId xmlns:a16="http://schemas.microsoft.com/office/drawing/2014/main" id="{62DE9ACF-3C17-1F82-E5D4-A3A92A1A7E51}"/>
              </a:ext>
            </a:extLst>
          </p:cNvPr>
          <p:cNvSpPr/>
          <p:nvPr/>
        </p:nvSpPr>
        <p:spPr>
          <a:xfrm>
            <a:off x="3545569" y="3792726"/>
            <a:ext cx="1322848" cy="73755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dirty="0">
                <a:solidFill>
                  <a:schemeClr val="tx1"/>
                </a:solidFill>
                <a:latin typeface="Century Gothic" panose="020B0502020202020204" pitchFamily="34" charset="0"/>
              </a:rPr>
              <a:t>Projektplan/</a:t>
            </a:r>
            <a:br>
              <a:rPr lang="ko-KR" altLang="de-DE" sz="1200" dirty="0">
                <a:solidFill>
                  <a:schemeClr val="tx1"/>
                </a:solidFill>
                <a:latin typeface="Century Gothic" panose="020B0502020202020204" pitchFamily="34" charset="0"/>
              </a:rPr>
            </a:br>
            <a:r>
              <a:rPr lang="de-DE" altLang="ko-KR" sz="1200" dirty="0">
                <a:solidFill>
                  <a:schemeClr val="tx1"/>
                </a:solidFill>
                <a:latin typeface="Century Gothic" panose="020B0502020202020204" pitchFamily="34" charset="0"/>
              </a:rPr>
              <a:t>IT-Roadmap erstellen</a:t>
            </a:r>
            <a:endParaRPr lang="ko-KR" altLang="de-DE" sz="1200" dirty="0">
              <a:solidFill>
                <a:schemeClr val="tx1"/>
              </a:solidFill>
              <a:latin typeface="Century Gothic" panose="020B0502020202020204" pitchFamily="34" charset="0"/>
            </a:endParaRPr>
          </a:p>
        </p:txBody>
      </p:sp>
      <p:sp>
        <p:nvSpPr>
          <p:cNvPr id="23" name="Rectangle 22">
            <a:extLst>
              <a:ext uri="{FF2B5EF4-FFF2-40B4-BE49-F238E27FC236}">
                <a16:creationId xmlns:a16="http://schemas.microsoft.com/office/drawing/2014/main" id="{81A04C11-94F7-1418-60E8-B440C16E7B40}"/>
              </a:ext>
            </a:extLst>
          </p:cNvPr>
          <p:cNvSpPr/>
          <p:nvPr/>
        </p:nvSpPr>
        <p:spPr>
          <a:xfrm>
            <a:off x="5720823" y="5008530"/>
            <a:ext cx="1813452" cy="719606"/>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de-DE" altLang="ko-KR" sz="1200" dirty="0">
                <a:solidFill>
                  <a:schemeClr val="tx1"/>
                </a:solidFill>
                <a:latin typeface="Century Gothic" panose="020B0502020202020204" pitchFamily="34" charset="0"/>
              </a:rPr>
              <a:t>Datenmanagement-Strategie erstellen</a:t>
            </a:r>
            <a:endParaRPr lang="ko-KR" altLang="de-DE" sz="12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186136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909788967"/>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de-DE" altLang="ko-KR" sz="1600" b="1">
                          <a:solidFill>
                            <a:schemeClr val="tx1"/>
                          </a:solidFill>
                          <a:effectLst/>
                          <a:latin typeface="Century Gothic" panose="020B0502020202020204" pitchFamily="34" charset="0"/>
                        </a:rPr>
                        <a:t>HAFTUNGSAUSSCHLUSS</a:t>
                      </a:r>
                    </a:p>
                    <a:p>
                      <a:pPr marL="0" marR="0" rtl="0">
                        <a:spcBef>
                          <a:spcPts val="0"/>
                        </a:spcBef>
                        <a:spcAft>
                          <a:spcPts val="0"/>
                        </a:spcAft>
                      </a:pPr>
                      <a:r>
                        <a:rPr lang="ko-KR" altLang="de-DE" sz="1200" b="0">
                          <a:solidFill>
                            <a:schemeClr val="tx1"/>
                          </a:solidFill>
                          <a:effectLst/>
                          <a:latin typeface="Century Gothic" panose="020B0502020202020204" pitchFamily="34" charset="0"/>
                        </a:rPr>
                        <a:t> </a:t>
                      </a:r>
                      <a:endParaRPr lang="ko-KR" altLang="de-DE" sz="1200" b="0" dirty="0">
                        <a:solidFill>
                          <a:schemeClr val="tx1"/>
                        </a:solidFill>
                        <a:effectLst/>
                        <a:latin typeface="Century Gothic" panose="020B0502020202020204" pitchFamily="34" charset="0"/>
                      </a:endParaRPr>
                    </a:p>
                    <a:p>
                      <a:pPr marL="0" marR="0" rtl="0">
                        <a:spcBef>
                          <a:spcPts val="0"/>
                        </a:spcBef>
                        <a:spcAft>
                          <a:spcPts val="0"/>
                        </a:spcAft>
                      </a:pPr>
                      <a:r>
                        <a:rPr lang="de-DE" altLang="ko-KR" sz="1400" b="0">
                          <a:solidFill>
                            <a:schemeClr val="tx1"/>
                          </a:solidFill>
                          <a:effectLst/>
                          <a:latin typeface="Century Gothic" panose="020B0502020202020204" pitchFamily="34" charset="0"/>
                        </a:rPr>
                        <a:t>Alle von Smartsheet auf der Website aufgeführten Artikel, Vorlagen oder Informationen dienen lediglich als Referenz. Wir versuchen, die Informationen stets zu aktualisieren und zu korrigieren. Wir geben jedoch, weder ausdrücklich noch stillschweigend, keine Zusicherungen oder Garantien jeglicher Art über die Vollständigkeit, Genauigkeit, Zuverlässigkeit, Eignung oder Verfügbarkeit in Bezug auf die Website oder die auf der Website enthaltenen Informationen, Artikel, Vorlagen oder zugehörigen Grafiken. Die Nutzung dieser Informationen erfolgt deshalb auf eigenes Risiko.</a:t>
                      </a:r>
                      <a:endParaRPr lang="ko-KR" altLang="de-DE" sz="1400" b="0" dirty="0">
                        <a:solidFill>
                          <a:schemeClr val="tx1"/>
                        </a:solidFill>
                        <a:effectLst/>
                        <a:latin typeface="Century Gothic" panose="020B0502020202020204" pitchFamily="34"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TotalTime>
  <Words>199</Words>
  <Application>Microsoft Office PowerPoint</Application>
  <PresentationFormat>Widescreen</PresentationFormat>
  <Paragraphs>46</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Sun Ye</cp:lastModifiedBy>
  <cp:revision>140</cp:revision>
  <cp:lastPrinted>2020-08-31T22:23:58Z</cp:lastPrinted>
  <dcterms:created xsi:type="dcterms:W3CDTF">2021-07-07T23:54:57Z</dcterms:created>
  <dcterms:modified xsi:type="dcterms:W3CDTF">2025-01-11T04:09:32Z</dcterms:modified>
</cp:coreProperties>
</file>