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5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84"/>
    <a:srgbClr val="DCF4F2"/>
    <a:srgbClr val="A1E3DD"/>
    <a:srgbClr val="39BDB0"/>
    <a:srgbClr val="9CA58C"/>
    <a:srgbClr val="CBD6B5"/>
    <a:srgbClr val="EBD9B6"/>
    <a:srgbClr val="654105"/>
    <a:srgbClr val="7C5008"/>
    <a:srgbClr val="009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14" autoAdjust="0"/>
    <p:restoredTop sz="86447"/>
  </p:normalViewPr>
  <p:slideViewPr>
    <p:cSldViewPr snapToGrid="0" snapToObjects="1">
      <p:cViewPr varScale="1">
        <p:scale>
          <a:sx n="108" d="100"/>
          <a:sy n="108" d="100"/>
        </p:scale>
        <p:origin x="1272" y="102"/>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5C77576E-D713-4FF3-B5DA-50441E93733B}"/>
    <pc:docChg chg="modSld">
      <pc:chgData name="Bess Dunlevy" userId="dd4b9a8537dbe9d0" providerId="LiveId" clId="{5C77576E-D713-4FF3-B5DA-50441E93733B}" dt="2024-03-09T15:01:02.747" v="0" actId="20577"/>
      <pc:docMkLst>
        <pc:docMk/>
      </pc:docMkLst>
      <pc:sldChg chg="modSp mod">
        <pc:chgData name="Bess Dunlevy" userId="dd4b9a8537dbe9d0" providerId="LiveId" clId="{5C77576E-D713-4FF3-B5DA-50441E93733B}" dt="2024-03-09T15:01:02.747" v="0" actId="20577"/>
        <pc:sldMkLst>
          <pc:docMk/>
          <pc:sldMk cId="1508588292" sldId="342"/>
        </pc:sldMkLst>
        <pc:spChg chg="mod">
          <ac:chgData name="Bess Dunlevy" userId="dd4b9a8537dbe9d0" providerId="LiveId" clId="{5C77576E-D713-4FF3-B5DA-50441E93733B}" dt="2024-03-09T15:01:02.747" v="0" actId="20577"/>
          <ac:spMkLst>
            <pc:docMk/>
            <pc:sldMk cId="1508588292" sldId="342"/>
            <ac:spMk id="33" creationId="{143A449B-AAB7-994A-92CE-8F48E2CA7D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12/19/2024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2</a:t>
            </a:fld>
            <a:endParaRPr/>
          </a:p>
        </p:txBody>
      </p:sp>
    </p:spTree>
    <p:extLst>
      <p:ext uri="{BB962C8B-B14F-4D97-AF65-F5344CB8AC3E}">
        <p14:creationId xmlns:p14="http://schemas.microsoft.com/office/powerpoint/2010/main" val="246442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3</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12/19/2024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de.smartsheet.com/try-it?trp=5012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kte weiße geometrische Struktur">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8148228" cy="492443"/>
          </a:xfrm>
          <a:prstGeom prst="rect">
            <a:avLst/>
          </a:prstGeom>
          <a:noFill/>
        </p:spPr>
        <p:txBody>
          <a:bodyPr wrap="square" rtlCol="0">
            <a:spAutoFit/>
          </a:bodyPr>
          <a:lstStyle/>
          <a:p>
            <a:pPr rtl="0"/>
            <a:r>
              <a:rPr lang="de-DE" sz="2600" b="1">
                <a:solidFill>
                  <a:schemeClr val="tx1">
                    <a:lumMod val="65000"/>
                    <a:lumOff val="35000"/>
                  </a:schemeClr>
                </a:solidFill>
                <a:latin typeface="Century Gothic" panose="020B0502020202020204" pitchFamily="34" charset="0"/>
              </a:rPr>
              <a:t>VORLAGE FÜR KUNDENPROBLEMBESCHREIBUNGEN</a:t>
            </a:r>
          </a:p>
        </p:txBody>
      </p:sp>
      <p:sp>
        <p:nvSpPr>
          <p:cNvPr id="11" name="TextBox 10">
            <a:extLst>
              <a:ext uri="{FF2B5EF4-FFF2-40B4-BE49-F238E27FC236}">
                <a16:creationId xmlns:a16="http://schemas.microsoft.com/office/drawing/2014/main" id="{337A3371-9EA4-4C46-A817-F8A47B8962FF}"/>
              </a:ext>
            </a:extLst>
          </p:cNvPr>
          <p:cNvSpPr txBox="1"/>
          <p:nvPr/>
        </p:nvSpPr>
        <p:spPr>
          <a:xfrm>
            <a:off x="300448" y="3635943"/>
            <a:ext cx="6098081" cy="1231106"/>
          </a:xfrm>
          <a:prstGeom prst="rect">
            <a:avLst/>
          </a:prstGeom>
          <a:noFill/>
        </p:spPr>
        <p:txBody>
          <a:bodyPr wrap="square" rtlCol="0">
            <a:spAutoFit/>
          </a:bodyPr>
          <a:lstStyle/>
          <a:p>
            <a:pPr rtl="0"/>
            <a:r>
              <a:rPr lang="de-DE">
                <a:solidFill>
                  <a:schemeClr val="tx1">
                    <a:lumMod val="75000"/>
                    <a:lumOff val="25000"/>
                  </a:schemeClr>
                </a:solidFill>
                <a:latin typeface="Century Gothic" panose="020B0502020202020204" pitchFamily="34" charset="0"/>
              </a:rPr>
              <a:t>ERSTELLT VON</a:t>
            </a:r>
          </a:p>
          <a:p>
            <a:pPr rtl="0"/>
            <a:r>
              <a:rPr lang="de-DE" sz="1400">
                <a:solidFill>
                  <a:schemeClr val="tx1">
                    <a:lumMod val="50000"/>
                    <a:lumOff val="50000"/>
                  </a:schemeClr>
                </a:solidFill>
                <a:latin typeface="Century Gothic" panose="020B0502020202020204" pitchFamily="34" charset="0"/>
              </a:rPr>
              <a:t>NAME</a:t>
            </a:r>
          </a:p>
          <a:p>
            <a:endParaRPr lang="en-US" sz="1400" dirty="0">
              <a:solidFill>
                <a:schemeClr val="tx1">
                  <a:lumMod val="50000"/>
                  <a:lumOff val="50000"/>
                </a:schemeClr>
              </a:solidFill>
              <a:latin typeface="Century Gothic" panose="020B0502020202020204" pitchFamily="34" charset="0"/>
            </a:endParaRPr>
          </a:p>
          <a:p>
            <a:pPr rtl="0"/>
            <a:r>
              <a:rPr lang="de-DE" sz="1400">
                <a:solidFill>
                  <a:schemeClr val="bg1">
                    <a:lumMod val="50000"/>
                  </a:schemeClr>
                </a:solidFill>
                <a:latin typeface="Century Gothic" panose="020B0502020202020204" pitchFamily="34" charset="0"/>
              </a:rPr>
              <a:t>Erstellungsdatum: TT.MM.JJ</a:t>
            </a:r>
          </a:p>
          <a:p>
            <a:pPr rtl="0"/>
            <a:r>
              <a:rPr lang="de-DE" sz="1400">
                <a:solidFill>
                  <a:schemeClr val="bg1">
                    <a:lumMod val="50000"/>
                  </a:schemeClr>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390C7C30-02D5-0C76-685A-8368CF34DB2E}"/>
              </a:ext>
            </a:extLst>
          </p:cNvPr>
          <p:cNvSpPr/>
          <p:nvPr/>
        </p:nvSpPr>
        <p:spPr>
          <a:xfrm rot="16200000">
            <a:off x="942597" y="5000871"/>
            <a:ext cx="555217" cy="244041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AB6E32E-7D13-12CE-A9C4-8F85F534FEC9}"/>
              </a:ext>
            </a:extLst>
          </p:cNvPr>
          <p:cNvSpPr/>
          <p:nvPr/>
        </p:nvSpPr>
        <p:spPr>
          <a:xfrm rot="16200000">
            <a:off x="3383896" y="4338127"/>
            <a:ext cx="555217" cy="243324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D610439-27E6-EA51-F696-E86A5ED076C3}"/>
              </a:ext>
            </a:extLst>
          </p:cNvPr>
          <p:cNvSpPr/>
          <p:nvPr/>
        </p:nvSpPr>
        <p:spPr>
          <a:xfrm rot="16200000">
            <a:off x="5824610" y="5032439"/>
            <a:ext cx="555217" cy="2377276"/>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2567F21-400D-F017-08FE-1ADA33E4657A}"/>
              </a:ext>
            </a:extLst>
          </p:cNvPr>
          <p:cNvSpPr/>
          <p:nvPr/>
        </p:nvSpPr>
        <p:spPr>
          <a:xfrm rot="16200000">
            <a:off x="8245548" y="4345468"/>
            <a:ext cx="555217" cy="2418561"/>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2A6BEAB-68F4-ACCA-4C58-AE3075768557}"/>
              </a:ext>
            </a:extLst>
          </p:cNvPr>
          <p:cNvSpPr/>
          <p:nvPr/>
        </p:nvSpPr>
        <p:spPr>
          <a:xfrm rot="16200000">
            <a:off x="10692540" y="5000623"/>
            <a:ext cx="555217" cy="244370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FD0022A-AE88-DFB2-0A49-2DF9AF8BDBFA}"/>
              </a:ext>
            </a:extLst>
          </p:cNvPr>
          <p:cNvPicPr>
            <a:picLocks noChangeAspect="1"/>
          </p:cNvPicPr>
          <p:nvPr/>
        </p:nvPicPr>
        <p:blipFill>
          <a:blip r:embed="rId3"/>
          <a:srcRect/>
          <a:stretch/>
        </p:blipFill>
        <p:spPr>
          <a:xfrm>
            <a:off x="7321579" y="2036447"/>
            <a:ext cx="4630873" cy="2604866"/>
          </a:xfrm>
          <a:prstGeom prst="rect">
            <a:avLst/>
          </a:prstGeom>
          <a:effectLst>
            <a:outerShdw blurRad="50800" dist="38100" dir="2700000" algn="tl" rotWithShape="0">
              <a:prstClr val="black">
                <a:alpha val="40000"/>
              </a:prstClr>
            </a:outerShdw>
          </a:effectLst>
        </p:spPr>
      </p:pic>
      <p:pic>
        <p:nvPicPr>
          <p:cNvPr id="2" name="Picture 1" descr="A blue background with white text&#10;&#10;Description automatically generated">
            <a:hlinkClick r:id="rId4"/>
            <a:extLst>
              <a:ext uri="{FF2B5EF4-FFF2-40B4-BE49-F238E27FC236}">
                <a16:creationId xmlns:a16="http://schemas.microsoft.com/office/drawing/2014/main" id="{C1E26860-CE3F-7451-F5EE-B803B853559D}"/>
              </a:ext>
            </a:extLst>
          </p:cNvPr>
          <p:cNvPicPr>
            <a:picLocks noChangeAspect="1"/>
          </p:cNvPicPr>
          <p:nvPr/>
        </p:nvPicPr>
        <p:blipFill>
          <a:blip r:embed="rId5"/>
          <a:stretch>
            <a:fillRect/>
          </a:stretch>
        </p:blipFill>
        <p:spPr>
          <a:xfrm>
            <a:off x="9132484" y="400145"/>
            <a:ext cx="2759068" cy="548765"/>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E760FD-6E50-FD4F-B597-7E228EDE51FD}"/>
              </a:ext>
            </a:extLst>
          </p:cNvPr>
          <p:cNvSpPr txBox="1"/>
          <p:nvPr/>
        </p:nvSpPr>
        <p:spPr>
          <a:xfrm>
            <a:off x="0" y="111009"/>
            <a:ext cx="12192000" cy="523220"/>
          </a:xfrm>
          <a:prstGeom prst="rect">
            <a:avLst/>
          </a:prstGeom>
          <a:noFill/>
        </p:spPr>
        <p:txBody>
          <a:bodyPr wrap="square" rtlCol="0">
            <a:spAutoFit/>
          </a:bodyPr>
          <a:lstStyle/>
          <a:p>
            <a:pPr algn="ctr" rtl="0"/>
            <a:r>
              <a:rPr lang="de-DE" sz="2800" spc="600">
                <a:solidFill>
                  <a:srgbClr val="2B8D84"/>
                </a:solidFill>
                <a:latin typeface="Century Gothic" panose="020B0502020202020204" pitchFamily="34" charset="0"/>
              </a:rPr>
              <a:t>KUNDENPROBLEMBESCHREIBUNG</a:t>
            </a:r>
          </a:p>
        </p:txBody>
      </p:sp>
      <p:graphicFrame>
        <p:nvGraphicFramePr>
          <p:cNvPr id="2" name="Table 1">
            <a:extLst>
              <a:ext uri="{FF2B5EF4-FFF2-40B4-BE49-F238E27FC236}">
                <a16:creationId xmlns:a16="http://schemas.microsoft.com/office/drawing/2014/main" id="{7A36377D-091D-53AC-D9B9-214B3F747D7F}"/>
              </a:ext>
            </a:extLst>
          </p:cNvPr>
          <p:cNvGraphicFramePr>
            <a:graphicFrameLocks noGrp="1"/>
          </p:cNvGraphicFramePr>
          <p:nvPr>
            <p:extLst>
              <p:ext uri="{D42A27DB-BD31-4B8C-83A1-F6EECF244321}">
                <p14:modId xmlns:p14="http://schemas.microsoft.com/office/powerpoint/2010/main" val="434018489"/>
              </p:ext>
            </p:extLst>
          </p:nvPr>
        </p:nvGraphicFramePr>
        <p:xfrm>
          <a:off x="75673" y="736087"/>
          <a:ext cx="11962876" cy="5935880"/>
        </p:xfrm>
        <a:graphic>
          <a:graphicData uri="http://schemas.openxmlformats.org/drawingml/2006/table">
            <a:tbl>
              <a:tblPr firstRow="1" bandRow="1">
                <a:tableStyleId>{5C22544A-7EE6-4342-B048-85BDC9FD1C3A}</a:tableStyleId>
              </a:tblPr>
              <a:tblGrid>
                <a:gridCol w="5872366">
                  <a:extLst>
                    <a:ext uri="{9D8B030D-6E8A-4147-A177-3AD203B41FA5}">
                      <a16:colId xmlns:a16="http://schemas.microsoft.com/office/drawing/2014/main" val="1961474190"/>
                    </a:ext>
                  </a:extLst>
                </a:gridCol>
                <a:gridCol w="6090510">
                  <a:extLst>
                    <a:ext uri="{9D8B030D-6E8A-4147-A177-3AD203B41FA5}">
                      <a16:colId xmlns:a16="http://schemas.microsoft.com/office/drawing/2014/main" val="2159314970"/>
                    </a:ext>
                  </a:extLst>
                </a:gridCol>
              </a:tblGrid>
              <a:tr h="1187176">
                <a:tc>
                  <a:txBody>
                    <a:bodyPr/>
                    <a:lstStyle/>
                    <a:p>
                      <a:pPr algn="r" rtl="0"/>
                      <a:r>
                        <a:rPr lang="de-DE" b="1">
                          <a:solidFill>
                            <a:schemeClr val="tx1">
                              <a:lumMod val="65000"/>
                              <a:lumOff val="35000"/>
                            </a:schemeClr>
                          </a:solidFill>
                          <a:latin typeface="Century Gothic" panose="020B0502020202020204" pitchFamily="34" charset="0"/>
                        </a:rPr>
                        <a:t>Ich bin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40000"/>
                        <a:lumOff val="60000"/>
                      </a:schemeClr>
                    </a:solidFill>
                  </a:tcPr>
                </a:tc>
                <a:tc>
                  <a:txBody>
                    <a:bodyPr/>
                    <a:lstStyle/>
                    <a:p>
                      <a:pPr rtl="0"/>
                      <a:r>
                        <a:rPr lang="de-DE" sz="1400" b="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38655936"/>
                  </a:ext>
                </a:extLst>
              </a:tr>
              <a:tr h="1187176">
                <a:tc>
                  <a:txBody>
                    <a:bodyPr/>
                    <a:lstStyle/>
                    <a:p>
                      <a:pPr algn="r" rtl="0"/>
                      <a:r>
                        <a:rPr lang="de-DE" b="1">
                          <a:solidFill>
                            <a:schemeClr val="tx1">
                              <a:lumMod val="65000"/>
                              <a:lumOff val="35000"/>
                            </a:schemeClr>
                          </a:solidFill>
                          <a:latin typeface="Century Gothic" panose="020B0502020202020204" pitchFamily="34" charset="0"/>
                        </a:rPr>
                        <a:t>Ich versuche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00068821"/>
                  </a:ext>
                </a:extLst>
              </a:tr>
              <a:tr h="1187176">
                <a:tc>
                  <a:txBody>
                    <a:bodyPr/>
                    <a:lstStyle/>
                    <a:p>
                      <a:pPr algn="r" rtl="0"/>
                      <a:r>
                        <a:rPr lang="de-DE" b="1">
                          <a:solidFill>
                            <a:schemeClr val="tx1">
                              <a:lumMod val="65000"/>
                              <a:lumOff val="35000"/>
                            </a:schemeClr>
                          </a:solidFill>
                          <a:latin typeface="Century Gothic" panose="020B0502020202020204" pitchFamily="34" charset="0"/>
                        </a:rPr>
                        <a:t>Aber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A1E3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extLst>
                  <a:ext uri="{0D108BD9-81ED-4DB2-BD59-A6C34878D82A}">
                    <a16:rowId xmlns:a16="http://schemas.microsoft.com/office/drawing/2014/main" val="3402923754"/>
                  </a:ext>
                </a:extLst>
              </a:tr>
              <a:tr h="1187176">
                <a:tc>
                  <a:txBody>
                    <a:bodyPr/>
                    <a:lstStyle/>
                    <a:p>
                      <a:pPr algn="r" rtl="0"/>
                      <a:r>
                        <a:rPr lang="de-DE" b="1">
                          <a:solidFill>
                            <a:schemeClr val="tx1">
                              <a:lumMod val="65000"/>
                              <a:lumOff val="35000"/>
                            </a:schemeClr>
                          </a:solidFill>
                          <a:latin typeface="Century Gothic" panose="020B0502020202020204" pitchFamily="34" charset="0"/>
                        </a:rPr>
                        <a:t>Weil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5865106"/>
                  </a:ext>
                </a:extLst>
              </a:tr>
              <a:tr h="1187176">
                <a:tc>
                  <a:txBody>
                    <a:bodyPr/>
                    <a:lstStyle/>
                    <a:p>
                      <a:pPr algn="r" rtl="0"/>
                      <a:r>
                        <a:rPr lang="de-DE" b="1">
                          <a:solidFill>
                            <a:schemeClr val="tx1">
                              <a:lumMod val="65000"/>
                              <a:lumOff val="35000"/>
                            </a:schemeClr>
                          </a:solidFill>
                          <a:latin typeface="Century Gothic" panose="020B0502020202020204" pitchFamily="34" charset="0"/>
                        </a:rPr>
                        <a:t>Das gibt mir das Gefühl, dass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823889"/>
                  </a:ext>
                </a:extLst>
              </a:tr>
            </a:tbl>
          </a:graphicData>
        </a:graphic>
      </p:graphicFrame>
      <p:grpSp>
        <p:nvGrpSpPr>
          <p:cNvPr id="64" name="Group 63">
            <a:extLst>
              <a:ext uri="{FF2B5EF4-FFF2-40B4-BE49-F238E27FC236}">
                <a16:creationId xmlns:a16="http://schemas.microsoft.com/office/drawing/2014/main" id="{E375AC5B-10D5-1BDE-5D2A-38427B6C2B80}"/>
              </a:ext>
            </a:extLst>
          </p:cNvPr>
          <p:cNvGrpSpPr/>
          <p:nvPr/>
        </p:nvGrpSpPr>
        <p:grpSpPr>
          <a:xfrm>
            <a:off x="75114" y="732049"/>
            <a:ext cx="2170102" cy="5941058"/>
            <a:chOff x="75114" y="732049"/>
            <a:chExt cx="2170102" cy="5941058"/>
          </a:xfrm>
        </p:grpSpPr>
        <p:pic>
          <p:nvPicPr>
            <p:cNvPr id="46" name="Picture 45" descr="Strichmännchenfamilien, die sich an den Händen halten">
              <a:extLst>
                <a:ext uri="{FF2B5EF4-FFF2-40B4-BE49-F238E27FC236}">
                  <a16:creationId xmlns:a16="http://schemas.microsoft.com/office/drawing/2014/main" id="{2A257B6C-7174-D653-69CD-54AFD4566053}"/>
                </a:ext>
              </a:extLst>
            </p:cNvPr>
            <p:cNvPicPr>
              <a:picLocks noChangeAspect="1"/>
            </p:cNvPicPr>
            <p:nvPr/>
          </p:nvPicPr>
          <p:blipFill>
            <a:blip r:embed="rId3"/>
            <a:stretch>
              <a:fillRect/>
            </a:stretch>
          </p:blipFill>
          <p:spPr>
            <a:xfrm>
              <a:off x="297443" y="745535"/>
              <a:ext cx="1750249" cy="1166834"/>
            </a:xfrm>
            <a:prstGeom prst="rect">
              <a:avLst/>
            </a:prstGeom>
          </p:spPr>
        </p:pic>
        <p:pic>
          <p:nvPicPr>
            <p:cNvPr id="49" name="Picture 48" descr="Ball rollt die Treppe herunter">
              <a:extLst>
                <a:ext uri="{FF2B5EF4-FFF2-40B4-BE49-F238E27FC236}">
                  <a16:creationId xmlns:a16="http://schemas.microsoft.com/office/drawing/2014/main" id="{B9A55BBF-3B32-F016-5DCD-3D6814234B01}"/>
                </a:ext>
              </a:extLst>
            </p:cNvPr>
            <p:cNvPicPr>
              <a:picLocks noChangeAspect="1"/>
            </p:cNvPicPr>
            <p:nvPr/>
          </p:nvPicPr>
          <p:blipFill rotWithShape="1">
            <a:blip r:embed="rId4"/>
            <a:srcRect b="4328"/>
            <a:stretch/>
          </p:blipFill>
          <p:spPr>
            <a:xfrm>
              <a:off x="301195" y="1934043"/>
              <a:ext cx="1746497" cy="1169639"/>
            </a:xfrm>
            <a:prstGeom prst="rect">
              <a:avLst/>
            </a:prstGeom>
          </p:spPr>
        </p:pic>
        <p:pic>
          <p:nvPicPr>
            <p:cNvPr id="51" name="Picture 50" descr="Nahaufnahme einer Wetterfahne">
              <a:extLst>
                <a:ext uri="{FF2B5EF4-FFF2-40B4-BE49-F238E27FC236}">
                  <a16:creationId xmlns:a16="http://schemas.microsoft.com/office/drawing/2014/main" id="{785B4BDC-C938-D8A1-088D-6B517D9D4A9E}"/>
                </a:ext>
              </a:extLst>
            </p:cNvPr>
            <p:cNvPicPr>
              <a:picLocks noChangeAspect="1"/>
            </p:cNvPicPr>
            <p:nvPr/>
          </p:nvPicPr>
          <p:blipFill>
            <a:blip r:embed="rId5"/>
            <a:stretch>
              <a:fillRect/>
            </a:stretch>
          </p:blipFill>
          <p:spPr>
            <a:xfrm>
              <a:off x="301195" y="3124536"/>
              <a:ext cx="1746497" cy="1164047"/>
            </a:xfrm>
            <a:prstGeom prst="rect">
              <a:avLst/>
            </a:prstGeom>
          </p:spPr>
        </p:pic>
        <p:pic>
          <p:nvPicPr>
            <p:cNvPr id="53" name="Picture 52" descr="Typenträger bereit zum Drucken eines Fragezeichens">
              <a:extLst>
                <a:ext uri="{FF2B5EF4-FFF2-40B4-BE49-F238E27FC236}">
                  <a16:creationId xmlns:a16="http://schemas.microsoft.com/office/drawing/2014/main" id="{02E67565-E0A5-BE25-8190-DF4A03452282}"/>
                </a:ext>
              </a:extLst>
            </p:cNvPr>
            <p:cNvPicPr>
              <a:picLocks noChangeAspect="1"/>
            </p:cNvPicPr>
            <p:nvPr/>
          </p:nvPicPr>
          <p:blipFill>
            <a:blip r:embed="rId6"/>
            <a:stretch>
              <a:fillRect/>
            </a:stretch>
          </p:blipFill>
          <p:spPr>
            <a:xfrm>
              <a:off x="301195" y="4312039"/>
              <a:ext cx="1746497" cy="1164047"/>
            </a:xfrm>
            <a:prstGeom prst="rect">
              <a:avLst/>
            </a:prstGeom>
          </p:spPr>
        </p:pic>
        <p:pic>
          <p:nvPicPr>
            <p:cNvPr id="55" name="Picture 54" descr="Farbverlauf des Herbstlaubs">
              <a:extLst>
                <a:ext uri="{FF2B5EF4-FFF2-40B4-BE49-F238E27FC236}">
                  <a16:creationId xmlns:a16="http://schemas.microsoft.com/office/drawing/2014/main" id="{82218B93-47D0-01F2-1ADD-9502F4D23468}"/>
                </a:ext>
              </a:extLst>
            </p:cNvPr>
            <p:cNvPicPr>
              <a:picLocks noChangeAspect="1"/>
            </p:cNvPicPr>
            <p:nvPr/>
          </p:nvPicPr>
          <p:blipFill>
            <a:blip r:embed="rId7"/>
            <a:stretch>
              <a:fillRect/>
            </a:stretch>
          </p:blipFill>
          <p:spPr>
            <a:xfrm>
              <a:off x="297443" y="5504531"/>
              <a:ext cx="1746497" cy="1164331"/>
            </a:xfrm>
            <a:prstGeom prst="rect">
              <a:avLst/>
            </a:prstGeom>
          </p:spPr>
        </p:pic>
        <p:grpSp>
          <p:nvGrpSpPr>
            <p:cNvPr id="56" name="Group 55">
              <a:extLst>
                <a:ext uri="{FF2B5EF4-FFF2-40B4-BE49-F238E27FC236}">
                  <a16:creationId xmlns:a16="http://schemas.microsoft.com/office/drawing/2014/main" id="{68141F9D-488D-C958-436C-8C429813DEC6}"/>
                </a:ext>
              </a:extLst>
            </p:cNvPr>
            <p:cNvGrpSpPr/>
            <p:nvPr/>
          </p:nvGrpSpPr>
          <p:grpSpPr>
            <a:xfrm>
              <a:off x="75114" y="737691"/>
              <a:ext cx="226081" cy="5935416"/>
              <a:chOff x="75114" y="737691"/>
              <a:chExt cx="226081" cy="5935416"/>
            </a:xfrm>
          </p:grpSpPr>
          <p:sp>
            <p:nvSpPr>
              <p:cNvPr id="34" name="Rectangle 33">
                <a:extLst>
                  <a:ext uri="{FF2B5EF4-FFF2-40B4-BE49-F238E27FC236}">
                    <a16:creationId xmlns:a16="http://schemas.microsoft.com/office/drawing/2014/main" id="{11337F5D-B0F5-9BDF-ACB6-1882D781CA2A}"/>
                  </a:ext>
                </a:extLst>
              </p:cNvPr>
              <p:cNvSpPr/>
              <p:nvPr/>
            </p:nvSpPr>
            <p:spPr>
              <a:xfrm>
                <a:off x="75673" y="737691"/>
                <a:ext cx="221770" cy="1188062"/>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75C6FAF-6F1D-B9A8-C6D2-58AF10A5B148}"/>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191BB8C-A46A-3D80-47D9-7FEA4D93BF88}"/>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A1E2DB0-A9C9-BE82-C7E6-8E3DDFFA165E}"/>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F886742-CD3F-D3DF-E0AB-DAD9A6FC9737}"/>
                  </a:ext>
                </a:extLst>
              </p:cNvPr>
              <p:cNvSpPr/>
              <p:nvPr/>
            </p:nvSpPr>
            <p:spPr>
              <a:xfrm>
                <a:off x="75114" y="548344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8C010B00-E460-F315-569C-0CFC3E7DE66D}"/>
                </a:ext>
              </a:extLst>
            </p:cNvPr>
            <p:cNvGrpSpPr/>
            <p:nvPr/>
          </p:nvGrpSpPr>
          <p:grpSpPr>
            <a:xfrm>
              <a:off x="2019694" y="732049"/>
              <a:ext cx="225522" cy="5939918"/>
              <a:chOff x="75673" y="732049"/>
              <a:chExt cx="225522" cy="5939918"/>
            </a:xfrm>
          </p:grpSpPr>
          <p:sp>
            <p:nvSpPr>
              <p:cNvPr id="58" name="Rectangle 57">
                <a:extLst>
                  <a:ext uri="{FF2B5EF4-FFF2-40B4-BE49-F238E27FC236}">
                    <a16:creationId xmlns:a16="http://schemas.microsoft.com/office/drawing/2014/main" id="{5F403E38-4E79-3532-942B-DEC6555187DD}"/>
                  </a:ext>
                </a:extLst>
              </p:cNvPr>
              <p:cNvSpPr/>
              <p:nvPr/>
            </p:nvSpPr>
            <p:spPr>
              <a:xfrm>
                <a:off x="75673" y="732049"/>
                <a:ext cx="221770" cy="1193704"/>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0549879-2BF5-B8A0-9ADB-66657A448603}"/>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D080DD5-E29F-8EFE-F12D-65459FDCE6A2}"/>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ACF1AF7-EDA9-D2AD-E607-8EB5B6057523}"/>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5D9CF69-6471-339A-6A6E-E18D290FECC0}"/>
                  </a:ext>
                </a:extLst>
              </p:cNvPr>
              <p:cNvSpPr/>
              <p:nvPr/>
            </p:nvSpPr>
            <p:spPr>
              <a:xfrm>
                <a:off x="79425" y="548230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799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04392506"/>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rtl="0">
                        <a:spcBef>
                          <a:spcPts val="0"/>
                        </a:spcBef>
                        <a:spcAft>
                          <a:spcPts val="0"/>
                        </a:spcAft>
                      </a:pPr>
                      <a:r>
                        <a:rPr lang="de-DE" sz="1600" b="1" dirty="0">
                          <a:solidFill>
                            <a:schemeClr val="tx1"/>
                          </a:solidFill>
                          <a:effectLst/>
                          <a:latin typeface="Century Gothic" panose="020B0502020202020204" pitchFamily="34" charset="0"/>
                        </a:rPr>
                        <a:t>HAFTUNGSAUSSCHLUSS</a:t>
                      </a:r>
                    </a:p>
                    <a:p>
                      <a:pPr marL="0" marR="0" rtl="0">
                        <a:spcBef>
                          <a:spcPts val="0"/>
                        </a:spcBef>
                        <a:spcAft>
                          <a:spcPts val="0"/>
                        </a:spcAft>
                      </a:pPr>
                      <a:r>
                        <a:rPr lang="de-DE" sz="1200" b="0" dirty="0">
                          <a:solidFill>
                            <a:schemeClr val="tx1"/>
                          </a:solidFill>
                          <a:effectLst/>
                          <a:latin typeface="Century Gothic" panose="020B0502020202020204" pitchFamily="34" charset="0"/>
                        </a:rPr>
                        <a:t> </a:t>
                      </a:r>
                    </a:p>
                    <a:p>
                      <a:pPr marL="0" marR="0" rtl="0">
                        <a:spcBef>
                          <a:spcPts val="0"/>
                        </a:spcBef>
                        <a:spcAft>
                          <a:spcPts val="0"/>
                        </a:spcAft>
                      </a:pPr>
                      <a:r>
                        <a:rPr lang="de-DE" sz="1600" b="0" dirty="0">
                          <a:solidFill>
                            <a:schemeClr val="tx1"/>
                          </a:solidFill>
                          <a:effectLst/>
                          <a:latin typeface="Century Gothic" panose="020B0502020202020204" pitchFamily="34" charset="0"/>
                        </a:rPr>
                        <a:t>Alle von Smartsheet auf der Website aufgeführten Artikel, Vorlagen oder Informationen dienen lediglich als Referenz. Wir versuchen, die Informationen stets zu aktualisieren und zu korrigieren. </a:t>
                      </a:r>
                      <a:br>
                        <a:rPr lang="de-DE" sz="1600" b="0" dirty="0">
                          <a:solidFill>
                            <a:schemeClr val="tx1"/>
                          </a:solidFill>
                          <a:effectLst/>
                          <a:latin typeface="Century Gothic" panose="020B0502020202020204" pitchFamily="34" charset="0"/>
                        </a:rPr>
                      </a:br>
                      <a:r>
                        <a:rPr lang="de-DE" sz="1600" b="0" dirty="0">
                          <a:solidFill>
                            <a:schemeClr val="tx1"/>
                          </a:solidFill>
                          <a:effectLst/>
                          <a:latin typeface="Century Gothic" panose="020B0502020202020204" pitchFamily="34" charset="0"/>
                        </a:rPr>
                        <a:t>Wir geben jedoch, weder ausdrücklich noch stillschweigend, keine Zusicherungen oder Garantien jeglicher Art über die Vollständigkeit, Genauigkeit, Zuverlässigkeit, Eignung oder Verfügbarkeit in Bezug auf die Website oder die auf der Website enthaltenen Informationen, Artikel, Vorlagen oder zugehörigen Grafiken. Die Nutzung dieser Informationen erfolgt deshalb auf eigenes Risiko.</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0</TotalTime>
  <Words>143</Words>
  <Application>Microsoft Office PowerPoint</Application>
  <PresentationFormat>Widescreen</PresentationFormat>
  <Paragraphs>22</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Sun Ye</cp:lastModifiedBy>
  <cp:revision>23</cp:revision>
  <dcterms:created xsi:type="dcterms:W3CDTF">2022-05-22T18:55:25Z</dcterms:created>
  <dcterms:modified xsi:type="dcterms:W3CDTF">2024-12-19T10:19:55Z</dcterms:modified>
</cp:coreProperties>
</file>