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2" r:id="rId3"/>
    <p:sldId id="38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C9F2DB"/>
    <a:srgbClr val="E4FAF1"/>
    <a:srgbClr val="DBF2A9"/>
    <a:srgbClr val="9AE7BD"/>
    <a:srgbClr val="E5F2CA"/>
    <a:srgbClr val="F2F9E1"/>
    <a:srgbClr val="FFE699"/>
    <a:srgbClr val="FFF2CC"/>
    <a:srgbClr val="FFD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6058"/>
  </p:normalViewPr>
  <p:slideViewPr>
    <p:cSldViewPr snapToGrid="0" snapToObjects="1">
      <p:cViewPr>
        <p:scale>
          <a:sx n="100" d="100"/>
          <a:sy n="100" d="100"/>
        </p:scale>
        <p:origin x="1332" y="26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69360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3482396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13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de-DE" sz="3200" b="1">
                <a:solidFill>
                  <a:schemeClr val="tx1">
                    <a:lumMod val="65000"/>
                    <a:lumOff val="35000"/>
                  </a:schemeClr>
                </a:solidFill>
                <a:latin typeface="Century Gothic" panose="020B0502020202020204" pitchFamily="34" charset="0"/>
              </a:rPr>
              <a:t>PowerPoint-Vorlage für Prozessflussdiagramme</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32454"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4" y="1473715"/>
            <a:ext cx="4558256" cy="3655231"/>
          </a:xfrm>
          <a:prstGeom prst="rect">
            <a:avLst/>
          </a:prstGeom>
          <a:noFill/>
        </p:spPr>
        <p:txBody>
          <a:bodyPr wrap="square" rtlCol="0">
            <a:spAutoFit/>
          </a:bodyPr>
          <a:lstStyle/>
          <a:p>
            <a:pPr algn="l" rtl="0">
              <a:lnSpc>
                <a:spcPct val="150000"/>
              </a:lnSpc>
              <a:spcBef>
                <a:spcPts val="0"/>
              </a:spcBef>
              <a:spcAft>
                <a:spcPts val="0"/>
              </a:spcAft>
            </a:pPr>
            <a:r>
              <a:rPr lang="de-DE" sz="1300" b="1" i="0" u="none" strike="noStrike" dirty="0">
                <a:solidFill>
                  <a:srgbClr val="000000"/>
                </a:solidFill>
                <a:effectLst/>
                <a:latin typeface="Century Gothic" panose="020B0502020202020204" pitchFamily="34" charset="0"/>
              </a:rPr>
              <a:t>Verwendung dieser Vorlage: </a:t>
            </a:r>
            <a:r>
              <a:rPr lang="de-DE" sz="1300" i="0" u="none" strike="noStrike" dirty="0">
                <a:solidFill>
                  <a:srgbClr val="000000"/>
                </a:solidFill>
                <a:effectLst/>
                <a:latin typeface="Century Gothic" panose="020B0502020202020204" pitchFamily="34" charset="0"/>
              </a:rPr>
              <a:t>Verwenden Sie diese Vorlage für Prozessflussdiagramme, wenn Sie die Schritte in einem bestimmten Prozess dokumentieren oder analysieren müssen. Sie ist ideal für Situationen, in denen ein klarer, detaillierter Überblick über jede Maßnahme und jeden Entscheidungspunkt erforderlich ist, um ein Ergebnis zu erzielen. </a:t>
            </a:r>
          </a:p>
          <a:p>
            <a:pPr algn="l" rtl="0">
              <a:lnSpc>
                <a:spcPct val="150000"/>
              </a:lnSpc>
              <a:spcBef>
                <a:spcPts val="0"/>
              </a:spcBef>
              <a:spcAft>
                <a:spcPts val="0"/>
              </a:spcAft>
            </a:pPr>
            <a:r>
              <a:rPr lang="de-DE"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de-DE" sz="1300" b="1" i="0" u="none" strike="noStrike" dirty="0">
                <a:solidFill>
                  <a:srgbClr val="000000"/>
                </a:solidFill>
                <a:effectLst/>
                <a:latin typeface="Century Gothic" panose="020B0502020202020204" pitchFamily="34" charset="0"/>
              </a:rPr>
              <a:t>Besonderheiten der Vorlage: </a:t>
            </a:r>
            <a:r>
              <a:rPr lang="de-DE" sz="1300" i="0" u="none" strike="noStrike" dirty="0">
                <a:solidFill>
                  <a:srgbClr val="000000"/>
                </a:solidFill>
                <a:effectLst/>
                <a:latin typeface="Century Gothic" panose="020B0502020202020204" pitchFamily="34" charset="0"/>
              </a:rPr>
              <a:t>Diese Vorlage soll einen umfassenden Überblick bieten und die Identifizierung und Analyse jedes einzelnen Schrittes in einem Prozess ermöglichen. Ihre anpassbaren Funktionen ermöglichen eine detaillierte Abbildung von Prozessen, wodurch es einfacher wird, Ineffizienzen und Verbesserungsmöglichkeiten zu erkennen.</a:t>
            </a: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01883" y="1592478"/>
            <a:ext cx="6794859" cy="3822108"/>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595484652"/>
              </p:ext>
            </p:extLst>
          </p:nvPr>
        </p:nvGraphicFramePr>
        <p:xfrm>
          <a:off x="256540" y="176704"/>
          <a:ext cx="11643359" cy="698500"/>
        </p:xfrm>
        <a:graphic>
          <a:graphicData uri="http://schemas.openxmlformats.org/drawingml/2006/table">
            <a:tbl>
              <a:tblPr>
                <a:tableStyleId>{5C22544A-7EE6-4342-B048-85BDC9FD1C3A}</a:tableStyleId>
              </a:tblPr>
              <a:tblGrid>
                <a:gridCol w="6986015">
                  <a:extLst>
                    <a:ext uri="{9D8B030D-6E8A-4147-A177-3AD203B41FA5}">
                      <a16:colId xmlns:a16="http://schemas.microsoft.com/office/drawing/2014/main" val="684787995"/>
                    </a:ext>
                  </a:extLst>
                </a:gridCol>
                <a:gridCol w="2328672">
                  <a:extLst>
                    <a:ext uri="{9D8B030D-6E8A-4147-A177-3AD203B41FA5}">
                      <a16:colId xmlns:a16="http://schemas.microsoft.com/office/drawing/2014/main" val="1194938607"/>
                    </a:ext>
                  </a:extLst>
                </a:gridCol>
                <a:gridCol w="2328672">
                  <a:extLst>
                    <a:ext uri="{9D8B030D-6E8A-4147-A177-3AD203B41FA5}">
                      <a16:colId xmlns:a16="http://schemas.microsoft.com/office/drawing/2014/main" val="2473674201"/>
                    </a:ext>
                  </a:extLst>
                </a:gridCol>
              </a:tblGrid>
              <a:tr h="254000">
                <a:tc>
                  <a:txBody>
                    <a:bodyPr/>
                    <a:lstStyle/>
                    <a:p>
                      <a:pPr algn="l" rtl="0" fontAlgn="ctr"/>
                      <a:r>
                        <a:rPr lang="de-DE" sz="900" u="none" strike="noStrike" dirty="0">
                          <a:solidFill>
                            <a:schemeClr val="tx1">
                              <a:lumMod val="65000"/>
                              <a:lumOff val="35000"/>
                            </a:schemeClr>
                          </a:solidFill>
                          <a:effectLst/>
                          <a:latin typeface="Century Gothic" panose="020B0502020202020204" pitchFamily="34" charset="0"/>
                        </a:rPr>
                        <a:t>   PROZESS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solidFill>
                            <a:schemeClr val="tx1">
                              <a:lumMod val="65000"/>
                              <a:lumOff val="35000"/>
                            </a:schemeClr>
                          </a:solidFill>
                          <a:effectLst/>
                          <a:latin typeface="Century Gothic" panose="020B0502020202020204" pitchFamily="34" charset="0"/>
                        </a:rPr>
                        <a:t>AUTOR*IN</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solidFill>
                            <a:schemeClr val="tx1">
                              <a:lumMod val="65000"/>
                              <a:lumOff val="35000"/>
                            </a:schemeClr>
                          </a:solidFill>
                          <a:effectLst/>
                          <a:latin typeface="Century Gothic" panose="020B0502020202020204" pitchFamily="34" charset="0"/>
                        </a:rPr>
                        <a:t>DATUM</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rtl="0" fontAlgn="ctr"/>
                      <a:r>
                        <a:rPr lang="de-DE" sz="1600" u="none" strike="noStrike">
                          <a:effectLst/>
                          <a:latin typeface="Century Gothic" panose="020B0502020202020204" pitchFamily="34" charset="0"/>
                        </a:rPr>
                        <a:t>Generischer Branchenprozess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de-DE" sz="1100" u="none" strike="noStrike" dirty="0">
                          <a:solidFill>
                            <a:schemeClr val="tx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graphicFrame>
        <p:nvGraphicFramePr>
          <p:cNvPr id="3" name="Table 2">
            <a:extLst>
              <a:ext uri="{FF2B5EF4-FFF2-40B4-BE49-F238E27FC236}">
                <a16:creationId xmlns:a16="http://schemas.microsoft.com/office/drawing/2014/main" id="{BC4CC84A-D192-1E17-1112-2F240D2B7762}"/>
              </a:ext>
            </a:extLst>
          </p:cNvPr>
          <p:cNvGraphicFramePr>
            <a:graphicFrameLocks noGrp="1"/>
          </p:cNvGraphicFramePr>
          <p:nvPr>
            <p:extLst>
              <p:ext uri="{D42A27DB-BD31-4B8C-83A1-F6EECF244321}">
                <p14:modId xmlns:p14="http://schemas.microsoft.com/office/powerpoint/2010/main" val="3338679283"/>
              </p:ext>
            </p:extLst>
          </p:nvPr>
        </p:nvGraphicFramePr>
        <p:xfrm>
          <a:off x="256541" y="1039330"/>
          <a:ext cx="11643360" cy="5565657"/>
        </p:xfrm>
        <a:graphic>
          <a:graphicData uri="http://schemas.openxmlformats.org/drawingml/2006/table">
            <a:tbl>
              <a:tblPr>
                <a:tableStyleId>{5C22544A-7EE6-4342-B048-85BDC9FD1C3A}</a:tableStyleId>
              </a:tblPr>
              <a:tblGrid>
                <a:gridCol w="2328672">
                  <a:extLst>
                    <a:ext uri="{9D8B030D-6E8A-4147-A177-3AD203B41FA5}">
                      <a16:colId xmlns:a16="http://schemas.microsoft.com/office/drawing/2014/main" val="867580656"/>
                    </a:ext>
                  </a:extLst>
                </a:gridCol>
                <a:gridCol w="2328672">
                  <a:extLst>
                    <a:ext uri="{9D8B030D-6E8A-4147-A177-3AD203B41FA5}">
                      <a16:colId xmlns:a16="http://schemas.microsoft.com/office/drawing/2014/main" val="1582733205"/>
                    </a:ext>
                  </a:extLst>
                </a:gridCol>
                <a:gridCol w="2328672">
                  <a:extLst>
                    <a:ext uri="{9D8B030D-6E8A-4147-A177-3AD203B41FA5}">
                      <a16:colId xmlns:a16="http://schemas.microsoft.com/office/drawing/2014/main" val="3351947120"/>
                    </a:ext>
                  </a:extLst>
                </a:gridCol>
                <a:gridCol w="2328672">
                  <a:extLst>
                    <a:ext uri="{9D8B030D-6E8A-4147-A177-3AD203B41FA5}">
                      <a16:colId xmlns:a16="http://schemas.microsoft.com/office/drawing/2014/main" val="739977279"/>
                    </a:ext>
                  </a:extLst>
                </a:gridCol>
                <a:gridCol w="2328672">
                  <a:extLst>
                    <a:ext uri="{9D8B030D-6E8A-4147-A177-3AD203B41FA5}">
                      <a16:colId xmlns:a16="http://schemas.microsoft.com/office/drawing/2014/main" val="2599127341"/>
                    </a:ext>
                  </a:extLst>
                </a:gridCol>
              </a:tblGrid>
              <a:tr h="270904">
                <a:tc>
                  <a:txBody>
                    <a:bodyPr/>
                    <a:lstStyle/>
                    <a:p>
                      <a:pPr marL="1438275" indent="0" algn="ctr" rtl="0" fontAlgn="ctr"/>
                      <a:r>
                        <a:rPr lang="de-DE" sz="1400" u="none" strike="noStrike" dirty="0">
                          <a:solidFill>
                            <a:schemeClr val="tx1">
                              <a:lumMod val="65000"/>
                              <a:lumOff val="35000"/>
                            </a:schemeClr>
                          </a:solidFill>
                          <a:effectLst/>
                          <a:latin typeface="Century Gothic" panose="020B0502020202020204" pitchFamily="34" charset="0"/>
                        </a:rPr>
                        <a:t>Phase </a:t>
                      </a:r>
                      <a:r>
                        <a:rPr lang="de-DE" sz="2000" u="none" strike="noStrike" dirty="0">
                          <a:solidFill>
                            <a:schemeClr val="tx1">
                              <a:lumMod val="65000"/>
                              <a:lumOff val="35000"/>
                            </a:schemeClr>
                          </a:solidFill>
                          <a:effectLst/>
                          <a:latin typeface="Century Gothic" panose="020B0502020202020204" pitchFamily="34" charset="0"/>
                        </a:rPr>
                        <a:t>1</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44638" indent="0" algn="l" rtl="0" fontAlgn="ctr"/>
                      <a:r>
                        <a:rPr lang="de-DE" sz="1400" u="none" strike="noStrike" dirty="0">
                          <a:solidFill>
                            <a:schemeClr val="tx1">
                              <a:lumMod val="65000"/>
                              <a:lumOff val="35000"/>
                            </a:schemeClr>
                          </a:solidFill>
                          <a:effectLst/>
                          <a:latin typeface="Century Gothic" panose="020B0502020202020204" pitchFamily="34" charset="0"/>
                        </a:rPr>
                        <a:t>Phase </a:t>
                      </a:r>
                      <a:r>
                        <a:rPr lang="de-DE" sz="2000" u="none" strike="noStrike" dirty="0">
                          <a:solidFill>
                            <a:schemeClr val="tx1">
                              <a:lumMod val="65000"/>
                              <a:lumOff val="35000"/>
                            </a:schemeClr>
                          </a:solidFill>
                          <a:effectLst/>
                          <a:latin typeface="Century Gothic" panose="020B0502020202020204" pitchFamily="34" charset="0"/>
                        </a:rPr>
                        <a:t>2</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54163" indent="0" algn="l" rtl="0" fontAlgn="ctr"/>
                      <a:r>
                        <a:rPr lang="de-DE" sz="1400" u="none" strike="noStrike" dirty="0">
                          <a:solidFill>
                            <a:schemeClr val="tx1">
                              <a:lumMod val="65000"/>
                              <a:lumOff val="35000"/>
                            </a:schemeClr>
                          </a:solidFill>
                          <a:effectLst/>
                          <a:latin typeface="Century Gothic" panose="020B0502020202020204" pitchFamily="34" charset="0"/>
                        </a:rPr>
                        <a:t>Phase </a:t>
                      </a:r>
                      <a:r>
                        <a:rPr lang="de-DE" sz="2000" u="none" strike="noStrike" dirty="0">
                          <a:solidFill>
                            <a:schemeClr val="tx1">
                              <a:lumMod val="65000"/>
                              <a:lumOff val="35000"/>
                            </a:schemeClr>
                          </a:solidFill>
                          <a:effectLst/>
                          <a:latin typeface="Century Gothic" panose="020B0502020202020204" pitchFamily="34" charset="0"/>
                        </a:rPr>
                        <a:t>3</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62100" indent="0" algn="l" rtl="0" fontAlgn="ctr"/>
                      <a:r>
                        <a:rPr lang="de-DE" sz="1400" u="none" strike="noStrike" dirty="0">
                          <a:solidFill>
                            <a:schemeClr val="tx1">
                              <a:lumMod val="65000"/>
                              <a:lumOff val="35000"/>
                            </a:schemeClr>
                          </a:solidFill>
                          <a:effectLst/>
                          <a:latin typeface="Century Gothic" panose="020B0502020202020204" pitchFamily="34" charset="0"/>
                        </a:rPr>
                        <a:t>Phase </a:t>
                      </a:r>
                      <a:r>
                        <a:rPr lang="de-DE" sz="2000" u="none" strike="noStrike" dirty="0">
                          <a:solidFill>
                            <a:schemeClr val="tx1">
                              <a:lumMod val="65000"/>
                              <a:lumOff val="35000"/>
                            </a:schemeClr>
                          </a:solidFill>
                          <a:effectLst/>
                          <a:latin typeface="Century Gothic" panose="020B0502020202020204" pitchFamily="34" charset="0"/>
                        </a:rPr>
                        <a:t>4</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54163" indent="0" algn="l" rtl="0" fontAlgn="ctr"/>
                      <a:r>
                        <a:rPr lang="de-DE" sz="1400" u="none" strike="noStrike" dirty="0">
                          <a:solidFill>
                            <a:schemeClr val="tx1">
                              <a:lumMod val="65000"/>
                              <a:lumOff val="35000"/>
                            </a:schemeClr>
                          </a:solidFill>
                          <a:effectLst/>
                          <a:latin typeface="Century Gothic" panose="020B0502020202020204" pitchFamily="34" charset="0"/>
                        </a:rPr>
                        <a:t>PHASE </a:t>
                      </a:r>
                      <a:r>
                        <a:rPr lang="de-DE" sz="2000" u="none" strike="noStrike" dirty="0">
                          <a:solidFill>
                            <a:schemeClr val="tx1">
                              <a:lumMod val="65000"/>
                              <a:lumOff val="35000"/>
                            </a:schemeClr>
                          </a:solidFill>
                          <a:effectLst/>
                          <a:latin typeface="Century Gothic" panose="020B0502020202020204" pitchFamily="34" charset="0"/>
                        </a:rPr>
                        <a:t>5</a:t>
                      </a:r>
                    </a:p>
                  </a:txBody>
                  <a:tcPr marL="6077" marR="6077" marT="6077" marB="9144" anchor="b">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46177095"/>
                  </a:ext>
                </a:extLst>
              </a:tr>
              <a:tr h="538891">
                <a:tc>
                  <a:txBody>
                    <a:bodyPr/>
                    <a:lstStyle/>
                    <a:p>
                      <a:pPr algn="l" rtl="0" fontAlgn="ctr"/>
                      <a:r>
                        <a:rPr lang="de-DE" sz="1400" u="none" strike="noStrike">
                          <a:effectLst/>
                          <a:latin typeface="Century Gothic" panose="020B0502020202020204" pitchFamily="34" charset="0"/>
                        </a:rPr>
                        <a:t>Ideenbildung und Konzeptualisierung</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FEEEB"/>
                    </a:solidFill>
                  </a:tcPr>
                </a:tc>
                <a:tc>
                  <a:txBody>
                    <a:bodyPr/>
                    <a:lstStyle/>
                    <a:p>
                      <a:pPr algn="l" rtl="0" fontAlgn="ctr"/>
                      <a:r>
                        <a:rPr lang="de-DE" sz="1400" u="none" strike="noStrike">
                          <a:effectLst/>
                          <a:latin typeface="Century Gothic" panose="020B0502020202020204" pitchFamily="34" charset="0"/>
                        </a:rPr>
                        <a:t>Entwicklung und Planung</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AE196"/>
                    </a:solidFill>
                  </a:tcPr>
                </a:tc>
                <a:tc>
                  <a:txBody>
                    <a:bodyPr/>
                    <a:lstStyle/>
                    <a:p>
                      <a:pPr algn="l" rtl="0" fontAlgn="ctr"/>
                      <a:r>
                        <a:rPr lang="de-DE" sz="1400" u="none" strike="noStrike">
                          <a:effectLst/>
                          <a:latin typeface="Century Gothic" panose="020B0502020202020204" pitchFamily="34" charset="0"/>
                        </a:rPr>
                        <a:t>Ausführung und Implementierung</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DA66"/>
                    </a:solidFill>
                  </a:tcPr>
                </a:tc>
                <a:tc>
                  <a:txBody>
                    <a:bodyPr/>
                    <a:lstStyle/>
                    <a:p>
                      <a:pPr algn="l" rtl="0" fontAlgn="ctr"/>
                      <a:r>
                        <a:rPr lang="de-DE" sz="1400" u="none" strike="noStrike">
                          <a:effectLst/>
                          <a:latin typeface="Century Gothic" panose="020B0502020202020204" pitchFamily="34" charset="0"/>
                        </a:rPr>
                        <a:t>Evaluierung und Analyse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BF2A9"/>
                    </a:solidFill>
                  </a:tcPr>
                </a:tc>
                <a:tc>
                  <a:txBody>
                    <a:bodyPr/>
                    <a:lstStyle/>
                    <a:p>
                      <a:pPr algn="l" rtl="0" fontAlgn="ctr"/>
                      <a:r>
                        <a:rPr lang="de-DE" sz="1400" u="none" strike="noStrike">
                          <a:effectLst/>
                          <a:latin typeface="Century Gothic" panose="020B0502020202020204" pitchFamily="34" charset="0"/>
                        </a:rPr>
                        <a:t>Optimierung und Skalierung</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AE7BD"/>
                    </a:solidFill>
                  </a:tcPr>
                </a:tc>
                <a:extLst>
                  <a:ext uri="{0D108BD9-81ED-4DB2-BD59-A6C34878D82A}">
                    <a16:rowId xmlns:a16="http://schemas.microsoft.com/office/drawing/2014/main" val="4090204753"/>
                  </a:ext>
                </a:extLst>
              </a:tr>
              <a:tr h="250837">
                <a:tc>
                  <a:txBody>
                    <a:bodyPr/>
                    <a:lstStyle/>
                    <a:p>
                      <a:pPr algn="l" rtl="0" fontAlgn="ctr"/>
                      <a:r>
                        <a:rPr lang="de-DE" sz="1150" u="none" strike="noStrike" dirty="0">
                          <a:effectLst/>
                          <a:latin typeface="Century Gothic" panose="020B0502020202020204" pitchFamily="34" charset="0"/>
                        </a:rPr>
                        <a:t>Chance ermitteln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BEEE9"/>
                    </a:solidFill>
                  </a:tcPr>
                </a:tc>
                <a:tc>
                  <a:txBody>
                    <a:bodyPr/>
                    <a:lstStyle/>
                    <a:p>
                      <a:pPr algn="l" rtl="0" fontAlgn="ctr"/>
                      <a:r>
                        <a:rPr lang="de-DE" sz="1150" u="none" strike="noStrike" dirty="0">
                          <a:effectLst/>
                          <a:latin typeface="Century Gothic" panose="020B0502020202020204" pitchFamily="34" charset="0"/>
                        </a:rPr>
                        <a:t>Design entwickeln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F2CC"/>
                    </a:solidFill>
                  </a:tcPr>
                </a:tc>
                <a:tc>
                  <a:txBody>
                    <a:bodyPr/>
                    <a:lstStyle/>
                    <a:p>
                      <a:pPr algn="l" rtl="0" fontAlgn="ctr"/>
                      <a:r>
                        <a:rPr lang="de-DE" sz="1150" u="none" strike="noStrike" dirty="0">
                          <a:effectLst/>
                          <a:latin typeface="Century Gothic" panose="020B0502020202020204" pitchFamily="34" charset="0"/>
                        </a:rPr>
                        <a:t>Produzieren in vollem Umfang</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E699"/>
                    </a:solidFill>
                  </a:tcPr>
                </a:tc>
                <a:tc>
                  <a:txBody>
                    <a:bodyPr/>
                    <a:lstStyle/>
                    <a:p>
                      <a:pPr algn="l" rtl="0" fontAlgn="ctr"/>
                      <a:r>
                        <a:rPr lang="de-DE" sz="1150" u="none" strike="noStrike" dirty="0">
                          <a:effectLst/>
                          <a:latin typeface="Century Gothic" panose="020B0502020202020204" pitchFamily="34" charset="0"/>
                        </a:rPr>
                        <a:t>Leistung evaluieren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5F2CA"/>
                    </a:solidFill>
                  </a:tcPr>
                </a:tc>
                <a:tc>
                  <a:txBody>
                    <a:bodyPr/>
                    <a:lstStyle/>
                    <a:p>
                      <a:pPr algn="l" rtl="0" fontAlgn="ctr"/>
                      <a:r>
                        <a:rPr lang="de-DE" sz="1150" u="none" strike="noStrike" dirty="0">
                          <a:effectLst/>
                          <a:latin typeface="Century Gothic" panose="020B0502020202020204" pitchFamily="34" charset="0"/>
                        </a:rPr>
                        <a:t>Plan präzisieren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4017228775"/>
                  </a:ext>
                </a:extLst>
              </a:tr>
              <a:tr h="540855">
                <a:tc>
                  <a:txBody>
                    <a:bodyPr/>
                    <a:lstStyle/>
                    <a:p>
                      <a:pPr algn="l" rtl="0" fontAlgn="ctr"/>
                      <a:r>
                        <a:rPr lang="de-DE" sz="1000" u="none" strike="noStrike" dirty="0">
                          <a:effectLst/>
                          <a:latin typeface="Century Gothic" panose="020B0502020202020204" pitchFamily="34" charset="0"/>
                        </a:rPr>
                        <a:t>Einen Marktbedarf oder Verbesserungsbereich erkennen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de-DE" sz="1000" u="none" strike="noStrike" dirty="0">
                          <a:effectLst/>
                          <a:latin typeface="Century Gothic" panose="020B0502020202020204" pitchFamily="34" charset="0"/>
                        </a:rPr>
                        <a:t>Detaillierte Pläne und Spezifikationen entwickeln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de-DE" sz="1000" u="none" strike="noStrike" dirty="0">
                          <a:effectLst/>
                          <a:latin typeface="Century Gothic" panose="020B0502020202020204" pitchFamily="34" charset="0"/>
                        </a:rPr>
                        <a:t>Mit der Produktion oder der vollständigen Implementierung beginnen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de-DE" sz="1000" u="none" strike="noStrike" dirty="0">
                          <a:effectLst/>
                          <a:latin typeface="Century Gothic" panose="020B0502020202020204" pitchFamily="34" charset="0"/>
                        </a:rPr>
                        <a:t>Leistung des Projekts im Vergleich zu Ihren ursprünglichen Zielen bewerten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de-DE" sz="1000" u="none" strike="noStrike" dirty="0">
                          <a:effectLst/>
                          <a:latin typeface="Century Gothic" panose="020B0502020202020204" pitchFamily="34" charset="0"/>
                        </a:rPr>
                        <a:t>Plan entwickeln, um das Projekt basierend auf Feedback zu präzisieren und zu verbessern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3246780805"/>
                  </a:ext>
                </a:extLst>
              </a:tr>
              <a:tr h="250837">
                <a:tc>
                  <a:txBody>
                    <a:bodyPr/>
                    <a:lstStyle/>
                    <a:p>
                      <a:pPr algn="l" rtl="0" fontAlgn="ctr"/>
                      <a:r>
                        <a:rPr lang="de-DE" sz="1150" u="none" strike="noStrike" dirty="0">
                          <a:effectLst/>
                          <a:latin typeface="Century Gothic" panose="020B0502020202020204" pitchFamily="34" charset="0"/>
                        </a:rPr>
                        <a:t>Lösungen sammeln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rtl="0" fontAlgn="ctr"/>
                      <a:r>
                        <a:rPr lang="de-DE" sz="1150" u="none" strike="noStrike" dirty="0">
                          <a:effectLst/>
                          <a:latin typeface="Century Gothic" panose="020B0502020202020204" pitchFamily="34" charset="0"/>
                        </a:rPr>
                        <a:t>Ressourcen zuordnen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rtl="0" fontAlgn="ctr"/>
                      <a:r>
                        <a:rPr lang="de-DE" sz="1150" u="none" strike="noStrike" dirty="0">
                          <a:effectLst/>
                          <a:latin typeface="Century Gothic" panose="020B0502020202020204" pitchFamily="34" charset="0"/>
                        </a:rPr>
                        <a:t>Qualität kontrollieren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rtl="0" fontAlgn="ctr"/>
                      <a:r>
                        <a:rPr lang="de-DE" sz="1150" u="none" strike="noStrike" dirty="0">
                          <a:effectLst/>
                          <a:latin typeface="Century Gothic" panose="020B0502020202020204" pitchFamily="34" charset="0"/>
                        </a:rPr>
                        <a:t>Daten erfassen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rtl="0" fontAlgn="ctr"/>
                      <a:r>
                        <a:rPr lang="de-DE" sz="1150" u="none" strike="noStrike" dirty="0">
                          <a:effectLst/>
                          <a:latin typeface="Century Gothic" panose="020B0502020202020204" pitchFamily="34" charset="0"/>
                        </a:rPr>
                        <a:t>Skalierungsstrategie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391069678"/>
                  </a:ext>
                </a:extLst>
              </a:tr>
              <a:tr h="501674">
                <a:tc>
                  <a:txBody>
                    <a:bodyPr/>
                    <a:lstStyle/>
                    <a:p>
                      <a:pPr algn="l" rtl="0" fontAlgn="ctr"/>
                      <a:r>
                        <a:rPr lang="de-DE" sz="1000" u="none" strike="noStrike" dirty="0">
                          <a:effectLst/>
                          <a:latin typeface="Century Gothic" panose="020B0502020202020204" pitchFamily="34" charset="0"/>
                        </a:rPr>
                        <a:t>Team zusammenstellen, um innovative Lösungen zu entwickeln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de-DE" sz="1000" u="none" strike="noStrike" dirty="0">
                          <a:effectLst/>
                          <a:latin typeface="Century Gothic" panose="020B0502020202020204" pitchFamily="34" charset="0"/>
                        </a:rPr>
                        <a:t>Ressourcen zuweisen, einschließlich Budget, Personal und Materialien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de-DE" sz="1000" u="none" strike="noStrike" dirty="0">
                          <a:effectLst/>
                          <a:latin typeface="Century Gothic" panose="020B0502020202020204" pitchFamily="34" charset="0"/>
                        </a:rPr>
                        <a:t>Maßnahmen zur Qualitätskontrolle während des gesamten Prozesses implementieren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de-DE" sz="1000" u="none" strike="noStrike" dirty="0">
                          <a:effectLst/>
                          <a:latin typeface="Century Gothic" panose="020B0502020202020204" pitchFamily="34" charset="0"/>
                        </a:rPr>
                        <a:t>Daten zu verschiedenen Aspekten des Projekts sammeln und analysieren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de-DE" sz="1000" u="none" strike="noStrike" dirty="0">
                          <a:effectLst/>
                          <a:latin typeface="Century Gothic" panose="020B0502020202020204" pitchFamily="34" charset="0"/>
                        </a:rPr>
                        <a:t>Strategien für die Skalierung der Lösung oder des Projekts skizzieren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2987025940"/>
                  </a:ext>
                </a:extLst>
              </a:tr>
              <a:tr h="250837">
                <a:tc>
                  <a:txBody>
                    <a:bodyPr/>
                    <a:lstStyle/>
                    <a:p>
                      <a:pPr algn="l" rtl="0" fontAlgn="ctr"/>
                      <a:r>
                        <a:rPr lang="de-DE" sz="1150" u="none" strike="noStrike" dirty="0">
                          <a:effectLst/>
                          <a:latin typeface="Century Gothic" panose="020B0502020202020204" pitchFamily="34" charset="0"/>
                        </a:rPr>
                        <a:t>Machbarkeitsstudie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rtl="0" fontAlgn="ctr"/>
                      <a:r>
                        <a:rPr lang="de-DE" sz="1150" u="none" strike="noStrike" dirty="0">
                          <a:effectLst/>
                          <a:latin typeface="Century Gothic" panose="020B0502020202020204" pitchFamily="34" charset="0"/>
                        </a:rPr>
                        <a:t>Zeitplan erstellen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rtl="0" fontAlgn="ctr"/>
                      <a:r>
                        <a:rPr lang="de-DE" sz="1150" u="none" strike="noStrike" dirty="0">
                          <a:effectLst/>
                          <a:latin typeface="Century Gothic" panose="020B0502020202020204" pitchFamily="34" charset="0"/>
                        </a:rPr>
                        <a:t>Fortschritt überwachen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rtl="0" fontAlgn="ctr"/>
                      <a:r>
                        <a:rPr lang="de-DE" sz="1150" u="none" strike="noStrike" dirty="0">
                          <a:effectLst/>
                          <a:latin typeface="Century Gothic" panose="020B0502020202020204" pitchFamily="34" charset="0"/>
                        </a:rPr>
                        <a:t>Feedback sammeln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rtl="0" fontAlgn="ctr"/>
                      <a:r>
                        <a:rPr lang="de-DE" sz="1150" u="none" strike="noStrike" dirty="0">
                          <a:effectLst/>
                          <a:latin typeface="Century Gothic" panose="020B0502020202020204" pitchFamily="34" charset="0"/>
                        </a:rPr>
                        <a:t>Weiter testen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1362969558"/>
                  </a:ext>
                </a:extLst>
              </a:tr>
              <a:tr h="501674">
                <a:tc>
                  <a:txBody>
                    <a:bodyPr/>
                    <a:lstStyle/>
                    <a:p>
                      <a:pPr algn="l" rtl="0" fontAlgn="ctr"/>
                      <a:r>
                        <a:rPr lang="de-DE" sz="1000" u="none" strike="noStrike" dirty="0">
                          <a:effectLst/>
                          <a:latin typeface="Century Gothic" panose="020B0502020202020204" pitchFamily="34" charset="0"/>
                        </a:rPr>
                        <a:t>Praktikabilität der vorgeschlagenen Lösungen bewerten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de-DE" sz="1000" u="none" strike="noStrike" dirty="0">
                          <a:effectLst/>
                          <a:latin typeface="Century Gothic" panose="020B0502020202020204" pitchFamily="34" charset="0"/>
                        </a:rPr>
                        <a:t>Projektzeitplan mit Meilensteinen erstellen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de-DE" sz="1000" u="none" strike="noStrike" dirty="0">
                          <a:effectLst/>
                          <a:latin typeface="Century Gothic" panose="020B0502020202020204" pitchFamily="34" charset="0"/>
                        </a:rPr>
                        <a:t>Fortschritte in Bezug auf den Zeitplan und das Budget regelmäßig überwachen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de-DE" sz="1000" u="none" strike="noStrike" dirty="0">
                          <a:effectLst/>
                          <a:latin typeface="Century Gothic" panose="020B0502020202020204" pitchFamily="34" charset="0"/>
                        </a:rPr>
                        <a:t>Feedback von Benutzer*innen, Beteiligten und Teammitgliedern einholen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de-DE" sz="1000" u="none" strike="noStrike" dirty="0">
                          <a:effectLst/>
                          <a:latin typeface="Century Gothic" panose="020B0502020202020204" pitchFamily="34" charset="0"/>
                        </a:rPr>
                        <a:t>Bei Bedarf weitere Tests zur Präzisierung durchführen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3031721059"/>
                  </a:ext>
                </a:extLst>
              </a:tr>
              <a:tr h="288634">
                <a:tc>
                  <a:txBody>
                    <a:bodyPr/>
                    <a:lstStyle/>
                    <a:p>
                      <a:pPr algn="l" rtl="0" fontAlgn="ctr"/>
                      <a:r>
                        <a:rPr lang="de-DE" sz="1150" u="none" strike="noStrike" dirty="0">
                          <a:effectLst/>
                          <a:latin typeface="Century Gothic" panose="020B0502020202020204" pitchFamily="34" charset="0"/>
                        </a:rPr>
                        <a:t>Konzept auswählen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rtl="0" fontAlgn="ctr"/>
                      <a:r>
                        <a:rPr lang="de-DE" sz="1150" u="none" strike="noStrike" dirty="0">
                          <a:effectLst/>
                          <a:latin typeface="Century Gothic" panose="020B0502020202020204" pitchFamily="34" charset="0"/>
                        </a:rPr>
                        <a:t>Risiko bewerten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rtl="0" fontAlgn="ctr"/>
                      <a:r>
                        <a:rPr lang="de-DE" sz="1150" u="none" strike="noStrike" dirty="0">
                          <a:effectLst/>
                          <a:latin typeface="Century Gothic" panose="020B0502020202020204" pitchFamily="34" charset="0"/>
                        </a:rPr>
                        <a:t>Anpassen und optimieren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rtl="0" fontAlgn="ctr"/>
                      <a:r>
                        <a:rPr lang="de-DE" sz="1150" u="none" strike="noStrike" dirty="0">
                          <a:effectLst/>
                          <a:latin typeface="Century Gothic" panose="020B0502020202020204" pitchFamily="34" charset="0"/>
                        </a:rPr>
                        <a:t>Kosten analysieren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rtl="0" fontAlgn="ctr"/>
                      <a:r>
                        <a:rPr lang="de-DE" sz="1150" u="none" strike="noStrike" dirty="0">
                          <a:effectLst/>
                          <a:latin typeface="Century Gothic" panose="020B0502020202020204" pitchFamily="34" charset="0"/>
                        </a:rPr>
                        <a:t>Verbesserungen implementieren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1934219592"/>
                  </a:ext>
                </a:extLst>
              </a:tr>
              <a:tr h="501674">
                <a:tc>
                  <a:txBody>
                    <a:bodyPr/>
                    <a:lstStyle/>
                    <a:p>
                      <a:pPr algn="l" rtl="0" fontAlgn="ctr"/>
                      <a:r>
                        <a:rPr lang="de-DE" sz="1000" u="none" strike="noStrike" dirty="0">
                          <a:effectLst/>
                          <a:latin typeface="Century Gothic" panose="020B0502020202020204" pitchFamily="34" charset="0"/>
                        </a:rPr>
                        <a:t>Basierend auf der Studie das praktikabelste Konzept auswählen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de-DE" sz="1000" u="none" strike="noStrike" dirty="0">
                          <a:effectLst/>
                          <a:latin typeface="Century Gothic" panose="020B0502020202020204" pitchFamily="34" charset="0"/>
                        </a:rPr>
                        <a:t>Potenzielle Risiken und Strategien zur Risikominderung ermitteln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de-DE" sz="1000" u="none" strike="noStrike" dirty="0">
                          <a:effectLst/>
                          <a:latin typeface="Century Gothic" panose="020B0502020202020204" pitchFamily="34" charset="0"/>
                        </a:rPr>
                        <a:t>Notwendige Anpassungen basierend auf Feedback und Ergebnissen vornehmen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de-DE" sz="1000" u="none" strike="noStrike" dirty="0">
                          <a:effectLst/>
                          <a:latin typeface="Century Gothic" panose="020B0502020202020204" pitchFamily="34" charset="0"/>
                        </a:rPr>
                        <a:t>Tatsächliche Ausgaben im Vergleich zum Budget überprüfen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de-DE" sz="1000" u="none" strike="noStrike" dirty="0">
                          <a:effectLst/>
                          <a:latin typeface="Century Gothic" panose="020B0502020202020204" pitchFamily="34" charset="0"/>
                        </a:rPr>
                        <a:t>Verbesserungen und Optimierungen anwenden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128843515"/>
                  </a:ext>
                </a:extLst>
              </a:tr>
              <a:tr h="250837">
                <a:tc>
                  <a:txBody>
                    <a:bodyPr/>
                    <a:lstStyle/>
                    <a:p>
                      <a:pPr algn="l" rtl="0" fontAlgn="ctr"/>
                      <a:r>
                        <a:rPr lang="de-DE" sz="1150" u="none" strike="noStrike" dirty="0">
                          <a:effectLst/>
                          <a:latin typeface="Century Gothic" panose="020B0502020202020204" pitchFamily="34" charset="0"/>
                        </a:rPr>
                        <a:t>Design initiieren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rtl="0" fontAlgn="ctr"/>
                      <a:r>
                        <a:rPr lang="de-DE" sz="1150" u="none" strike="noStrike" dirty="0">
                          <a:effectLst/>
                          <a:latin typeface="Century Gothic" panose="020B0502020202020204" pitchFamily="34" charset="0"/>
                        </a:rPr>
                        <a:t>Prototyp entwickeln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rtl="0" fontAlgn="ctr"/>
                      <a:r>
                        <a:rPr lang="de-DE" sz="1150" u="none" strike="noStrike" dirty="0">
                          <a:effectLst/>
                          <a:latin typeface="Century Gothic" panose="020B0502020202020204" pitchFamily="34" charset="0"/>
                        </a:rPr>
                        <a:t>Stakeholder*innen informieren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rtl="0" fontAlgn="ctr"/>
                      <a:r>
                        <a:rPr lang="de-DE" sz="1150" u="none" strike="noStrike" dirty="0">
                          <a:effectLst/>
                          <a:latin typeface="Century Gothic" panose="020B0502020202020204" pitchFamily="34" charset="0"/>
                        </a:rPr>
                        <a:t>Verbesserungen ermitteln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rtl="0" fontAlgn="ctr"/>
                      <a:r>
                        <a:rPr lang="de-DE" sz="1150" u="none" strike="noStrike" dirty="0">
                          <a:effectLst/>
                          <a:latin typeface="Century Gothic" panose="020B0502020202020204" pitchFamily="34" charset="0"/>
                        </a:rPr>
                        <a:t>Markt ausbauen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1541759952"/>
                  </a:ext>
                </a:extLst>
              </a:tr>
              <a:tr h="501674">
                <a:tc>
                  <a:txBody>
                    <a:bodyPr/>
                    <a:lstStyle/>
                    <a:p>
                      <a:pPr algn="l" rtl="0" fontAlgn="ctr"/>
                      <a:r>
                        <a:rPr lang="de-DE" sz="1000" u="none" strike="noStrike" dirty="0">
                          <a:effectLst/>
                          <a:latin typeface="Century Gothic" panose="020B0502020202020204" pitchFamily="34" charset="0"/>
                        </a:rPr>
                        <a:t>Erstentwurf oder Layout der Lösung skizzieren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de-DE" sz="1000" u="none" strike="noStrike" dirty="0">
                          <a:effectLst/>
                          <a:latin typeface="Century Gothic" panose="020B0502020202020204" pitchFamily="34" charset="0"/>
                        </a:rPr>
                        <a:t>Ggf. einen Prototyp oder eine Beta-Version erstellen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de-DE" sz="1000" u="none" strike="noStrike" dirty="0">
                          <a:effectLst/>
                          <a:latin typeface="Century Gothic" panose="020B0502020202020204" pitchFamily="34" charset="0"/>
                        </a:rPr>
                        <a:t>Stakeholder*innen über Ihre Fortschritte und Änderungen auf dem Laufenden halten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de-DE" sz="1000" u="none" strike="noStrike" spc="-10" baseline="0" dirty="0">
                          <a:effectLst/>
                          <a:latin typeface="Century Gothic" panose="020B0502020202020204" pitchFamily="34" charset="0"/>
                        </a:rPr>
                        <a:t>Bereiche mit Verbesserungspotenzial und gewonnene Erkenntnisse ermitteln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de-DE" sz="1000" u="none" strike="noStrike" dirty="0">
                          <a:effectLst/>
                          <a:latin typeface="Century Gothic" panose="020B0502020202020204" pitchFamily="34" charset="0"/>
                        </a:rPr>
                        <a:t>Ggf. Möglichkeiten zur Marktexpansion prüfen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207505573"/>
                  </a:ext>
                </a:extLst>
              </a:tr>
              <a:tr h="250837">
                <a:tc>
                  <a:txBody>
                    <a:bodyPr/>
                    <a:lstStyle/>
                    <a:p>
                      <a:pPr algn="l" rtl="0" fontAlgn="ctr"/>
                      <a:r>
                        <a:rPr lang="de-DE" sz="1150" u="none" strike="noStrike" dirty="0">
                          <a:effectLst/>
                          <a:latin typeface="Century Gothic" panose="020B0502020202020204" pitchFamily="34" charset="0"/>
                        </a:rPr>
                        <a:t>Feedback einholen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rtl="0" fontAlgn="ctr"/>
                      <a:r>
                        <a:rPr lang="de-DE" sz="1150" u="none" strike="noStrike" dirty="0">
                          <a:effectLst/>
                          <a:latin typeface="Century Gothic" panose="020B0502020202020204" pitchFamily="34" charset="0"/>
                        </a:rPr>
                        <a:t>Tests durchführen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rtl="0" fontAlgn="ctr"/>
                      <a:r>
                        <a:rPr lang="de-DE" sz="1150" u="none" strike="noStrike" dirty="0">
                          <a:effectLst/>
                          <a:latin typeface="Century Gothic" panose="020B0502020202020204" pitchFamily="34" charset="0"/>
                        </a:rPr>
                        <a:t>Compliance prüfen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rtl="0" fontAlgn="ctr"/>
                      <a:r>
                        <a:rPr lang="de-DE" sz="1150" u="none" strike="noStrike" dirty="0">
                          <a:effectLst/>
                          <a:latin typeface="Century Gothic" panose="020B0502020202020204" pitchFamily="34" charset="0"/>
                        </a:rPr>
                        <a:t>Bericht erstellen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rtl="0" fontAlgn="ctr"/>
                      <a:r>
                        <a:rPr lang="de-DE" sz="1150" u="none" strike="noStrike" dirty="0">
                          <a:effectLst/>
                          <a:latin typeface="Century Gothic" panose="020B0502020202020204" pitchFamily="34" charset="0"/>
                        </a:rPr>
                        <a:t>Zukunftsplanung</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3489033545"/>
                  </a:ext>
                </a:extLst>
              </a:tr>
              <a:tr h="548412">
                <a:tc>
                  <a:txBody>
                    <a:bodyPr/>
                    <a:lstStyle/>
                    <a:p>
                      <a:pPr algn="l" rtl="0" fontAlgn="ctr"/>
                      <a:r>
                        <a:rPr lang="de-DE" sz="1000" u="none" strike="noStrike" dirty="0">
                          <a:effectLst/>
                          <a:latin typeface="Century Gothic" panose="020B0502020202020204" pitchFamily="34" charset="0"/>
                        </a:rPr>
                        <a:t>Konzept den Stakeholder*innen präsentieren und diese um ihren Input bitten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de-DE" sz="1000" u="none" strike="noStrike" dirty="0">
                          <a:effectLst/>
                          <a:latin typeface="Century Gothic" panose="020B0502020202020204" pitchFamily="34" charset="0"/>
                        </a:rPr>
                        <a:t>Erste Tests durchführen, um die Machbarkeit zu bewerten und Anpassungen vorzunehmen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de-DE" sz="1000" u="none" strike="noStrike" dirty="0">
                          <a:effectLst/>
                          <a:latin typeface="Century Gothic" panose="020B0502020202020204" pitchFamily="34" charset="0"/>
                        </a:rPr>
                        <a:t>Sicherstellen, dass alle gesetzlichen Vorschriften und Compliance-Standards erfüllt sind</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de-DE" sz="1000" u="none" strike="noStrike" dirty="0">
                          <a:effectLst/>
                          <a:latin typeface="Century Gothic" panose="020B0502020202020204" pitchFamily="34" charset="0"/>
                        </a:rPr>
                        <a:t>Umfassenden Bericht erstellen, in dem die Projektergebnisse detailliert dargestellt werden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de-DE" sz="1000" u="none" strike="noStrike" dirty="0">
                          <a:effectLst/>
                          <a:latin typeface="Century Gothic" panose="020B0502020202020204" pitchFamily="34" charset="0"/>
                        </a:rPr>
                        <a:t>Zukünftige Iterationen oder Versionen basierend auf dem Erfolg des Projekts planen</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3970662266"/>
                  </a:ext>
                </a:extLst>
              </a:tr>
            </a:tbl>
          </a:graphicData>
        </a:graphic>
      </p:graphicFrame>
      <p:sp>
        <p:nvSpPr>
          <p:cNvPr id="5" name="Chevron 4">
            <a:extLst>
              <a:ext uri="{FF2B5EF4-FFF2-40B4-BE49-F238E27FC236}">
                <a16:creationId xmlns:a16="http://schemas.microsoft.com/office/drawing/2014/main" id="{47286E9D-387D-EE9B-107A-F053FD96617B}"/>
              </a:ext>
            </a:extLst>
          </p:cNvPr>
          <p:cNvSpPr/>
          <p:nvPr/>
        </p:nvSpPr>
        <p:spPr>
          <a:xfrm>
            <a:off x="256540" y="1039330"/>
            <a:ext cx="657741"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2" name="Chevron 11">
            <a:extLst>
              <a:ext uri="{FF2B5EF4-FFF2-40B4-BE49-F238E27FC236}">
                <a16:creationId xmlns:a16="http://schemas.microsoft.com/office/drawing/2014/main" id="{6F9C0431-2259-9FC3-D451-5F39E00C3051}"/>
              </a:ext>
            </a:extLst>
          </p:cNvPr>
          <p:cNvSpPr/>
          <p:nvPr/>
        </p:nvSpPr>
        <p:spPr>
          <a:xfrm>
            <a:off x="827496" y="1039330"/>
            <a:ext cx="548118"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7" name="Chevron 16">
            <a:extLst>
              <a:ext uri="{FF2B5EF4-FFF2-40B4-BE49-F238E27FC236}">
                <a16:creationId xmlns:a16="http://schemas.microsoft.com/office/drawing/2014/main" id="{9B6689C7-1AD4-AC49-A925-F723A9EE0A09}"/>
              </a:ext>
            </a:extLst>
          </p:cNvPr>
          <p:cNvSpPr/>
          <p:nvPr/>
        </p:nvSpPr>
        <p:spPr>
          <a:xfrm>
            <a:off x="1291874" y="1039330"/>
            <a:ext cx="411088"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6" name="Chevron 5">
            <a:extLst>
              <a:ext uri="{FF2B5EF4-FFF2-40B4-BE49-F238E27FC236}">
                <a16:creationId xmlns:a16="http://schemas.microsoft.com/office/drawing/2014/main" id="{16E14827-A0EC-4849-8DEB-55EF25C11EA9}"/>
              </a:ext>
            </a:extLst>
          </p:cNvPr>
          <p:cNvSpPr/>
          <p:nvPr/>
        </p:nvSpPr>
        <p:spPr>
          <a:xfrm>
            <a:off x="2620298" y="1039330"/>
            <a:ext cx="657741"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3" name="Chevron 12">
            <a:extLst>
              <a:ext uri="{FF2B5EF4-FFF2-40B4-BE49-F238E27FC236}">
                <a16:creationId xmlns:a16="http://schemas.microsoft.com/office/drawing/2014/main" id="{6A6C842E-DA1E-701A-FF71-8EC4AE1303FB}"/>
              </a:ext>
            </a:extLst>
          </p:cNvPr>
          <p:cNvSpPr/>
          <p:nvPr/>
        </p:nvSpPr>
        <p:spPr>
          <a:xfrm>
            <a:off x="3191254" y="1039330"/>
            <a:ext cx="548118"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24" name="Chevron 23">
            <a:extLst>
              <a:ext uri="{FF2B5EF4-FFF2-40B4-BE49-F238E27FC236}">
                <a16:creationId xmlns:a16="http://schemas.microsoft.com/office/drawing/2014/main" id="{4275882A-CFD2-1740-8863-454405AF12FA}"/>
              </a:ext>
            </a:extLst>
          </p:cNvPr>
          <p:cNvSpPr/>
          <p:nvPr/>
        </p:nvSpPr>
        <p:spPr>
          <a:xfrm>
            <a:off x="3655632" y="1039330"/>
            <a:ext cx="411088"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7" name="Chevron 6">
            <a:extLst>
              <a:ext uri="{FF2B5EF4-FFF2-40B4-BE49-F238E27FC236}">
                <a16:creationId xmlns:a16="http://schemas.microsoft.com/office/drawing/2014/main" id="{A2E6337B-08B4-7940-8ED8-672B94F0DDBB}"/>
              </a:ext>
            </a:extLst>
          </p:cNvPr>
          <p:cNvSpPr/>
          <p:nvPr/>
        </p:nvSpPr>
        <p:spPr>
          <a:xfrm>
            <a:off x="4937756" y="1039330"/>
            <a:ext cx="657741"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4" name="Chevron 13">
            <a:extLst>
              <a:ext uri="{FF2B5EF4-FFF2-40B4-BE49-F238E27FC236}">
                <a16:creationId xmlns:a16="http://schemas.microsoft.com/office/drawing/2014/main" id="{A2346ED9-AF8C-18AC-838F-721D57E5ED0D}"/>
              </a:ext>
            </a:extLst>
          </p:cNvPr>
          <p:cNvSpPr/>
          <p:nvPr/>
        </p:nvSpPr>
        <p:spPr>
          <a:xfrm>
            <a:off x="5508713" y="1039330"/>
            <a:ext cx="548118"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25" name="Chevron 24">
            <a:extLst>
              <a:ext uri="{FF2B5EF4-FFF2-40B4-BE49-F238E27FC236}">
                <a16:creationId xmlns:a16="http://schemas.microsoft.com/office/drawing/2014/main" id="{D57913F3-01CE-FE4D-BCF2-DBEFDB4CF0C4}"/>
              </a:ext>
            </a:extLst>
          </p:cNvPr>
          <p:cNvSpPr/>
          <p:nvPr/>
        </p:nvSpPr>
        <p:spPr>
          <a:xfrm>
            <a:off x="5973090" y="1039330"/>
            <a:ext cx="411088"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0" name="Chevron 9">
            <a:extLst>
              <a:ext uri="{FF2B5EF4-FFF2-40B4-BE49-F238E27FC236}">
                <a16:creationId xmlns:a16="http://schemas.microsoft.com/office/drawing/2014/main" id="{F908B324-D4C2-5D4F-8D76-C3CC042D39ED}"/>
              </a:ext>
            </a:extLst>
          </p:cNvPr>
          <p:cNvSpPr/>
          <p:nvPr/>
        </p:nvSpPr>
        <p:spPr>
          <a:xfrm>
            <a:off x="7255215" y="1039330"/>
            <a:ext cx="657741"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5" name="Chevron 14">
            <a:extLst>
              <a:ext uri="{FF2B5EF4-FFF2-40B4-BE49-F238E27FC236}">
                <a16:creationId xmlns:a16="http://schemas.microsoft.com/office/drawing/2014/main" id="{2F702A9C-12B4-D709-7050-16DFB289F93C}"/>
              </a:ext>
            </a:extLst>
          </p:cNvPr>
          <p:cNvSpPr/>
          <p:nvPr/>
        </p:nvSpPr>
        <p:spPr>
          <a:xfrm>
            <a:off x="7826171" y="1039330"/>
            <a:ext cx="548118"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26" name="Chevron 25">
            <a:extLst>
              <a:ext uri="{FF2B5EF4-FFF2-40B4-BE49-F238E27FC236}">
                <a16:creationId xmlns:a16="http://schemas.microsoft.com/office/drawing/2014/main" id="{E0AAE229-111A-CF4B-A3F3-723290B59FF7}"/>
              </a:ext>
            </a:extLst>
          </p:cNvPr>
          <p:cNvSpPr/>
          <p:nvPr/>
        </p:nvSpPr>
        <p:spPr>
          <a:xfrm>
            <a:off x="8290548" y="1039330"/>
            <a:ext cx="411088"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Chevron 10">
            <a:extLst>
              <a:ext uri="{FF2B5EF4-FFF2-40B4-BE49-F238E27FC236}">
                <a16:creationId xmlns:a16="http://schemas.microsoft.com/office/drawing/2014/main" id="{776EF02B-0201-D344-B015-912E9E16BDAC}"/>
              </a:ext>
            </a:extLst>
          </p:cNvPr>
          <p:cNvSpPr/>
          <p:nvPr/>
        </p:nvSpPr>
        <p:spPr>
          <a:xfrm>
            <a:off x="9618973" y="1039330"/>
            <a:ext cx="657741" cy="279400"/>
          </a:xfrm>
          <a:prstGeom prst="chevron">
            <a:avLst/>
          </a:prstGeom>
          <a:gradFill flip="none" rotWithShape="1">
            <a:gsLst>
              <a:gs pos="0">
                <a:srgbClr val="E4FAF0"/>
              </a:gs>
              <a:gs pos="63000">
                <a:srgbClr val="9CE9B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6" name="Chevron 15">
            <a:extLst>
              <a:ext uri="{FF2B5EF4-FFF2-40B4-BE49-F238E27FC236}">
                <a16:creationId xmlns:a16="http://schemas.microsoft.com/office/drawing/2014/main" id="{9AB95459-74F7-07A6-2362-05D707DE719B}"/>
              </a:ext>
            </a:extLst>
          </p:cNvPr>
          <p:cNvSpPr/>
          <p:nvPr/>
        </p:nvSpPr>
        <p:spPr>
          <a:xfrm>
            <a:off x="10189929" y="1039330"/>
            <a:ext cx="548118" cy="279400"/>
          </a:xfrm>
          <a:prstGeom prst="chevron">
            <a:avLst/>
          </a:prstGeom>
          <a:gradFill flip="none" rotWithShape="1">
            <a:gsLst>
              <a:gs pos="0">
                <a:srgbClr val="E4FAF0"/>
              </a:gs>
              <a:gs pos="63000">
                <a:srgbClr val="9CE9B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31" name="Chevron 30">
            <a:extLst>
              <a:ext uri="{FF2B5EF4-FFF2-40B4-BE49-F238E27FC236}">
                <a16:creationId xmlns:a16="http://schemas.microsoft.com/office/drawing/2014/main" id="{A09C96CF-A28D-6B4E-A4BF-20E5641299CA}"/>
              </a:ext>
            </a:extLst>
          </p:cNvPr>
          <p:cNvSpPr/>
          <p:nvPr/>
        </p:nvSpPr>
        <p:spPr>
          <a:xfrm>
            <a:off x="10654307" y="1039330"/>
            <a:ext cx="411088" cy="279400"/>
          </a:xfrm>
          <a:prstGeom prst="chevron">
            <a:avLst/>
          </a:prstGeom>
          <a:gradFill flip="none" rotWithShape="1">
            <a:gsLst>
              <a:gs pos="0">
                <a:srgbClr val="E4FAF0"/>
              </a:gs>
              <a:gs pos="63000">
                <a:srgbClr val="9CE9B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Tree>
    <p:extLst>
      <p:ext uri="{BB962C8B-B14F-4D97-AF65-F5344CB8AC3E}">
        <p14:creationId xmlns:p14="http://schemas.microsoft.com/office/powerpoint/2010/main" val="8046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4084861293"/>
              </p:ext>
            </p:extLst>
          </p:nvPr>
        </p:nvGraphicFramePr>
        <p:xfrm>
          <a:off x="256540" y="176704"/>
          <a:ext cx="11643359" cy="698500"/>
        </p:xfrm>
        <a:graphic>
          <a:graphicData uri="http://schemas.openxmlformats.org/drawingml/2006/table">
            <a:tbl>
              <a:tblPr>
                <a:tableStyleId>{5C22544A-7EE6-4342-B048-85BDC9FD1C3A}</a:tableStyleId>
              </a:tblPr>
              <a:tblGrid>
                <a:gridCol w="6986015">
                  <a:extLst>
                    <a:ext uri="{9D8B030D-6E8A-4147-A177-3AD203B41FA5}">
                      <a16:colId xmlns:a16="http://schemas.microsoft.com/office/drawing/2014/main" val="684787995"/>
                    </a:ext>
                  </a:extLst>
                </a:gridCol>
                <a:gridCol w="2328672">
                  <a:extLst>
                    <a:ext uri="{9D8B030D-6E8A-4147-A177-3AD203B41FA5}">
                      <a16:colId xmlns:a16="http://schemas.microsoft.com/office/drawing/2014/main" val="1194938607"/>
                    </a:ext>
                  </a:extLst>
                </a:gridCol>
                <a:gridCol w="2328672">
                  <a:extLst>
                    <a:ext uri="{9D8B030D-6E8A-4147-A177-3AD203B41FA5}">
                      <a16:colId xmlns:a16="http://schemas.microsoft.com/office/drawing/2014/main" val="2473674201"/>
                    </a:ext>
                  </a:extLst>
                </a:gridCol>
              </a:tblGrid>
              <a:tr h="254000">
                <a:tc>
                  <a:txBody>
                    <a:bodyPr/>
                    <a:lstStyle/>
                    <a:p>
                      <a:pPr algn="l" rtl="0" fontAlgn="ctr"/>
                      <a:r>
                        <a:rPr lang="de-DE" sz="900" u="none" strike="noStrike">
                          <a:solidFill>
                            <a:schemeClr val="tx1">
                              <a:lumMod val="65000"/>
                              <a:lumOff val="35000"/>
                            </a:schemeClr>
                          </a:solidFill>
                          <a:effectLst/>
                          <a:latin typeface="Century Gothic" panose="020B0502020202020204" pitchFamily="34" charset="0"/>
                        </a:rPr>
                        <a:t>   PROZESS</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solidFill>
                            <a:schemeClr val="tx1">
                              <a:lumMod val="65000"/>
                              <a:lumOff val="35000"/>
                            </a:schemeClr>
                          </a:solidFill>
                          <a:effectLst/>
                          <a:latin typeface="Century Gothic" panose="020B0502020202020204" pitchFamily="34" charset="0"/>
                        </a:rPr>
                        <a:t>AUTOR*IN</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de-DE" sz="900" u="none" strike="noStrike">
                          <a:solidFill>
                            <a:schemeClr val="tx1">
                              <a:lumMod val="65000"/>
                              <a:lumOff val="35000"/>
                            </a:schemeClr>
                          </a:solidFill>
                          <a:effectLst/>
                          <a:latin typeface="Century Gothic" panose="020B0502020202020204" pitchFamily="34" charset="0"/>
                        </a:rPr>
                        <a:t>DATUM</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de-DE" sz="1100" u="none" strike="noStrike">
                          <a:solidFill>
                            <a:schemeClr val="tx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graphicFrame>
        <p:nvGraphicFramePr>
          <p:cNvPr id="3" name="Table 2">
            <a:extLst>
              <a:ext uri="{FF2B5EF4-FFF2-40B4-BE49-F238E27FC236}">
                <a16:creationId xmlns:a16="http://schemas.microsoft.com/office/drawing/2014/main" id="{BC4CC84A-D192-1E17-1112-2F240D2B7762}"/>
              </a:ext>
            </a:extLst>
          </p:cNvPr>
          <p:cNvGraphicFramePr>
            <a:graphicFrameLocks noGrp="1"/>
          </p:cNvGraphicFramePr>
          <p:nvPr>
            <p:extLst>
              <p:ext uri="{D42A27DB-BD31-4B8C-83A1-F6EECF244321}">
                <p14:modId xmlns:p14="http://schemas.microsoft.com/office/powerpoint/2010/main" val="1483452594"/>
              </p:ext>
            </p:extLst>
          </p:nvPr>
        </p:nvGraphicFramePr>
        <p:xfrm>
          <a:off x="256541" y="1039330"/>
          <a:ext cx="11643360" cy="5492647"/>
        </p:xfrm>
        <a:graphic>
          <a:graphicData uri="http://schemas.openxmlformats.org/drawingml/2006/table">
            <a:tbl>
              <a:tblPr>
                <a:tableStyleId>{5C22544A-7EE6-4342-B048-85BDC9FD1C3A}</a:tableStyleId>
              </a:tblPr>
              <a:tblGrid>
                <a:gridCol w="2328672">
                  <a:extLst>
                    <a:ext uri="{9D8B030D-6E8A-4147-A177-3AD203B41FA5}">
                      <a16:colId xmlns:a16="http://schemas.microsoft.com/office/drawing/2014/main" val="867580656"/>
                    </a:ext>
                  </a:extLst>
                </a:gridCol>
                <a:gridCol w="2328672">
                  <a:extLst>
                    <a:ext uri="{9D8B030D-6E8A-4147-A177-3AD203B41FA5}">
                      <a16:colId xmlns:a16="http://schemas.microsoft.com/office/drawing/2014/main" val="1582733205"/>
                    </a:ext>
                  </a:extLst>
                </a:gridCol>
                <a:gridCol w="2328672">
                  <a:extLst>
                    <a:ext uri="{9D8B030D-6E8A-4147-A177-3AD203B41FA5}">
                      <a16:colId xmlns:a16="http://schemas.microsoft.com/office/drawing/2014/main" val="3351947120"/>
                    </a:ext>
                  </a:extLst>
                </a:gridCol>
                <a:gridCol w="2328672">
                  <a:extLst>
                    <a:ext uri="{9D8B030D-6E8A-4147-A177-3AD203B41FA5}">
                      <a16:colId xmlns:a16="http://schemas.microsoft.com/office/drawing/2014/main" val="739977279"/>
                    </a:ext>
                  </a:extLst>
                </a:gridCol>
                <a:gridCol w="2328672">
                  <a:extLst>
                    <a:ext uri="{9D8B030D-6E8A-4147-A177-3AD203B41FA5}">
                      <a16:colId xmlns:a16="http://schemas.microsoft.com/office/drawing/2014/main" val="2599127341"/>
                    </a:ext>
                  </a:extLst>
                </a:gridCol>
              </a:tblGrid>
              <a:tr h="270904">
                <a:tc>
                  <a:txBody>
                    <a:bodyPr/>
                    <a:lstStyle/>
                    <a:p>
                      <a:pPr marL="1438275" indent="0" algn="ctr" rtl="0" fontAlgn="ctr"/>
                      <a:r>
                        <a:rPr lang="de-DE" sz="1400" u="none" strike="noStrike" dirty="0">
                          <a:solidFill>
                            <a:schemeClr val="tx1">
                              <a:lumMod val="65000"/>
                              <a:lumOff val="35000"/>
                            </a:schemeClr>
                          </a:solidFill>
                          <a:effectLst/>
                          <a:latin typeface="Century Gothic" panose="020B0502020202020204" pitchFamily="34" charset="0"/>
                        </a:rPr>
                        <a:t>Phase </a:t>
                      </a:r>
                      <a:r>
                        <a:rPr lang="de-DE" sz="2000" u="none" strike="noStrike" dirty="0">
                          <a:solidFill>
                            <a:schemeClr val="tx1">
                              <a:lumMod val="65000"/>
                              <a:lumOff val="35000"/>
                            </a:schemeClr>
                          </a:solidFill>
                          <a:effectLst/>
                          <a:latin typeface="Century Gothic" panose="020B0502020202020204" pitchFamily="34" charset="0"/>
                        </a:rPr>
                        <a:t>1</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44638" indent="0" algn="l" rtl="0" fontAlgn="ctr"/>
                      <a:r>
                        <a:rPr lang="de-DE" sz="1400" u="none" strike="noStrike" dirty="0">
                          <a:solidFill>
                            <a:schemeClr val="tx1">
                              <a:lumMod val="65000"/>
                              <a:lumOff val="35000"/>
                            </a:schemeClr>
                          </a:solidFill>
                          <a:effectLst/>
                          <a:latin typeface="Century Gothic" panose="020B0502020202020204" pitchFamily="34" charset="0"/>
                        </a:rPr>
                        <a:t>Phase </a:t>
                      </a:r>
                      <a:r>
                        <a:rPr lang="de-DE" sz="2000" u="none" strike="noStrike" dirty="0">
                          <a:solidFill>
                            <a:schemeClr val="tx1">
                              <a:lumMod val="65000"/>
                              <a:lumOff val="35000"/>
                            </a:schemeClr>
                          </a:solidFill>
                          <a:effectLst/>
                          <a:latin typeface="Century Gothic" panose="020B0502020202020204" pitchFamily="34" charset="0"/>
                        </a:rPr>
                        <a:t>2</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54163" indent="0" algn="l" rtl="0" fontAlgn="ctr"/>
                      <a:r>
                        <a:rPr lang="de-DE" sz="1400" u="none" strike="noStrike" dirty="0">
                          <a:solidFill>
                            <a:schemeClr val="tx1">
                              <a:lumMod val="65000"/>
                              <a:lumOff val="35000"/>
                            </a:schemeClr>
                          </a:solidFill>
                          <a:effectLst/>
                          <a:latin typeface="Century Gothic" panose="020B0502020202020204" pitchFamily="34" charset="0"/>
                        </a:rPr>
                        <a:t>Phase </a:t>
                      </a:r>
                      <a:r>
                        <a:rPr lang="de-DE" sz="2000" u="none" strike="noStrike" dirty="0">
                          <a:solidFill>
                            <a:schemeClr val="tx1">
                              <a:lumMod val="65000"/>
                              <a:lumOff val="35000"/>
                            </a:schemeClr>
                          </a:solidFill>
                          <a:effectLst/>
                          <a:latin typeface="Century Gothic" panose="020B0502020202020204" pitchFamily="34" charset="0"/>
                        </a:rPr>
                        <a:t>3</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62100" indent="0" algn="l" rtl="0" fontAlgn="ctr"/>
                      <a:r>
                        <a:rPr lang="de-DE" sz="1400" u="none" strike="noStrike" dirty="0">
                          <a:solidFill>
                            <a:schemeClr val="tx1">
                              <a:lumMod val="65000"/>
                              <a:lumOff val="35000"/>
                            </a:schemeClr>
                          </a:solidFill>
                          <a:effectLst/>
                          <a:latin typeface="Century Gothic" panose="020B0502020202020204" pitchFamily="34" charset="0"/>
                        </a:rPr>
                        <a:t>Phase </a:t>
                      </a:r>
                      <a:r>
                        <a:rPr lang="de-DE" sz="2000" u="none" strike="noStrike" dirty="0">
                          <a:solidFill>
                            <a:schemeClr val="tx1">
                              <a:lumMod val="65000"/>
                              <a:lumOff val="35000"/>
                            </a:schemeClr>
                          </a:solidFill>
                          <a:effectLst/>
                          <a:latin typeface="Century Gothic" panose="020B0502020202020204" pitchFamily="34" charset="0"/>
                        </a:rPr>
                        <a:t>4</a:t>
                      </a: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marL="1554163" indent="0" algn="l" rtl="0" fontAlgn="ctr"/>
                      <a:r>
                        <a:rPr lang="de-DE" sz="1400" u="none" strike="noStrike" dirty="0">
                          <a:solidFill>
                            <a:schemeClr val="tx1">
                              <a:lumMod val="65000"/>
                              <a:lumOff val="35000"/>
                            </a:schemeClr>
                          </a:solidFill>
                          <a:effectLst/>
                          <a:latin typeface="Century Gothic" panose="020B0502020202020204" pitchFamily="34" charset="0"/>
                        </a:rPr>
                        <a:t>PHASE </a:t>
                      </a:r>
                      <a:r>
                        <a:rPr lang="de-DE" sz="2000" u="none" strike="noStrike" dirty="0">
                          <a:solidFill>
                            <a:schemeClr val="tx1">
                              <a:lumMod val="65000"/>
                              <a:lumOff val="35000"/>
                            </a:schemeClr>
                          </a:solidFill>
                          <a:effectLst/>
                          <a:latin typeface="Century Gothic" panose="020B0502020202020204" pitchFamily="34" charset="0"/>
                        </a:rPr>
                        <a:t>5</a:t>
                      </a:r>
                    </a:p>
                  </a:txBody>
                  <a:tcPr marL="6077" marR="6077" marT="6077" marB="9144" anchor="b">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46177095"/>
                  </a:ext>
                </a:extLst>
              </a:tr>
              <a:tr h="538891">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FEEEB"/>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AE196"/>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DA66"/>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BF2A9"/>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AE7BD"/>
                    </a:solidFill>
                  </a:tcPr>
                </a:tc>
                <a:extLst>
                  <a:ext uri="{0D108BD9-81ED-4DB2-BD59-A6C34878D82A}">
                    <a16:rowId xmlns:a16="http://schemas.microsoft.com/office/drawing/2014/main" val="4090204753"/>
                  </a:ext>
                </a:extLst>
              </a:tr>
              <a:tr h="250837">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4017228775"/>
                  </a:ext>
                </a:extLst>
              </a:tr>
              <a:tr h="582546">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3246780805"/>
                  </a:ext>
                </a:extLst>
              </a:tr>
              <a:tr h="250837">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391069678"/>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2987025940"/>
                  </a:ext>
                </a:extLst>
              </a:tr>
              <a:tr h="250837">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1362969558"/>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3031721059"/>
                  </a:ext>
                </a:extLst>
              </a:tr>
              <a:tr h="288634">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1934219592"/>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128843515"/>
                  </a:ext>
                </a:extLst>
              </a:tr>
              <a:tr h="250837">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1541759952"/>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207505573"/>
                  </a:ext>
                </a:extLst>
              </a:tr>
              <a:tr h="250837">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9F2DB"/>
                    </a:solidFill>
                  </a:tcPr>
                </a:tc>
                <a:extLst>
                  <a:ext uri="{0D108BD9-81ED-4DB2-BD59-A6C34878D82A}">
                    <a16:rowId xmlns:a16="http://schemas.microsoft.com/office/drawing/2014/main" val="3489033545"/>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4FAF1"/>
                    </a:solidFill>
                  </a:tcPr>
                </a:tc>
                <a:extLst>
                  <a:ext uri="{0D108BD9-81ED-4DB2-BD59-A6C34878D82A}">
                    <a16:rowId xmlns:a16="http://schemas.microsoft.com/office/drawing/2014/main" val="3970662266"/>
                  </a:ext>
                </a:extLst>
              </a:tr>
            </a:tbl>
          </a:graphicData>
        </a:graphic>
      </p:graphicFrame>
      <p:sp>
        <p:nvSpPr>
          <p:cNvPr id="5" name="Chevron 4">
            <a:extLst>
              <a:ext uri="{FF2B5EF4-FFF2-40B4-BE49-F238E27FC236}">
                <a16:creationId xmlns:a16="http://schemas.microsoft.com/office/drawing/2014/main" id="{47286E9D-387D-EE9B-107A-F053FD96617B}"/>
              </a:ext>
            </a:extLst>
          </p:cNvPr>
          <p:cNvSpPr/>
          <p:nvPr/>
        </p:nvSpPr>
        <p:spPr>
          <a:xfrm>
            <a:off x="256540" y="1039330"/>
            <a:ext cx="657741"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2" name="Chevron 11">
            <a:extLst>
              <a:ext uri="{FF2B5EF4-FFF2-40B4-BE49-F238E27FC236}">
                <a16:creationId xmlns:a16="http://schemas.microsoft.com/office/drawing/2014/main" id="{6F9C0431-2259-9FC3-D451-5F39E00C3051}"/>
              </a:ext>
            </a:extLst>
          </p:cNvPr>
          <p:cNvSpPr/>
          <p:nvPr/>
        </p:nvSpPr>
        <p:spPr>
          <a:xfrm>
            <a:off x="827496" y="1039330"/>
            <a:ext cx="548118"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7" name="Chevron 16">
            <a:extLst>
              <a:ext uri="{FF2B5EF4-FFF2-40B4-BE49-F238E27FC236}">
                <a16:creationId xmlns:a16="http://schemas.microsoft.com/office/drawing/2014/main" id="{9B6689C7-1AD4-AC49-A925-F723A9EE0A09}"/>
              </a:ext>
            </a:extLst>
          </p:cNvPr>
          <p:cNvSpPr/>
          <p:nvPr/>
        </p:nvSpPr>
        <p:spPr>
          <a:xfrm>
            <a:off x="1291874" y="1039330"/>
            <a:ext cx="411088"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6" name="Chevron 5">
            <a:extLst>
              <a:ext uri="{FF2B5EF4-FFF2-40B4-BE49-F238E27FC236}">
                <a16:creationId xmlns:a16="http://schemas.microsoft.com/office/drawing/2014/main" id="{16E14827-A0EC-4849-8DEB-55EF25C11EA9}"/>
              </a:ext>
            </a:extLst>
          </p:cNvPr>
          <p:cNvSpPr/>
          <p:nvPr/>
        </p:nvSpPr>
        <p:spPr>
          <a:xfrm>
            <a:off x="2620298" y="1039330"/>
            <a:ext cx="657741"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3" name="Chevron 12">
            <a:extLst>
              <a:ext uri="{FF2B5EF4-FFF2-40B4-BE49-F238E27FC236}">
                <a16:creationId xmlns:a16="http://schemas.microsoft.com/office/drawing/2014/main" id="{6A6C842E-DA1E-701A-FF71-8EC4AE1303FB}"/>
              </a:ext>
            </a:extLst>
          </p:cNvPr>
          <p:cNvSpPr/>
          <p:nvPr/>
        </p:nvSpPr>
        <p:spPr>
          <a:xfrm>
            <a:off x="3191254" y="1039330"/>
            <a:ext cx="548118"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24" name="Chevron 23">
            <a:extLst>
              <a:ext uri="{FF2B5EF4-FFF2-40B4-BE49-F238E27FC236}">
                <a16:creationId xmlns:a16="http://schemas.microsoft.com/office/drawing/2014/main" id="{4275882A-CFD2-1740-8863-454405AF12FA}"/>
              </a:ext>
            </a:extLst>
          </p:cNvPr>
          <p:cNvSpPr/>
          <p:nvPr/>
        </p:nvSpPr>
        <p:spPr>
          <a:xfrm>
            <a:off x="3655632" y="1039330"/>
            <a:ext cx="411088"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7" name="Chevron 6">
            <a:extLst>
              <a:ext uri="{FF2B5EF4-FFF2-40B4-BE49-F238E27FC236}">
                <a16:creationId xmlns:a16="http://schemas.microsoft.com/office/drawing/2014/main" id="{A2E6337B-08B4-7940-8ED8-672B94F0DDBB}"/>
              </a:ext>
            </a:extLst>
          </p:cNvPr>
          <p:cNvSpPr/>
          <p:nvPr/>
        </p:nvSpPr>
        <p:spPr>
          <a:xfrm>
            <a:off x="4937756" y="1039330"/>
            <a:ext cx="657741"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4" name="Chevron 13">
            <a:extLst>
              <a:ext uri="{FF2B5EF4-FFF2-40B4-BE49-F238E27FC236}">
                <a16:creationId xmlns:a16="http://schemas.microsoft.com/office/drawing/2014/main" id="{A2346ED9-AF8C-18AC-838F-721D57E5ED0D}"/>
              </a:ext>
            </a:extLst>
          </p:cNvPr>
          <p:cNvSpPr/>
          <p:nvPr/>
        </p:nvSpPr>
        <p:spPr>
          <a:xfrm>
            <a:off x="5508713" y="1039330"/>
            <a:ext cx="548118"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25" name="Chevron 24">
            <a:extLst>
              <a:ext uri="{FF2B5EF4-FFF2-40B4-BE49-F238E27FC236}">
                <a16:creationId xmlns:a16="http://schemas.microsoft.com/office/drawing/2014/main" id="{D57913F3-01CE-FE4D-BCF2-DBEFDB4CF0C4}"/>
              </a:ext>
            </a:extLst>
          </p:cNvPr>
          <p:cNvSpPr/>
          <p:nvPr/>
        </p:nvSpPr>
        <p:spPr>
          <a:xfrm>
            <a:off x="5973090" y="1039330"/>
            <a:ext cx="411088"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0" name="Chevron 9">
            <a:extLst>
              <a:ext uri="{FF2B5EF4-FFF2-40B4-BE49-F238E27FC236}">
                <a16:creationId xmlns:a16="http://schemas.microsoft.com/office/drawing/2014/main" id="{F908B324-D4C2-5D4F-8D76-C3CC042D39ED}"/>
              </a:ext>
            </a:extLst>
          </p:cNvPr>
          <p:cNvSpPr/>
          <p:nvPr/>
        </p:nvSpPr>
        <p:spPr>
          <a:xfrm>
            <a:off x="7255215" y="1039330"/>
            <a:ext cx="657741"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5" name="Chevron 14">
            <a:extLst>
              <a:ext uri="{FF2B5EF4-FFF2-40B4-BE49-F238E27FC236}">
                <a16:creationId xmlns:a16="http://schemas.microsoft.com/office/drawing/2014/main" id="{2F702A9C-12B4-D709-7050-16DFB289F93C}"/>
              </a:ext>
            </a:extLst>
          </p:cNvPr>
          <p:cNvSpPr/>
          <p:nvPr/>
        </p:nvSpPr>
        <p:spPr>
          <a:xfrm>
            <a:off x="7826171" y="1039330"/>
            <a:ext cx="548118"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26" name="Chevron 25">
            <a:extLst>
              <a:ext uri="{FF2B5EF4-FFF2-40B4-BE49-F238E27FC236}">
                <a16:creationId xmlns:a16="http://schemas.microsoft.com/office/drawing/2014/main" id="{E0AAE229-111A-CF4B-A3F3-723290B59FF7}"/>
              </a:ext>
            </a:extLst>
          </p:cNvPr>
          <p:cNvSpPr/>
          <p:nvPr/>
        </p:nvSpPr>
        <p:spPr>
          <a:xfrm>
            <a:off x="8290548" y="1039330"/>
            <a:ext cx="411088"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Chevron 10">
            <a:extLst>
              <a:ext uri="{FF2B5EF4-FFF2-40B4-BE49-F238E27FC236}">
                <a16:creationId xmlns:a16="http://schemas.microsoft.com/office/drawing/2014/main" id="{776EF02B-0201-D344-B015-912E9E16BDAC}"/>
              </a:ext>
            </a:extLst>
          </p:cNvPr>
          <p:cNvSpPr/>
          <p:nvPr/>
        </p:nvSpPr>
        <p:spPr>
          <a:xfrm>
            <a:off x="9618973" y="1039330"/>
            <a:ext cx="657741" cy="279400"/>
          </a:xfrm>
          <a:prstGeom prst="chevron">
            <a:avLst/>
          </a:prstGeom>
          <a:gradFill flip="none" rotWithShape="1">
            <a:gsLst>
              <a:gs pos="0">
                <a:srgbClr val="E4FAF0"/>
              </a:gs>
              <a:gs pos="63000">
                <a:srgbClr val="9CE9B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6" name="Chevron 15">
            <a:extLst>
              <a:ext uri="{FF2B5EF4-FFF2-40B4-BE49-F238E27FC236}">
                <a16:creationId xmlns:a16="http://schemas.microsoft.com/office/drawing/2014/main" id="{9AB95459-74F7-07A6-2362-05D707DE719B}"/>
              </a:ext>
            </a:extLst>
          </p:cNvPr>
          <p:cNvSpPr/>
          <p:nvPr/>
        </p:nvSpPr>
        <p:spPr>
          <a:xfrm>
            <a:off x="10189929" y="1039330"/>
            <a:ext cx="548118" cy="279400"/>
          </a:xfrm>
          <a:prstGeom prst="chevron">
            <a:avLst/>
          </a:prstGeom>
          <a:gradFill flip="none" rotWithShape="1">
            <a:gsLst>
              <a:gs pos="0">
                <a:srgbClr val="E4FAF0"/>
              </a:gs>
              <a:gs pos="63000">
                <a:srgbClr val="9CE9B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31" name="Chevron 30">
            <a:extLst>
              <a:ext uri="{FF2B5EF4-FFF2-40B4-BE49-F238E27FC236}">
                <a16:creationId xmlns:a16="http://schemas.microsoft.com/office/drawing/2014/main" id="{A09C96CF-A28D-6B4E-A4BF-20E5641299CA}"/>
              </a:ext>
            </a:extLst>
          </p:cNvPr>
          <p:cNvSpPr/>
          <p:nvPr/>
        </p:nvSpPr>
        <p:spPr>
          <a:xfrm>
            <a:off x="10654307" y="1039330"/>
            <a:ext cx="411088" cy="279400"/>
          </a:xfrm>
          <a:prstGeom prst="chevron">
            <a:avLst/>
          </a:prstGeom>
          <a:gradFill flip="none" rotWithShape="1">
            <a:gsLst>
              <a:gs pos="0">
                <a:srgbClr val="E4FAF0"/>
              </a:gs>
              <a:gs pos="63000">
                <a:srgbClr val="9CE9B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Tree>
    <p:extLst>
      <p:ext uri="{BB962C8B-B14F-4D97-AF65-F5344CB8AC3E}">
        <p14:creationId xmlns:p14="http://schemas.microsoft.com/office/powerpoint/2010/main" val="388076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12648</TotalTime>
  <Words>557</Words>
  <Application>Microsoft Office PowerPoint</Application>
  <PresentationFormat>Widescreen</PresentationFormat>
  <Paragraphs>95</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206</cp:revision>
  <cp:lastPrinted>2024-02-20T23:48:17Z</cp:lastPrinted>
  <dcterms:created xsi:type="dcterms:W3CDTF">2021-07-07T23:54:57Z</dcterms:created>
  <dcterms:modified xsi:type="dcterms:W3CDTF">2024-11-07T09:07:39Z</dcterms:modified>
</cp:coreProperties>
</file>