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6E3"/>
    <a:srgbClr val="BD9CB1"/>
    <a:srgbClr val="DBF2A9"/>
    <a:srgbClr val="2E75B6"/>
    <a:srgbClr val="C9F2DB"/>
    <a:srgbClr val="E4FAF1"/>
    <a:srgbClr val="9AE7BD"/>
    <a:srgbClr val="E5F2CA"/>
    <a:srgbClr val="F2F9E1"/>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p:scale>
          <a:sx n="66" d="100"/>
          <a:sy n="66" d="100"/>
        </p:scale>
        <p:origin x="-12" y="94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438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3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1"/>
            </a:gs>
            <a:gs pos="100000">
              <a:srgbClr val="F1C6E3"/>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PowerPoint-Vorlage für Datenflussdiagramme</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0109"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4255396"/>
          </a:xfrm>
          <a:prstGeom prst="rect">
            <a:avLst/>
          </a:prstGeom>
          <a:noFill/>
        </p:spPr>
        <p:txBody>
          <a:bodyPr wrap="square" rtlCol="0">
            <a:spAutoFit/>
          </a:bodyPr>
          <a:lstStyle/>
          <a:p>
            <a:pPr algn="l" rtl="0">
              <a:lnSpc>
                <a:spcPct val="150000"/>
              </a:lnSpc>
              <a:spcBef>
                <a:spcPts val="0"/>
              </a:spcBef>
              <a:spcAft>
                <a:spcPts val="0"/>
              </a:spcAft>
            </a:pPr>
            <a:r>
              <a:rPr lang="de-DE" sz="1300" b="1" i="0" u="none" strike="noStrike">
                <a:solidFill>
                  <a:srgbClr val="000000"/>
                </a:solidFill>
                <a:effectLst/>
                <a:latin typeface="Century Gothic" panose="020B0502020202020204" pitchFamily="34" charset="0"/>
              </a:rPr>
              <a:t>Verwendung dieser Vorlage: </a:t>
            </a:r>
            <a:r>
              <a:rPr lang="de-DE" sz="1300" i="0" u="none" strike="noStrike">
                <a:solidFill>
                  <a:srgbClr val="000000"/>
                </a:solidFill>
                <a:effectLst/>
                <a:latin typeface="Century Gothic" panose="020B0502020202020204" pitchFamily="34" charset="0"/>
              </a:rPr>
              <a:t>Verwenden Sie die Vorlage für Datenflussdiagramme, wenn Sie visualisieren müssen, wie sich Daten durch Ihre Systeme bewegen, damit jeder Schritt von der Eingabe bis zur Ausgabe leichter zu ermitteln und zu verstehen ist. Sie eignet sich hervorragend für Projekte zur Verbesserung oder Sicherung von Datenprozessen. </a:t>
            </a:r>
          </a:p>
          <a:p>
            <a:pPr algn="l" rtl="0">
              <a:lnSpc>
                <a:spcPct val="150000"/>
              </a:lnSpc>
              <a:spcBef>
                <a:spcPts val="0"/>
              </a:spcBef>
              <a:spcAft>
                <a:spcPts val="0"/>
              </a:spcAft>
            </a:pPr>
            <a:r>
              <a:rPr lang="de-DE" sz="1300" i="0" u="none" strike="noStrike">
                <a:solidFill>
                  <a:srgbClr val="000000"/>
                </a:solidFill>
                <a:effectLst/>
                <a:latin typeface="Century Gothic" panose="020B0502020202020204" pitchFamily="34" charset="0"/>
              </a:rPr>
              <a:t>  </a:t>
            </a:r>
          </a:p>
          <a:p>
            <a:pPr algn="l" rtl="0">
              <a:lnSpc>
                <a:spcPct val="150000"/>
              </a:lnSpc>
              <a:spcBef>
                <a:spcPts val="0"/>
              </a:spcBef>
              <a:spcAft>
                <a:spcPts val="0"/>
              </a:spcAft>
            </a:pPr>
            <a:r>
              <a:rPr lang="de-DE" sz="1300" b="1" i="0" u="none" strike="noStrike">
                <a:solidFill>
                  <a:srgbClr val="000000"/>
                </a:solidFill>
                <a:effectLst/>
                <a:latin typeface="Century Gothic" panose="020B0502020202020204" pitchFamily="34" charset="0"/>
              </a:rPr>
              <a:t>Besonderheiten der Vorlage: </a:t>
            </a:r>
            <a:r>
              <a:rPr lang="de-DE" sz="1300" i="0" u="none" strike="noStrike">
                <a:solidFill>
                  <a:srgbClr val="000000"/>
                </a:solidFill>
                <a:effectLst/>
                <a:latin typeface="Century Gothic" panose="020B0502020202020204" pitchFamily="34" charset="0"/>
              </a:rPr>
              <a:t>Diese Vorlage ist auf eine übersichtliche Darstellung von Datenwegen und Speicherpunkten ausgelegt. Auch die Verarbeitung von Daten in Ihren Systemen lässt sich hiermit nachvollziehen. Sie bietet anpassbare Elemente, um verschiedene Datenflüsse genau darzustellen und so potenzielle Engpässe oder Schwachstellen bei der Datenverarbeitung zu erkennen.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4227" y="1593797"/>
            <a:ext cx="6790170" cy="381947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1960537129"/>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de-DE" sz="900" u="none" strike="noStrike">
                          <a:solidFill>
                            <a:schemeClr val="tx1">
                              <a:lumMod val="65000"/>
                              <a:lumOff val="35000"/>
                            </a:schemeClr>
                          </a:solidFill>
                          <a:effectLst/>
                          <a:latin typeface="Century Gothic" panose="020B0502020202020204" pitchFamily="34" charset="0"/>
                        </a:rPr>
                        <a:t>   PROZESS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AUTOR*IN</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DATUM</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de-DE" sz="1800" u="none" strike="noStrike">
                          <a:effectLst/>
                          <a:latin typeface="Century Gothic" panose="020B0502020202020204" pitchFamily="34" charset="0"/>
                        </a:rPr>
                        <a:t>System zur Bearbeitung von Kundenaufträgen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300" b="0" i="0" u="none" strike="noStrike">
                          <a:solidFill>
                            <a:schemeClr val="tx1"/>
                          </a:solidFill>
                          <a:effectLst/>
                          <a:latin typeface="Century Gothic" panose="020B0502020202020204" pitchFamily="34" charset="0"/>
                        </a:rPr>
                        <a:t>Petrus Nishimura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de-DE" sz="1300" u="none" strike="noStrike">
                          <a:solidFill>
                            <a:schemeClr val="tx1"/>
                          </a:solidFill>
                          <a:effectLst/>
                          <a:latin typeface="Century Gothic" panose="020B0502020202020204" pitchFamily="34" charset="0"/>
                        </a:rPr>
                        <a:t>00.00.0000 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cxnSp>
        <p:nvCxnSpPr>
          <p:cNvPr id="4" name="Straight Arrow Connector 3">
            <a:extLst>
              <a:ext uri="{FF2B5EF4-FFF2-40B4-BE49-F238E27FC236}">
                <a16:creationId xmlns:a16="http://schemas.microsoft.com/office/drawing/2014/main" id="{D09E6CEE-9896-AACC-3EE1-B59002FAA63D}"/>
              </a:ext>
            </a:extLst>
          </p:cNvPr>
          <p:cNvCxnSpPr/>
          <p:nvPr/>
        </p:nvCxnSpPr>
        <p:spPr>
          <a:xfrm>
            <a:off x="10329780" y="2337614"/>
            <a:ext cx="0" cy="445101"/>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9021264" y="2164888"/>
            <a:ext cx="74839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1" i="0" u="none" strike="noStrike" baseline="0">
                <a:solidFill>
                  <a:schemeClr val="tx1">
                    <a:lumMod val="75000"/>
                    <a:lumOff val="25000"/>
                  </a:schemeClr>
                </a:solidFill>
                <a:latin typeface="Century Gothic" charset="0"/>
                <a:ea typeface="Century Gothic" charset="0"/>
                <a:cs typeface="Century Gothic" charset="0"/>
              </a:rPr>
              <a:t>NEIN</a:t>
            </a:r>
          </a:p>
        </p:txBody>
      </p:sp>
      <p:sp>
        <p:nvSpPr>
          <p:cNvPr id="6"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10377220" y="2345335"/>
            <a:ext cx="52185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1" i="0" u="none" strike="noStrike" baseline="0">
                <a:solidFill>
                  <a:schemeClr val="tx1">
                    <a:lumMod val="75000"/>
                    <a:lumOff val="25000"/>
                  </a:schemeClr>
                </a:solidFill>
                <a:latin typeface="Century Gothic" charset="0"/>
                <a:ea typeface="Century Gothic" charset="0"/>
                <a:cs typeface="Century Gothic" charset="0"/>
              </a:rPr>
              <a:t>JA</a:t>
            </a:r>
          </a:p>
        </p:txBody>
      </p:sp>
      <p:cxnSp>
        <p:nvCxnSpPr>
          <p:cNvPr id="7" name="Straight Arrow Connector 6">
            <a:extLst>
              <a:ext uri="{FF2B5EF4-FFF2-40B4-BE49-F238E27FC236}">
                <a16:creationId xmlns:a16="http://schemas.microsoft.com/office/drawing/2014/main" id="{29E43CD6-FCCC-674A-B971-74F2748AD34B}"/>
              </a:ext>
            </a:extLst>
          </p:cNvPr>
          <p:cNvCxnSpPr/>
          <p:nvPr/>
        </p:nvCxnSpPr>
        <p:spPr>
          <a:xfrm flipH="1">
            <a:off x="8827466" y="2036870"/>
            <a:ext cx="742243" cy="436368"/>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AutoShape 167">
            <a:extLst>
              <a:ext uri="{FF2B5EF4-FFF2-40B4-BE49-F238E27FC236}">
                <a16:creationId xmlns:a16="http://schemas.microsoft.com/office/drawing/2014/main" id="{FF600424-AEB3-8F4D-8470-B010DFE9E78A}"/>
              </a:ext>
            </a:extLst>
          </p:cNvPr>
          <p:cNvSpPr>
            <a:spLocks noChangeArrowheads="1"/>
          </p:cNvSpPr>
          <p:nvPr/>
        </p:nvSpPr>
        <p:spPr bwMode="auto">
          <a:xfrm>
            <a:off x="314879" y="2347808"/>
            <a:ext cx="2049473" cy="822960"/>
          </a:xfrm>
          <a:prstGeom prst="roundRect">
            <a:avLst>
              <a:gd name="adj" fmla="val 50000"/>
            </a:avLst>
          </a:prstGeom>
          <a:solidFill>
            <a:srgbClr val="9CE8BD"/>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0" i="0" u="none" strike="noStrike" baseline="0" dirty="0">
                <a:solidFill>
                  <a:srgbClr val="000000"/>
                </a:solidFill>
                <a:latin typeface="Century Gothic" charset="0"/>
                <a:ea typeface="Century Gothic" charset="0"/>
                <a:cs typeface="Century Gothic" charset="0"/>
              </a:rPr>
              <a:t>ENDE: </a:t>
            </a:r>
          </a:p>
          <a:p>
            <a:pPr algn="ctr" rtl="0">
              <a:defRPr sz="1000"/>
            </a:pPr>
            <a:r>
              <a:rPr lang="de-DE" sz="1200" b="0" i="0" u="none" strike="noStrike" baseline="0" dirty="0">
                <a:solidFill>
                  <a:srgbClr val="000000"/>
                </a:solidFill>
                <a:latin typeface="Century Gothic" charset="0"/>
                <a:ea typeface="Century Gothic" charset="0"/>
                <a:cs typeface="Century Gothic" charset="0"/>
              </a:rPr>
              <a:t>Benachrichtigung von Kund*innen  </a:t>
            </a:r>
          </a:p>
          <a:p>
            <a:pPr algn="ctr" rtl="0">
              <a:defRPr sz="1000"/>
            </a:pPr>
            <a:r>
              <a:rPr lang="de-DE" sz="1200" b="0" i="0" u="none" strike="noStrike" baseline="0" dirty="0">
                <a:solidFill>
                  <a:srgbClr val="000000"/>
                </a:solidFill>
                <a:latin typeface="Century Gothic" charset="0"/>
                <a:ea typeface="Century Gothic" charset="0"/>
                <a:cs typeface="Century Gothic" charset="0"/>
              </a:rPr>
              <a:t>bei Rückstand.</a:t>
            </a:r>
            <a:endParaRPr lang="de-DE" sz="1400" b="0" i="0" u="none" strike="noStrike" baseline="0" dirty="0">
              <a:solidFill>
                <a:srgbClr val="000000"/>
              </a:solidFill>
              <a:latin typeface="Century Gothic" charset="0"/>
              <a:ea typeface="Century Gothic" charset="0"/>
              <a:cs typeface="Century Gothic" charset="0"/>
            </a:endParaRPr>
          </a:p>
        </p:txBody>
      </p:sp>
      <p:sp>
        <p:nvSpPr>
          <p:cNvPr id="46" name="AutoShape 167">
            <a:extLst>
              <a:ext uri="{FF2B5EF4-FFF2-40B4-BE49-F238E27FC236}">
                <a16:creationId xmlns:a16="http://schemas.microsoft.com/office/drawing/2014/main" id="{8BE62BFD-4C7C-5144-8D25-E4E0E159AA61}"/>
              </a:ext>
            </a:extLst>
          </p:cNvPr>
          <p:cNvSpPr>
            <a:spLocks noChangeArrowheads="1"/>
          </p:cNvSpPr>
          <p:nvPr/>
        </p:nvSpPr>
        <p:spPr bwMode="auto">
          <a:xfrm>
            <a:off x="303809" y="1231895"/>
            <a:ext cx="2213048" cy="772678"/>
          </a:xfrm>
          <a:prstGeom prst="roundRect">
            <a:avLst>
              <a:gd name="adj" fmla="val 50000"/>
            </a:avLst>
          </a:prstGeom>
          <a:solidFill>
            <a:srgbClr val="DAF267"/>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Beginn der Auftragsabwicklung</a:t>
            </a:r>
          </a:p>
        </p:txBody>
      </p:sp>
      <p:sp>
        <p:nvSpPr>
          <p:cNvPr id="47" name="AutoShape 169">
            <a:extLst>
              <a:ext uri="{FF2B5EF4-FFF2-40B4-BE49-F238E27FC236}">
                <a16:creationId xmlns:a16="http://schemas.microsoft.com/office/drawing/2014/main" id="{802F5FFB-1437-4B46-A70B-AA0DFD726A60}"/>
              </a:ext>
            </a:extLst>
          </p:cNvPr>
          <p:cNvSpPr>
            <a:spLocks noChangeArrowheads="1"/>
          </p:cNvSpPr>
          <p:nvPr/>
        </p:nvSpPr>
        <p:spPr bwMode="auto">
          <a:xfrm>
            <a:off x="3301804" y="1193689"/>
            <a:ext cx="2261378" cy="914400"/>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Kund*in erteilt einen Auftrag.</a:t>
            </a:r>
          </a:p>
        </p:txBody>
      </p:sp>
      <p:cxnSp>
        <p:nvCxnSpPr>
          <p:cNvPr id="48" name="Straight Arrow Connector 47">
            <a:extLst>
              <a:ext uri="{FF2B5EF4-FFF2-40B4-BE49-F238E27FC236}">
                <a16:creationId xmlns:a16="http://schemas.microsoft.com/office/drawing/2014/main" id="{1D36E455-2428-AC46-9D39-09F2701BD402}"/>
              </a:ext>
            </a:extLst>
          </p:cNvPr>
          <p:cNvCxnSpPr/>
          <p:nvPr/>
        </p:nvCxnSpPr>
        <p:spPr>
          <a:xfrm>
            <a:off x="2666517" y="1641818"/>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4BA79E-7D91-3740-9F67-38790C6C3BB8}"/>
              </a:ext>
            </a:extLst>
          </p:cNvPr>
          <p:cNvCxnSpPr/>
          <p:nvPr/>
        </p:nvCxnSpPr>
        <p:spPr>
          <a:xfrm>
            <a:off x="5465566" y="1653848"/>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AutoShape 168">
            <a:extLst>
              <a:ext uri="{FF2B5EF4-FFF2-40B4-BE49-F238E27FC236}">
                <a16:creationId xmlns:a16="http://schemas.microsoft.com/office/drawing/2014/main" id="{D4C957FA-3E22-8D4E-A48B-BAA4E79A3804}"/>
              </a:ext>
            </a:extLst>
          </p:cNvPr>
          <p:cNvSpPr>
            <a:spLocks noChangeArrowheads="1"/>
          </p:cNvSpPr>
          <p:nvPr/>
        </p:nvSpPr>
        <p:spPr bwMode="auto">
          <a:xfrm>
            <a:off x="8906535" y="1002310"/>
            <a:ext cx="2846490" cy="1299214"/>
          </a:xfrm>
          <a:prstGeom prst="flowChartDecision">
            <a:avLst/>
          </a:prstGeom>
          <a:solidFill>
            <a:srgbClr val="F1C6E3"/>
          </a:solidFill>
          <a:ln w="12700">
            <a:noFill/>
            <a:miter lim="800000"/>
            <a:headEnd/>
            <a:tailEnd/>
          </a:ln>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Sind die Kundendaten gültig?</a:t>
            </a:r>
          </a:p>
        </p:txBody>
      </p:sp>
      <p:cxnSp>
        <p:nvCxnSpPr>
          <p:cNvPr id="51" name="Straight Arrow Connector 50">
            <a:extLst>
              <a:ext uri="{FF2B5EF4-FFF2-40B4-BE49-F238E27FC236}">
                <a16:creationId xmlns:a16="http://schemas.microsoft.com/office/drawing/2014/main" id="{66835B18-9FA0-BC4E-9F36-5F2DAE597B44}"/>
              </a:ext>
            </a:extLst>
          </p:cNvPr>
          <p:cNvCxnSpPr/>
          <p:nvPr/>
        </p:nvCxnSpPr>
        <p:spPr>
          <a:xfrm>
            <a:off x="8138103" y="1653848"/>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AutoShape 166">
            <a:extLst>
              <a:ext uri="{FF2B5EF4-FFF2-40B4-BE49-F238E27FC236}">
                <a16:creationId xmlns:a16="http://schemas.microsoft.com/office/drawing/2014/main" id="{AB73FFA7-2CC8-EB47-8348-B755D3CA9FEE}"/>
              </a:ext>
            </a:extLst>
          </p:cNvPr>
          <p:cNvSpPr>
            <a:spLocks noChangeArrowheads="1"/>
          </p:cNvSpPr>
          <p:nvPr/>
        </p:nvSpPr>
        <p:spPr bwMode="auto">
          <a:xfrm>
            <a:off x="6305544" y="1190263"/>
            <a:ext cx="1707894" cy="91440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Kundendaten validieren</a:t>
            </a:r>
          </a:p>
        </p:txBody>
      </p:sp>
      <p:sp>
        <p:nvSpPr>
          <p:cNvPr id="53" name="AutoShape 166">
            <a:extLst>
              <a:ext uri="{FF2B5EF4-FFF2-40B4-BE49-F238E27FC236}">
                <a16:creationId xmlns:a16="http://schemas.microsoft.com/office/drawing/2014/main" id="{B32F001D-3231-F64E-A419-45FD470828D0}"/>
              </a:ext>
            </a:extLst>
          </p:cNvPr>
          <p:cNvSpPr>
            <a:spLocks noChangeArrowheads="1"/>
          </p:cNvSpPr>
          <p:nvPr/>
        </p:nvSpPr>
        <p:spPr bwMode="auto">
          <a:xfrm>
            <a:off x="9206998" y="2864517"/>
            <a:ext cx="2277177" cy="1085085"/>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Bestand auf Produktverfügbarkeit prüfen</a:t>
            </a:r>
          </a:p>
        </p:txBody>
      </p:sp>
      <p:sp>
        <p:nvSpPr>
          <p:cNvPr id="54" name="AutoShape 168">
            <a:extLst>
              <a:ext uri="{FF2B5EF4-FFF2-40B4-BE49-F238E27FC236}">
                <a16:creationId xmlns:a16="http://schemas.microsoft.com/office/drawing/2014/main" id="{4D6448AA-3746-DC40-AC00-F2382DD1243E}"/>
              </a:ext>
            </a:extLst>
          </p:cNvPr>
          <p:cNvSpPr>
            <a:spLocks noChangeArrowheads="1"/>
          </p:cNvSpPr>
          <p:nvPr/>
        </p:nvSpPr>
        <p:spPr bwMode="auto">
          <a:xfrm>
            <a:off x="3150299" y="2770685"/>
            <a:ext cx="2846490" cy="1299214"/>
          </a:xfrm>
          <a:prstGeom prst="flowChartDecision">
            <a:avLst/>
          </a:prstGeom>
          <a:solidFill>
            <a:srgbClr val="F1C6E3"/>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Ist das Produkt verfügbar?</a:t>
            </a:r>
          </a:p>
        </p:txBody>
      </p:sp>
      <p:sp>
        <p:nvSpPr>
          <p:cNvPr id="55" name="AutoShape 167">
            <a:extLst>
              <a:ext uri="{FF2B5EF4-FFF2-40B4-BE49-F238E27FC236}">
                <a16:creationId xmlns:a16="http://schemas.microsoft.com/office/drawing/2014/main" id="{53EFCBFF-2C37-2B4B-BD08-BF1764C82EA5}"/>
              </a:ext>
            </a:extLst>
          </p:cNvPr>
          <p:cNvSpPr>
            <a:spLocks noChangeArrowheads="1"/>
          </p:cNvSpPr>
          <p:nvPr/>
        </p:nvSpPr>
        <p:spPr bwMode="auto">
          <a:xfrm>
            <a:off x="6376322" y="2347808"/>
            <a:ext cx="2451144" cy="822960"/>
          </a:xfrm>
          <a:prstGeom prst="roundRect">
            <a:avLst>
              <a:gd name="adj" fmla="val 50000"/>
            </a:avLst>
          </a:prstGeom>
          <a:solidFill>
            <a:srgbClr val="9CE8BD"/>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0" i="0" u="none" strike="noStrike" baseline="0" dirty="0">
                <a:solidFill>
                  <a:srgbClr val="000000"/>
                </a:solidFill>
                <a:latin typeface="Century Gothic" charset="0"/>
                <a:ea typeface="Century Gothic" charset="0"/>
                <a:cs typeface="Century Gothic" charset="0"/>
              </a:rPr>
              <a:t>ENDE:</a:t>
            </a:r>
          </a:p>
          <a:p>
            <a:pPr algn="ctr" rtl="0">
              <a:defRPr sz="1000"/>
            </a:pPr>
            <a:r>
              <a:rPr lang="de-DE" sz="1200" b="0" i="0" u="none" strike="noStrike" baseline="0" dirty="0">
                <a:solidFill>
                  <a:srgbClr val="000000"/>
                </a:solidFill>
                <a:latin typeface="Century Gothic" charset="0"/>
                <a:ea typeface="Century Gothic" charset="0"/>
                <a:cs typeface="Century Gothic" charset="0"/>
              </a:rPr>
              <a:t>Zur Korrektur an </a:t>
            </a:r>
          </a:p>
          <a:p>
            <a:pPr algn="ctr" rtl="0">
              <a:defRPr sz="1000"/>
            </a:pPr>
            <a:r>
              <a:rPr lang="de-DE" sz="1200" b="0" i="0" u="none" strike="noStrike" baseline="0" dirty="0">
                <a:solidFill>
                  <a:srgbClr val="000000"/>
                </a:solidFill>
                <a:latin typeface="Century Gothic" charset="0"/>
                <a:ea typeface="Century Gothic" charset="0"/>
                <a:cs typeface="Century Gothic" charset="0"/>
              </a:rPr>
              <a:t>Kund*in zurücksenden</a:t>
            </a:r>
          </a:p>
        </p:txBody>
      </p:sp>
      <p:cxnSp>
        <p:nvCxnSpPr>
          <p:cNvPr id="56" name="Straight Arrow Connector 55">
            <a:extLst>
              <a:ext uri="{FF2B5EF4-FFF2-40B4-BE49-F238E27FC236}">
                <a16:creationId xmlns:a16="http://schemas.microsoft.com/office/drawing/2014/main" id="{43230382-270E-FB4A-950E-751AA4A576C4}"/>
              </a:ext>
            </a:extLst>
          </p:cNvPr>
          <p:cNvCxnSpPr/>
          <p:nvPr/>
        </p:nvCxnSpPr>
        <p:spPr>
          <a:xfrm flipH="1">
            <a:off x="2636350" y="3925542"/>
            <a:ext cx="1415338" cy="655622"/>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Text Box 173">
            <a:extLst>
              <a:ext uri="{FF2B5EF4-FFF2-40B4-BE49-F238E27FC236}">
                <a16:creationId xmlns:a16="http://schemas.microsoft.com/office/drawing/2014/main" id="{C9D0F8F4-17A0-B949-A3AF-3B11977CAB25}"/>
              </a:ext>
            </a:extLst>
          </p:cNvPr>
          <p:cNvSpPr txBox="1">
            <a:spLocks noChangeArrowheads="1"/>
          </p:cNvSpPr>
          <p:nvPr/>
        </p:nvSpPr>
        <p:spPr bwMode="auto">
          <a:xfrm>
            <a:off x="2553406" y="2886674"/>
            <a:ext cx="74839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1" i="0" u="none" strike="noStrike" baseline="0">
                <a:solidFill>
                  <a:schemeClr val="tx1">
                    <a:lumMod val="75000"/>
                    <a:lumOff val="25000"/>
                  </a:schemeClr>
                </a:solidFill>
                <a:latin typeface="Century Gothic" charset="0"/>
                <a:ea typeface="Century Gothic" charset="0"/>
                <a:cs typeface="Century Gothic" charset="0"/>
              </a:rPr>
              <a:t>NEIN</a:t>
            </a:r>
          </a:p>
        </p:txBody>
      </p:sp>
      <p:sp>
        <p:nvSpPr>
          <p:cNvPr id="58" name="Text Box 174">
            <a:extLst>
              <a:ext uri="{FF2B5EF4-FFF2-40B4-BE49-F238E27FC236}">
                <a16:creationId xmlns:a16="http://schemas.microsoft.com/office/drawing/2014/main" id="{B25D0CE0-5E8E-C84C-8BAE-097A0060CC33}"/>
              </a:ext>
            </a:extLst>
          </p:cNvPr>
          <p:cNvSpPr txBox="1">
            <a:spLocks noChangeArrowheads="1"/>
          </p:cNvSpPr>
          <p:nvPr/>
        </p:nvSpPr>
        <p:spPr bwMode="auto">
          <a:xfrm>
            <a:off x="3434947" y="4113710"/>
            <a:ext cx="52185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1" i="0" u="none" strike="noStrike" baseline="0">
                <a:solidFill>
                  <a:schemeClr val="tx1">
                    <a:lumMod val="75000"/>
                    <a:lumOff val="25000"/>
                  </a:schemeClr>
                </a:solidFill>
                <a:latin typeface="Century Gothic" charset="0"/>
                <a:ea typeface="Century Gothic" charset="0"/>
                <a:cs typeface="Century Gothic" charset="0"/>
              </a:rPr>
              <a:t>JA</a:t>
            </a:r>
          </a:p>
        </p:txBody>
      </p:sp>
      <p:cxnSp>
        <p:nvCxnSpPr>
          <p:cNvPr id="59" name="Straight Arrow Connector 58">
            <a:extLst>
              <a:ext uri="{FF2B5EF4-FFF2-40B4-BE49-F238E27FC236}">
                <a16:creationId xmlns:a16="http://schemas.microsoft.com/office/drawing/2014/main" id="{C6AEC346-2FA3-8640-A42D-7313EFF6F08A}"/>
              </a:ext>
            </a:extLst>
          </p:cNvPr>
          <p:cNvCxnSpPr/>
          <p:nvPr/>
        </p:nvCxnSpPr>
        <p:spPr>
          <a:xfrm flipH="1" flipV="1">
            <a:off x="2337623" y="3023310"/>
            <a:ext cx="732306" cy="352274"/>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9">
            <a:extLst>
              <a:ext uri="{FF2B5EF4-FFF2-40B4-BE49-F238E27FC236}">
                <a16:creationId xmlns:a16="http://schemas.microsoft.com/office/drawing/2014/main" id="{039F2947-7263-5B4C-8984-E423BF32686F}"/>
              </a:ext>
            </a:extLst>
          </p:cNvPr>
          <p:cNvSpPr>
            <a:spLocks noChangeArrowheads="1"/>
          </p:cNvSpPr>
          <p:nvPr/>
        </p:nvSpPr>
        <p:spPr bwMode="auto">
          <a:xfrm>
            <a:off x="145671" y="4593824"/>
            <a:ext cx="2372075" cy="822960"/>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Auftragsbestä-tigung generieren</a:t>
            </a:r>
          </a:p>
        </p:txBody>
      </p:sp>
      <p:cxnSp>
        <p:nvCxnSpPr>
          <p:cNvPr id="61" name="Straight Arrow Connector 60">
            <a:extLst>
              <a:ext uri="{FF2B5EF4-FFF2-40B4-BE49-F238E27FC236}">
                <a16:creationId xmlns:a16="http://schemas.microsoft.com/office/drawing/2014/main" id="{BC8CAD74-4B4D-3742-864E-EF2FF8A5A53A}"/>
              </a:ext>
            </a:extLst>
          </p:cNvPr>
          <p:cNvCxnSpPr>
            <a:cxnSpLocks/>
          </p:cNvCxnSpPr>
          <p:nvPr/>
        </p:nvCxnSpPr>
        <p:spPr>
          <a:xfrm flipH="1">
            <a:off x="6123300" y="3402248"/>
            <a:ext cx="2897964"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C8B1346-5769-8C49-9412-3CAE0E47E986}"/>
              </a:ext>
            </a:extLst>
          </p:cNvPr>
          <p:cNvCxnSpPr>
            <a:cxnSpLocks/>
          </p:cNvCxnSpPr>
          <p:nvPr/>
        </p:nvCxnSpPr>
        <p:spPr>
          <a:xfrm>
            <a:off x="2429309" y="5005304"/>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03D7009-9744-2B4D-90F6-7ED14342DCE5}"/>
              </a:ext>
            </a:extLst>
          </p:cNvPr>
          <p:cNvCxnSpPr>
            <a:cxnSpLocks/>
          </p:cNvCxnSpPr>
          <p:nvPr/>
        </p:nvCxnSpPr>
        <p:spPr>
          <a:xfrm>
            <a:off x="5225134" y="5005304"/>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AutoShape 166">
            <a:extLst>
              <a:ext uri="{FF2B5EF4-FFF2-40B4-BE49-F238E27FC236}">
                <a16:creationId xmlns:a16="http://schemas.microsoft.com/office/drawing/2014/main" id="{996523E9-96DC-9446-814B-1DCEECF63F5D}"/>
              </a:ext>
            </a:extLst>
          </p:cNvPr>
          <p:cNvSpPr>
            <a:spLocks noChangeArrowheads="1"/>
          </p:cNvSpPr>
          <p:nvPr/>
        </p:nvSpPr>
        <p:spPr bwMode="auto">
          <a:xfrm>
            <a:off x="3149410" y="4593824"/>
            <a:ext cx="1920240" cy="82296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Produkt für den Versand vorbereiten</a:t>
            </a:r>
          </a:p>
        </p:txBody>
      </p:sp>
      <p:sp>
        <p:nvSpPr>
          <p:cNvPr id="65" name="AutoShape 169">
            <a:extLst>
              <a:ext uri="{FF2B5EF4-FFF2-40B4-BE49-F238E27FC236}">
                <a16:creationId xmlns:a16="http://schemas.microsoft.com/office/drawing/2014/main" id="{0EF0F3AA-8AE8-3F43-94BB-7334DC93141E}"/>
              </a:ext>
            </a:extLst>
          </p:cNvPr>
          <p:cNvSpPr>
            <a:spLocks noChangeArrowheads="1"/>
          </p:cNvSpPr>
          <p:nvPr/>
        </p:nvSpPr>
        <p:spPr bwMode="auto">
          <a:xfrm>
            <a:off x="8547100" y="4593824"/>
            <a:ext cx="3403597" cy="822960"/>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a:solidFill>
                  <a:srgbClr val="000000"/>
                </a:solidFill>
                <a:latin typeface="Century Gothic" charset="0"/>
                <a:ea typeface="Century Gothic" charset="0"/>
                <a:cs typeface="Century Gothic" charset="0"/>
              </a:rPr>
              <a:t>Produkt an den </a:t>
            </a:r>
          </a:p>
          <a:p>
            <a:pPr algn="ctr" rtl="0">
              <a:defRPr sz="1000"/>
            </a:pPr>
            <a:r>
              <a:rPr lang="de-DE" sz="1500" b="0" i="0" u="none" strike="noStrike" baseline="0">
                <a:solidFill>
                  <a:srgbClr val="000000"/>
                </a:solidFill>
                <a:latin typeface="Century Gothic" charset="0"/>
                <a:ea typeface="Century Gothic" charset="0"/>
                <a:cs typeface="Century Gothic" charset="0"/>
              </a:rPr>
              <a:t>Lieferdienst übergeben</a:t>
            </a:r>
          </a:p>
        </p:txBody>
      </p:sp>
      <p:cxnSp>
        <p:nvCxnSpPr>
          <p:cNvPr id="66" name="Straight Arrow Connector 65">
            <a:extLst>
              <a:ext uri="{FF2B5EF4-FFF2-40B4-BE49-F238E27FC236}">
                <a16:creationId xmlns:a16="http://schemas.microsoft.com/office/drawing/2014/main" id="{CAE6CAF2-39A9-FC49-AD24-3F5CD062CF89}"/>
              </a:ext>
            </a:extLst>
          </p:cNvPr>
          <p:cNvCxnSpPr>
            <a:cxnSpLocks/>
          </p:cNvCxnSpPr>
          <p:nvPr/>
        </p:nvCxnSpPr>
        <p:spPr>
          <a:xfrm>
            <a:off x="7972630" y="5005304"/>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AutoShape 166">
            <a:extLst>
              <a:ext uri="{FF2B5EF4-FFF2-40B4-BE49-F238E27FC236}">
                <a16:creationId xmlns:a16="http://schemas.microsoft.com/office/drawing/2014/main" id="{B9165CB5-711E-3C44-9BED-30F898BF4E66}"/>
              </a:ext>
            </a:extLst>
          </p:cNvPr>
          <p:cNvSpPr>
            <a:spLocks noChangeArrowheads="1"/>
          </p:cNvSpPr>
          <p:nvPr/>
        </p:nvSpPr>
        <p:spPr bwMode="auto">
          <a:xfrm>
            <a:off x="5995196" y="4593824"/>
            <a:ext cx="1920240" cy="82296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rgbClr val="000000"/>
                </a:solidFill>
                <a:latin typeface="Century Gothic" charset="0"/>
                <a:ea typeface="Century Gothic" charset="0"/>
                <a:cs typeface="Century Gothic" charset="0"/>
              </a:rPr>
              <a:t>Lagerbestände </a:t>
            </a:r>
          </a:p>
          <a:p>
            <a:pPr algn="ctr" rtl="0">
              <a:defRPr sz="1000"/>
            </a:pPr>
            <a:r>
              <a:rPr lang="de-DE" sz="1500" b="0" i="0" u="none" strike="noStrike" baseline="0" dirty="0">
                <a:solidFill>
                  <a:srgbClr val="000000"/>
                </a:solidFill>
                <a:latin typeface="Century Gothic" charset="0"/>
                <a:ea typeface="Century Gothic" charset="0"/>
                <a:cs typeface="Century Gothic" charset="0"/>
              </a:rPr>
              <a:t>aktualisieren</a:t>
            </a:r>
          </a:p>
        </p:txBody>
      </p:sp>
      <p:sp>
        <p:nvSpPr>
          <p:cNvPr id="68" name="AutoShape 167">
            <a:extLst>
              <a:ext uri="{FF2B5EF4-FFF2-40B4-BE49-F238E27FC236}">
                <a16:creationId xmlns:a16="http://schemas.microsoft.com/office/drawing/2014/main" id="{4084EC94-F510-6D47-ABCA-B423BAA4ED50}"/>
              </a:ext>
            </a:extLst>
          </p:cNvPr>
          <p:cNvSpPr>
            <a:spLocks noChangeArrowheads="1"/>
          </p:cNvSpPr>
          <p:nvPr/>
        </p:nvSpPr>
        <p:spPr bwMode="auto">
          <a:xfrm>
            <a:off x="9033046" y="5857818"/>
            <a:ext cx="2451144" cy="822960"/>
          </a:xfrm>
          <a:prstGeom prst="roundRect">
            <a:avLst>
              <a:gd name="adj" fmla="val 50000"/>
            </a:avLst>
          </a:prstGeom>
          <a:solidFill>
            <a:srgbClr val="9CE8BD"/>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200" b="0" i="0" u="none" strike="noStrike" baseline="0" dirty="0">
                <a:solidFill>
                  <a:srgbClr val="000000"/>
                </a:solidFill>
                <a:latin typeface="Century Gothic" charset="0"/>
                <a:ea typeface="Century Gothic" charset="0"/>
                <a:cs typeface="Century Gothic" charset="0"/>
              </a:rPr>
              <a:t>ENDE:</a:t>
            </a:r>
          </a:p>
          <a:p>
            <a:pPr algn="ctr" rtl="0">
              <a:defRPr sz="1000"/>
            </a:pPr>
            <a:r>
              <a:rPr lang="de-DE" sz="1200" b="0" i="0" u="none" strike="noStrike" baseline="0" dirty="0">
                <a:solidFill>
                  <a:srgbClr val="000000"/>
                </a:solidFill>
                <a:latin typeface="Century Gothic" charset="0"/>
                <a:ea typeface="Century Gothic" charset="0"/>
                <a:cs typeface="Century Gothic" charset="0"/>
              </a:rPr>
              <a:t>Auftragsbearbeitung abgeschlossen</a:t>
            </a:r>
          </a:p>
        </p:txBody>
      </p:sp>
      <p:cxnSp>
        <p:nvCxnSpPr>
          <p:cNvPr id="69" name="Straight Arrow Connector 68">
            <a:extLst>
              <a:ext uri="{FF2B5EF4-FFF2-40B4-BE49-F238E27FC236}">
                <a16:creationId xmlns:a16="http://schemas.microsoft.com/office/drawing/2014/main" id="{4BEA70BC-1DF1-5443-9BB8-34E8B366EC0C}"/>
              </a:ext>
            </a:extLst>
          </p:cNvPr>
          <p:cNvCxnSpPr/>
          <p:nvPr/>
        </p:nvCxnSpPr>
        <p:spPr>
          <a:xfrm>
            <a:off x="10313966" y="5474701"/>
            <a:ext cx="0" cy="312774"/>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82FE0A-1B46-0B58-B246-E7058E6A7C05}"/>
              </a:ext>
            </a:extLst>
          </p:cNvPr>
          <p:cNvSpPr/>
          <p:nvPr/>
        </p:nvSpPr>
        <p:spPr>
          <a:xfrm>
            <a:off x="249703" y="946960"/>
            <a:ext cx="11662896" cy="1275540"/>
          </a:xfrm>
          <a:prstGeom prst="rect">
            <a:avLst/>
          </a:prstGeom>
          <a:gradFill>
            <a:gsLst>
              <a:gs pos="19000">
                <a:srgbClr val="BD9CB1"/>
              </a:gs>
              <a:gs pos="84000">
                <a:srgbClr val="F1C6E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116314414"/>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de-DE" sz="900" u="none" strike="noStrike">
                          <a:solidFill>
                            <a:schemeClr val="tx1">
                              <a:lumMod val="65000"/>
                              <a:lumOff val="35000"/>
                            </a:schemeClr>
                          </a:solidFill>
                          <a:effectLst/>
                          <a:latin typeface="Century Gothic" panose="020B0502020202020204" pitchFamily="34" charset="0"/>
                        </a:rPr>
                        <a:t>   PROZESS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AUTOR*IN</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DATUM</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8" name="Text Box 174">
            <a:extLst>
              <a:ext uri="{FF2B5EF4-FFF2-40B4-BE49-F238E27FC236}">
                <a16:creationId xmlns:a16="http://schemas.microsoft.com/office/drawing/2014/main" id="{02F9084D-C6EF-EF83-4E20-84D3B056392F}"/>
              </a:ext>
            </a:extLst>
          </p:cNvPr>
          <p:cNvSpPr txBox="1">
            <a:spLocks noChangeArrowheads="1"/>
          </p:cNvSpPr>
          <p:nvPr/>
        </p:nvSpPr>
        <p:spPr bwMode="auto">
          <a:xfrm>
            <a:off x="8045366" y="1243503"/>
            <a:ext cx="57124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tx1">
                    <a:lumMod val="75000"/>
                    <a:lumOff val="25000"/>
                  </a:schemeClr>
                </a:solidFill>
                <a:latin typeface="Century Gothic" charset="0"/>
                <a:ea typeface="Century Gothic" charset="0"/>
                <a:cs typeface="Century Gothic" charset="0"/>
              </a:rPr>
              <a:t>JA</a:t>
            </a:r>
          </a:p>
        </p:txBody>
      </p:sp>
      <p:cxnSp>
        <p:nvCxnSpPr>
          <p:cNvPr id="9" name="Straight Arrow Connector 8">
            <a:extLst>
              <a:ext uri="{FF2B5EF4-FFF2-40B4-BE49-F238E27FC236}">
                <a16:creationId xmlns:a16="http://schemas.microsoft.com/office/drawing/2014/main" id="{3A45C547-6B30-5FE7-590F-1A9A7F45C03B}"/>
              </a:ext>
            </a:extLst>
          </p:cNvPr>
          <p:cNvCxnSpPr/>
          <p:nvPr/>
        </p:nvCxnSpPr>
        <p:spPr>
          <a:xfrm>
            <a:off x="8515010" y="1577775"/>
            <a:ext cx="696561" cy="491228"/>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 Box 174">
            <a:extLst>
              <a:ext uri="{FF2B5EF4-FFF2-40B4-BE49-F238E27FC236}">
                <a16:creationId xmlns:a16="http://schemas.microsoft.com/office/drawing/2014/main" id="{7374225B-EC5F-DED8-E912-74F0366D5C1E}"/>
              </a:ext>
            </a:extLst>
          </p:cNvPr>
          <p:cNvSpPr txBox="1">
            <a:spLocks noChangeArrowheads="1"/>
          </p:cNvSpPr>
          <p:nvPr/>
        </p:nvSpPr>
        <p:spPr bwMode="auto">
          <a:xfrm>
            <a:off x="8330219" y="1078403"/>
            <a:ext cx="57124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dirty="0">
                <a:solidFill>
                  <a:schemeClr val="tx1">
                    <a:lumMod val="75000"/>
                    <a:lumOff val="25000"/>
                  </a:schemeClr>
                </a:solidFill>
                <a:latin typeface="Century Gothic" charset="0"/>
                <a:ea typeface="Century Gothic" charset="0"/>
                <a:cs typeface="Century Gothic" charset="0"/>
              </a:rPr>
              <a:t>NEIN</a:t>
            </a:r>
          </a:p>
        </p:txBody>
      </p:sp>
      <p:cxnSp>
        <p:nvCxnSpPr>
          <p:cNvPr id="11" name="Straight Arrow Connector 10">
            <a:extLst>
              <a:ext uri="{FF2B5EF4-FFF2-40B4-BE49-F238E27FC236}">
                <a16:creationId xmlns:a16="http://schemas.microsoft.com/office/drawing/2014/main" id="{3C2EBF9C-4AC0-00E1-C515-523B15DBB4E2}"/>
              </a:ext>
            </a:extLst>
          </p:cNvPr>
          <p:cNvCxnSpPr/>
          <p:nvPr/>
        </p:nvCxnSpPr>
        <p:spPr>
          <a:xfrm>
            <a:off x="8839777" y="1285675"/>
            <a:ext cx="4572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 Box 174">
            <a:extLst>
              <a:ext uri="{FF2B5EF4-FFF2-40B4-BE49-F238E27FC236}">
                <a16:creationId xmlns:a16="http://schemas.microsoft.com/office/drawing/2014/main" id="{0E8D7129-FD1C-B5DC-65F2-43C748B1DA08}"/>
              </a:ext>
            </a:extLst>
          </p:cNvPr>
          <p:cNvSpPr txBox="1">
            <a:spLocks noChangeArrowheads="1"/>
          </p:cNvSpPr>
          <p:nvPr/>
        </p:nvSpPr>
        <p:spPr bwMode="auto">
          <a:xfrm rot="16200000">
            <a:off x="-220212" y="1360303"/>
            <a:ext cx="1460502" cy="461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vert270"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500" b="0" i="0" u="none" strike="noStrike" baseline="0" dirty="0">
                <a:solidFill>
                  <a:schemeClr val="bg1"/>
                </a:solidFill>
                <a:latin typeface="Century Gothic" charset="0"/>
                <a:ea typeface="Century Gothic" charset="0"/>
                <a:cs typeface="Century Gothic" charset="0"/>
              </a:rPr>
              <a:t>– SCHLÜSSEL –</a:t>
            </a:r>
          </a:p>
        </p:txBody>
      </p:sp>
      <p:sp>
        <p:nvSpPr>
          <p:cNvPr id="13" name="AutoShape 167">
            <a:extLst>
              <a:ext uri="{FF2B5EF4-FFF2-40B4-BE49-F238E27FC236}">
                <a16:creationId xmlns:a16="http://schemas.microsoft.com/office/drawing/2014/main" id="{F0C055A4-DBD4-8717-98CA-A2025814B764}"/>
              </a:ext>
            </a:extLst>
          </p:cNvPr>
          <p:cNvSpPr>
            <a:spLocks noChangeArrowheads="1"/>
          </p:cNvSpPr>
          <p:nvPr/>
        </p:nvSpPr>
        <p:spPr bwMode="auto">
          <a:xfrm>
            <a:off x="866957" y="1155679"/>
            <a:ext cx="1371600" cy="815728"/>
          </a:xfrm>
          <a:prstGeom prst="roundRect">
            <a:avLst>
              <a:gd name="adj" fmla="val 50000"/>
            </a:avLst>
          </a:prstGeom>
          <a:solidFill>
            <a:srgbClr val="DAF267"/>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baseline="0" dirty="0">
                <a:solidFill>
                  <a:srgbClr val="000000"/>
                </a:solidFill>
                <a:latin typeface="Century Gothic" charset="0"/>
                <a:ea typeface="Century Gothic" charset="0"/>
                <a:cs typeface="Century Gothic" charset="0"/>
              </a:rPr>
              <a:t>OVAL: </a:t>
            </a:r>
          </a:p>
          <a:p>
            <a:pPr algn="ctr" rtl="0">
              <a:defRPr sz="1000"/>
            </a:pPr>
            <a:r>
              <a:rPr lang="de-DE" sz="1050" b="0" i="0" u="none" strike="noStrike" baseline="0" dirty="0">
                <a:solidFill>
                  <a:srgbClr val="000000"/>
                </a:solidFill>
                <a:latin typeface="Century Gothic" charset="0"/>
                <a:ea typeface="Century Gothic" charset="0"/>
                <a:cs typeface="Century Gothic" charset="0"/>
              </a:rPr>
              <a:t>Start/Ende </a:t>
            </a:r>
          </a:p>
          <a:p>
            <a:pPr algn="ctr" rtl="0">
              <a:defRPr sz="1000"/>
            </a:pPr>
            <a:r>
              <a:rPr lang="de-DE" sz="1050" b="0" i="0" u="none" strike="noStrike" baseline="0" dirty="0">
                <a:solidFill>
                  <a:srgbClr val="000000"/>
                </a:solidFill>
                <a:latin typeface="Century Gothic" charset="0"/>
                <a:ea typeface="Century Gothic" charset="0"/>
                <a:cs typeface="Century Gothic" charset="0"/>
              </a:rPr>
              <a:t>des Prozesses</a:t>
            </a:r>
          </a:p>
        </p:txBody>
      </p:sp>
      <p:sp>
        <p:nvSpPr>
          <p:cNvPr id="15" name="AutoShape 166">
            <a:extLst>
              <a:ext uri="{FF2B5EF4-FFF2-40B4-BE49-F238E27FC236}">
                <a16:creationId xmlns:a16="http://schemas.microsoft.com/office/drawing/2014/main" id="{ED5EDC6A-3FBA-0EEB-8B49-75EDF3B67AE2}"/>
              </a:ext>
            </a:extLst>
          </p:cNvPr>
          <p:cNvSpPr>
            <a:spLocks noChangeArrowheads="1"/>
          </p:cNvSpPr>
          <p:nvPr/>
        </p:nvSpPr>
        <p:spPr bwMode="auto">
          <a:xfrm>
            <a:off x="2454457" y="1152063"/>
            <a:ext cx="1371600" cy="82296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baseline="0">
                <a:solidFill>
                  <a:srgbClr val="000000"/>
                </a:solidFill>
                <a:latin typeface="Century Gothic" charset="0"/>
                <a:ea typeface="Century Gothic" charset="0"/>
                <a:cs typeface="Century Gothic" charset="0"/>
              </a:rPr>
              <a:t>RECHTECK: </a:t>
            </a:r>
          </a:p>
          <a:p>
            <a:pPr algn="ctr" rtl="0">
              <a:defRPr sz="1000"/>
            </a:pPr>
            <a:r>
              <a:rPr lang="de-DE" sz="1050" b="0" i="0" u="none" strike="noStrike" baseline="0">
                <a:solidFill>
                  <a:srgbClr val="000000"/>
                </a:solidFill>
                <a:latin typeface="Century Gothic" charset="0"/>
                <a:ea typeface="Century Gothic" charset="0"/>
                <a:cs typeface="Century Gothic" charset="0"/>
              </a:rPr>
              <a:t>Prozessschritt</a:t>
            </a:r>
          </a:p>
        </p:txBody>
      </p:sp>
      <p:sp>
        <p:nvSpPr>
          <p:cNvPr id="16" name="AutoShape 169">
            <a:extLst>
              <a:ext uri="{FF2B5EF4-FFF2-40B4-BE49-F238E27FC236}">
                <a16:creationId xmlns:a16="http://schemas.microsoft.com/office/drawing/2014/main" id="{3293103D-7C71-C615-9D29-15DE9941463A}"/>
              </a:ext>
            </a:extLst>
          </p:cNvPr>
          <p:cNvSpPr>
            <a:spLocks noChangeArrowheads="1"/>
          </p:cNvSpPr>
          <p:nvPr/>
        </p:nvSpPr>
        <p:spPr bwMode="auto">
          <a:xfrm>
            <a:off x="5922271" y="1155679"/>
            <a:ext cx="2103120" cy="815728"/>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spc="-30" dirty="0">
                <a:solidFill>
                  <a:srgbClr val="000000"/>
                </a:solidFill>
                <a:latin typeface="Century Gothic" charset="0"/>
                <a:ea typeface="Century Gothic" charset="0"/>
                <a:cs typeface="Century Gothic" charset="0"/>
              </a:rPr>
              <a:t>PARALLELOGRAMM: </a:t>
            </a:r>
          </a:p>
          <a:p>
            <a:pPr algn="ctr" rtl="0">
              <a:defRPr sz="1000"/>
            </a:pPr>
            <a:r>
              <a:rPr lang="de-DE" sz="1050" b="0" i="0" u="none" strike="noStrike" baseline="0" dirty="0">
                <a:solidFill>
                  <a:srgbClr val="000000"/>
                </a:solidFill>
                <a:latin typeface="Century Gothic" charset="0"/>
                <a:ea typeface="Century Gothic" charset="0"/>
                <a:cs typeface="Century Gothic" charset="0"/>
              </a:rPr>
              <a:t>Eingabe/Ausgabe</a:t>
            </a:r>
          </a:p>
        </p:txBody>
      </p:sp>
      <p:sp>
        <p:nvSpPr>
          <p:cNvPr id="17" name="AutoShape 168">
            <a:extLst>
              <a:ext uri="{FF2B5EF4-FFF2-40B4-BE49-F238E27FC236}">
                <a16:creationId xmlns:a16="http://schemas.microsoft.com/office/drawing/2014/main" id="{439A1D05-2D23-A6C6-B20C-44D5320BCD59}"/>
              </a:ext>
            </a:extLst>
          </p:cNvPr>
          <p:cNvSpPr>
            <a:spLocks noChangeArrowheads="1"/>
          </p:cNvSpPr>
          <p:nvPr/>
        </p:nvSpPr>
        <p:spPr bwMode="auto">
          <a:xfrm>
            <a:off x="3982757" y="1014903"/>
            <a:ext cx="1876014" cy="1097280"/>
          </a:xfrm>
          <a:prstGeom prst="flowChartDecision">
            <a:avLst/>
          </a:prstGeom>
          <a:solidFill>
            <a:srgbClr val="F1C6E3"/>
          </a:solidFill>
          <a:ln w="12700">
            <a:noFill/>
            <a:miter lim="800000"/>
            <a:headEnd/>
            <a:tailEnd/>
          </a:ln>
          <a:effectLst/>
        </p:spPr>
        <p:txBody>
          <a:bodyPr wrap="square" lIns="0" tIns="0" rIns="0" bIns="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baseline="0" dirty="0">
                <a:solidFill>
                  <a:srgbClr val="000000"/>
                </a:solidFill>
                <a:latin typeface="Century Gothic" charset="0"/>
                <a:ea typeface="Century Gothic" charset="0"/>
                <a:cs typeface="Century Gothic" charset="0"/>
              </a:rPr>
              <a:t>RAUTE: </a:t>
            </a:r>
          </a:p>
          <a:p>
            <a:pPr algn="ctr" rtl="0">
              <a:defRPr sz="1000"/>
            </a:pPr>
            <a:r>
              <a:rPr lang="de-DE" sz="1050" b="0" i="0" u="none" strike="noStrike" spc="-20" dirty="0">
                <a:solidFill>
                  <a:srgbClr val="000000"/>
                </a:solidFill>
                <a:latin typeface="Century Gothic" charset="0"/>
                <a:ea typeface="Century Gothic" charset="0"/>
                <a:cs typeface="Century Gothic" charset="0"/>
              </a:rPr>
              <a:t>Entscheidungs-punkt</a:t>
            </a:r>
          </a:p>
        </p:txBody>
      </p:sp>
      <p:cxnSp>
        <p:nvCxnSpPr>
          <p:cNvPr id="18" name="Straight Arrow Connector 17">
            <a:extLst>
              <a:ext uri="{FF2B5EF4-FFF2-40B4-BE49-F238E27FC236}">
                <a16:creationId xmlns:a16="http://schemas.microsoft.com/office/drawing/2014/main" id="{7C37F862-8FD8-B29C-1A2D-23945AB38E98}"/>
              </a:ext>
            </a:extLst>
          </p:cNvPr>
          <p:cNvCxnSpPr/>
          <p:nvPr/>
        </p:nvCxnSpPr>
        <p:spPr>
          <a:xfrm flipV="1">
            <a:off x="8172989" y="1688003"/>
            <a:ext cx="0" cy="3429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9C6862-CA96-F0CB-5341-FE11423992BB}"/>
              </a:ext>
            </a:extLst>
          </p:cNvPr>
          <p:cNvCxnSpPr/>
          <p:nvPr/>
        </p:nvCxnSpPr>
        <p:spPr>
          <a:xfrm>
            <a:off x="8401589" y="1738803"/>
            <a:ext cx="0" cy="3429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3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12772</TotalTime>
  <Words>311</Words>
  <Application>Microsoft Office PowerPoint</Application>
  <PresentationFormat>Widescreen</PresentationFormat>
  <Paragraphs>56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208</cp:revision>
  <cp:lastPrinted>2024-02-20T23:48:17Z</cp:lastPrinted>
  <dcterms:created xsi:type="dcterms:W3CDTF">2021-07-07T23:54:57Z</dcterms:created>
  <dcterms:modified xsi:type="dcterms:W3CDTF">2024-11-07T08:43:51Z</dcterms:modified>
</cp:coreProperties>
</file>