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sldIdLst>
    <p:sldId id="353" r:id="rId2"/>
    <p:sldId id="382" r:id="rId3"/>
    <p:sldId id="385" r:id="rId4"/>
    <p:sldId id="384" r:id="rId5"/>
    <p:sldId id="386" r:id="rId6"/>
    <p:sldId id="29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F5F3"/>
    <a:srgbClr val="D7EEEB"/>
    <a:srgbClr val="BFEEEB"/>
    <a:srgbClr val="2E75B6"/>
    <a:srgbClr val="C9F2DB"/>
    <a:srgbClr val="E4FAF1"/>
    <a:srgbClr val="DBF2A9"/>
    <a:srgbClr val="9AE7BD"/>
    <a:srgbClr val="E5F2CA"/>
    <a:srgbClr val="F2F9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14" autoAdjust="0"/>
    <p:restoredTop sz="96058"/>
  </p:normalViewPr>
  <p:slideViewPr>
    <p:cSldViewPr snapToGrid="0" snapToObjects="1">
      <p:cViewPr varScale="1">
        <p:scale>
          <a:sx n="174" d="100"/>
          <a:sy n="174" d="100"/>
        </p:scale>
        <p:origin x="150" y="183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1"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11/24/2024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20192749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28426125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5</a:t>
            </a:fld>
            <a:endParaRPr/>
          </a:p>
        </p:txBody>
      </p:sp>
    </p:spTree>
    <p:extLst>
      <p:ext uri="{BB962C8B-B14F-4D97-AF65-F5344CB8AC3E}">
        <p14:creationId xmlns:p14="http://schemas.microsoft.com/office/powerpoint/2010/main" val="2237594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6</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11/24/2024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11/24/2024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11/24/2024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11/24/2024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smartsheet.com/try-it?trp=50136"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89000">
              <a:srgbClr val="EDF5F3"/>
            </a:gs>
          </a:gsLst>
          <a:lin ang="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7770091" cy="954107"/>
          </a:xfrm>
          <a:prstGeom prst="rect">
            <a:avLst/>
          </a:prstGeom>
          <a:noFill/>
          <a:effectLst/>
        </p:spPr>
        <p:txBody>
          <a:bodyPr wrap="square" rtlCol="0">
            <a:spAutoFit/>
          </a:bodyPr>
          <a:lstStyle/>
          <a:p>
            <a:pPr rtl="0"/>
            <a:r>
              <a:rPr lang="de-DE" sz="2800" b="1" dirty="0">
                <a:solidFill>
                  <a:schemeClr val="tx1">
                    <a:lumMod val="65000"/>
                    <a:lumOff val="35000"/>
                  </a:schemeClr>
                </a:solidFill>
                <a:latin typeface="Century Gothic" panose="020B0502020202020204" pitchFamily="34" charset="0"/>
              </a:rPr>
              <a:t>PowerPoint-Vorlage für funktionsübergreifende Flussdiagramme</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a:srcRect/>
          <a:stretch/>
        </p:blipFill>
        <p:spPr>
          <a:xfrm>
            <a:off x="8632454" y="298882"/>
            <a:ext cx="3264288"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558256" cy="4855625"/>
          </a:xfrm>
          <a:prstGeom prst="rect">
            <a:avLst/>
          </a:prstGeom>
          <a:noFill/>
        </p:spPr>
        <p:txBody>
          <a:bodyPr wrap="square" rtlCol="0">
            <a:spAutoFit/>
          </a:bodyPr>
          <a:lstStyle/>
          <a:p>
            <a:pPr algn="l" rtl="0">
              <a:lnSpc>
                <a:spcPct val="150000"/>
              </a:lnSpc>
              <a:spcBef>
                <a:spcPts val="0"/>
              </a:spcBef>
              <a:spcAft>
                <a:spcPts val="0"/>
              </a:spcAft>
            </a:pPr>
            <a:r>
              <a:rPr lang="de-DE" sz="1200" b="1" i="0" u="none" strike="noStrike" dirty="0">
                <a:solidFill>
                  <a:srgbClr val="000000"/>
                </a:solidFill>
                <a:effectLst/>
                <a:latin typeface="Century Gothic" panose="020B0502020202020204" pitchFamily="34" charset="0"/>
              </a:rPr>
              <a:t>Verwendung dieser Vorlage: </a:t>
            </a:r>
            <a:r>
              <a:rPr lang="de-DE" sz="1200" i="0" u="none" strike="noStrike" dirty="0">
                <a:solidFill>
                  <a:srgbClr val="000000"/>
                </a:solidFill>
                <a:effectLst/>
                <a:latin typeface="Century Gothic" panose="020B0502020202020204" pitchFamily="34" charset="0"/>
              </a:rPr>
              <a:t>Verwenden Sie diese Vorlage für funktionsübergreifende Flussdiagramme, wenn Ihr Projekt mehrere Abteilungen oder Teams umfasst, und zeigen Sie die miteinander verbundenen Rollen und Prozesse auf. Sie ist besonders nützlich für Projekte, bei denen klar verstanden werden muss, wie verschiedene Teile der Organisation zum Workflow beitragen. </a:t>
            </a:r>
          </a:p>
          <a:p>
            <a:pPr algn="l" rtl="0">
              <a:lnSpc>
                <a:spcPct val="150000"/>
              </a:lnSpc>
              <a:spcBef>
                <a:spcPts val="0"/>
              </a:spcBef>
              <a:spcAft>
                <a:spcPts val="0"/>
              </a:spcAft>
            </a:pPr>
            <a:r>
              <a:rPr lang="de-DE" sz="1200" i="0" u="none" strike="noStrike" dirty="0">
                <a:solidFill>
                  <a:srgbClr val="000000"/>
                </a:solidFill>
                <a:effectLst/>
                <a:latin typeface="Century Gothic" panose="020B0502020202020204" pitchFamily="34" charset="0"/>
              </a:rPr>
              <a:t>  </a:t>
            </a:r>
          </a:p>
          <a:p>
            <a:pPr algn="l" rtl="0">
              <a:lnSpc>
                <a:spcPct val="150000"/>
              </a:lnSpc>
              <a:spcBef>
                <a:spcPts val="0"/>
              </a:spcBef>
              <a:spcAft>
                <a:spcPts val="0"/>
              </a:spcAft>
            </a:pPr>
            <a:r>
              <a:rPr lang="de-DE" sz="1200" b="1" i="0" u="none" strike="noStrike" dirty="0">
                <a:solidFill>
                  <a:srgbClr val="000000"/>
                </a:solidFill>
                <a:effectLst/>
                <a:latin typeface="Century Gothic" panose="020B0502020202020204" pitchFamily="34" charset="0"/>
              </a:rPr>
              <a:t>Besonderheiten der Vorlage: </a:t>
            </a:r>
            <a:r>
              <a:rPr lang="de-DE" sz="1200" i="0" u="none" strike="noStrike" dirty="0">
                <a:solidFill>
                  <a:srgbClr val="000000"/>
                </a:solidFill>
                <a:effectLst/>
                <a:latin typeface="Century Gothic" panose="020B0502020202020204" pitchFamily="34" charset="0"/>
              </a:rPr>
              <a:t>Die klare Farbcodierung und das geradlinige Design der Vorlage vereinfachen die Darstellung des Aufgabenflusses zwischen verschiedenen Funktionen. Hiermit ermitteln Sie sowohl Möglichkeiten zur Zusammenarbeit als auch Engpässe. Sie enthält außerdem anpassbare Funktionen, mit denen Sie das Diagramm an Ihre spezifischen Projektanforderungen anpassen und eine effektive abteilungsübergreifende Kommunikation sicherstellen können. </a:t>
            </a: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101883" y="1592477"/>
            <a:ext cx="6794859" cy="3822107"/>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DE57D79-1F11-2402-188A-DA385E87F17D}"/>
              </a:ext>
            </a:extLst>
          </p:cNvPr>
          <p:cNvSpPr/>
          <p:nvPr/>
        </p:nvSpPr>
        <p:spPr>
          <a:xfrm>
            <a:off x="256540" y="1464893"/>
            <a:ext cx="11643359" cy="5099194"/>
          </a:xfrm>
          <a:prstGeom prst="rect">
            <a:avLst/>
          </a:prstGeom>
          <a:gradFill>
            <a:gsLst>
              <a:gs pos="0">
                <a:schemeClr val="bg1"/>
              </a:gs>
              <a:gs pos="100000">
                <a:srgbClr val="D7EEEB"/>
              </a:gs>
            </a:gsLst>
            <a:lin ang="36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Table 2">
            <a:extLst>
              <a:ext uri="{FF2B5EF4-FFF2-40B4-BE49-F238E27FC236}">
                <a16:creationId xmlns:a16="http://schemas.microsoft.com/office/drawing/2014/main" id="{BC4CC84A-D192-1E17-1112-2F240D2B7762}"/>
              </a:ext>
            </a:extLst>
          </p:cNvPr>
          <p:cNvGraphicFramePr>
            <a:graphicFrameLocks noGrp="1"/>
          </p:cNvGraphicFramePr>
          <p:nvPr>
            <p:extLst>
              <p:ext uri="{D42A27DB-BD31-4B8C-83A1-F6EECF244321}">
                <p14:modId xmlns:p14="http://schemas.microsoft.com/office/powerpoint/2010/main" val="3070973700"/>
              </p:ext>
            </p:extLst>
          </p:nvPr>
        </p:nvGraphicFramePr>
        <p:xfrm>
          <a:off x="256541" y="1039330"/>
          <a:ext cx="11643360" cy="5539288"/>
        </p:xfrm>
        <a:graphic>
          <a:graphicData uri="http://schemas.openxmlformats.org/drawingml/2006/table">
            <a:tbl>
              <a:tblPr>
                <a:tableStyleId>{5C22544A-7EE6-4342-B048-85BDC9FD1C3A}</a:tableStyleId>
              </a:tblPr>
              <a:tblGrid>
                <a:gridCol w="2328672">
                  <a:extLst>
                    <a:ext uri="{9D8B030D-6E8A-4147-A177-3AD203B41FA5}">
                      <a16:colId xmlns:a16="http://schemas.microsoft.com/office/drawing/2014/main" val="867580656"/>
                    </a:ext>
                  </a:extLst>
                </a:gridCol>
                <a:gridCol w="2328672">
                  <a:extLst>
                    <a:ext uri="{9D8B030D-6E8A-4147-A177-3AD203B41FA5}">
                      <a16:colId xmlns:a16="http://schemas.microsoft.com/office/drawing/2014/main" val="1582733205"/>
                    </a:ext>
                  </a:extLst>
                </a:gridCol>
                <a:gridCol w="2328672">
                  <a:extLst>
                    <a:ext uri="{9D8B030D-6E8A-4147-A177-3AD203B41FA5}">
                      <a16:colId xmlns:a16="http://schemas.microsoft.com/office/drawing/2014/main" val="3351947120"/>
                    </a:ext>
                  </a:extLst>
                </a:gridCol>
                <a:gridCol w="2328672">
                  <a:extLst>
                    <a:ext uri="{9D8B030D-6E8A-4147-A177-3AD203B41FA5}">
                      <a16:colId xmlns:a16="http://schemas.microsoft.com/office/drawing/2014/main" val="739977279"/>
                    </a:ext>
                  </a:extLst>
                </a:gridCol>
                <a:gridCol w="2328672">
                  <a:extLst>
                    <a:ext uri="{9D8B030D-6E8A-4147-A177-3AD203B41FA5}">
                      <a16:colId xmlns:a16="http://schemas.microsoft.com/office/drawing/2014/main" val="2599127341"/>
                    </a:ext>
                  </a:extLst>
                </a:gridCol>
              </a:tblGrid>
              <a:tr h="543634">
                <a:tc>
                  <a:txBody>
                    <a:bodyPr/>
                    <a:lstStyle/>
                    <a:p>
                      <a:pPr algn="ctr" rtl="0" fontAlgn="ctr"/>
                      <a:r>
                        <a:rPr lang="de-DE" sz="1800" b="0" i="0" u="none" strike="noStrike">
                          <a:solidFill>
                            <a:srgbClr val="000000"/>
                          </a:solidFill>
                          <a:effectLst/>
                          <a:latin typeface="Century Gothic" panose="020B0502020202020204" pitchFamily="34" charset="0"/>
                        </a:rPr>
                        <a:t>KUND*IN</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FEEEB"/>
                    </a:solidFill>
                  </a:tcPr>
                </a:tc>
                <a:tc>
                  <a:txBody>
                    <a:bodyPr/>
                    <a:lstStyle/>
                    <a:p>
                      <a:pPr algn="ctr" rtl="0" fontAlgn="ctr"/>
                      <a:r>
                        <a:rPr lang="de-DE" sz="1800" b="0" i="0" u="none" strike="noStrike">
                          <a:solidFill>
                            <a:srgbClr val="000000"/>
                          </a:solidFill>
                          <a:effectLst/>
                          <a:latin typeface="Century Gothic" panose="020B0502020202020204" pitchFamily="34" charset="0"/>
                        </a:rPr>
                        <a:t>UMSATZ</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FEEEB"/>
                    </a:solidFill>
                  </a:tcPr>
                </a:tc>
                <a:tc>
                  <a:txBody>
                    <a:bodyPr/>
                    <a:lstStyle/>
                    <a:p>
                      <a:pPr algn="ctr" rtl="0" fontAlgn="ctr"/>
                      <a:r>
                        <a:rPr lang="de-DE" sz="1800" b="0" i="0" u="none" strike="noStrike">
                          <a:solidFill>
                            <a:srgbClr val="000000"/>
                          </a:solidFill>
                          <a:effectLst/>
                          <a:latin typeface="Century Gothic" panose="020B0502020202020204" pitchFamily="34" charset="0"/>
                        </a:rPr>
                        <a:t>VERTRÄGE</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FEEEB"/>
                    </a:solidFill>
                  </a:tcPr>
                </a:tc>
                <a:tc>
                  <a:txBody>
                    <a:bodyPr/>
                    <a:lstStyle/>
                    <a:p>
                      <a:pPr algn="ctr" rtl="0" fontAlgn="ctr"/>
                      <a:r>
                        <a:rPr lang="de-DE" sz="1800" b="0" i="0" u="none" strike="noStrike">
                          <a:solidFill>
                            <a:srgbClr val="000000"/>
                          </a:solidFill>
                          <a:effectLst/>
                          <a:latin typeface="Century Gothic" panose="020B0502020202020204" pitchFamily="34" charset="0"/>
                        </a:rPr>
                        <a:t>RECHTLICHE INFORMATIONEN</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FEEEB"/>
                    </a:solidFill>
                  </a:tcPr>
                </a:tc>
                <a:tc>
                  <a:txBody>
                    <a:bodyPr/>
                    <a:lstStyle/>
                    <a:p>
                      <a:pPr algn="ctr" rtl="0" fontAlgn="ctr"/>
                      <a:r>
                        <a:rPr lang="de-DE" sz="1800" b="0" i="0" u="none" strike="noStrike">
                          <a:solidFill>
                            <a:srgbClr val="000000"/>
                          </a:solidFill>
                          <a:effectLst/>
                          <a:latin typeface="Century Gothic" panose="020B0502020202020204" pitchFamily="34" charset="0"/>
                        </a:rPr>
                        <a:t>AUSFÜHRUNG</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FEEEB"/>
                    </a:solidFill>
                  </a:tcPr>
                </a:tc>
                <a:extLst>
                  <a:ext uri="{0D108BD9-81ED-4DB2-BD59-A6C34878D82A}">
                    <a16:rowId xmlns:a16="http://schemas.microsoft.com/office/drawing/2014/main" val="4090204753"/>
                  </a:ext>
                </a:extLst>
              </a:tr>
              <a:tr h="4981123">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4017228775"/>
                  </a:ext>
                </a:extLst>
              </a:tr>
            </a:tbl>
          </a:graphicData>
        </a:graphic>
      </p:graphicFrame>
      <p:graphicFrame>
        <p:nvGraphicFramePr>
          <p:cNvPr id="2" name="Table 1">
            <a:extLst>
              <a:ext uri="{FF2B5EF4-FFF2-40B4-BE49-F238E27FC236}">
                <a16:creationId xmlns:a16="http://schemas.microsoft.com/office/drawing/2014/main" id="{2B52886F-B031-15BC-4AFB-864EA60DA8BF}"/>
              </a:ext>
            </a:extLst>
          </p:cNvPr>
          <p:cNvGraphicFramePr>
            <a:graphicFrameLocks noGrp="1"/>
          </p:cNvGraphicFramePr>
          <p:nvPr>
            <p:extLst>
              <p:ext uri="{D42A27DB-BD31-4B8C-83A1-F6EECF244321}">
                <p14:modId xmlns:p14="http://schemas.microsoft.com/office/powerpoint/2010/main" val="386398349"/>
              </p:ext>
            </p:extLst>
          </p:nvPr>
        </p:nvGraphicFramePr>
        <p:xfrm>
          <a:off x="256540" y="176704"/>
          <a:ext cx="11643359" cy="698500"/>
        </p:xfrm>
        <a:graphic>
          <a:graphicData uri="http://schemas.openxmlformats.org/drawingml/2006/table">
            <a:tbl>
              <a:tblPr>
                <a:tableStyleId>{5C22544A-7EE6-4342-B048-85BDC9FD1C3A}</a:tableStyleId>
              </a:tblPr>
              <a:tblGrid>
                <a:gridCol w="6986015">
                  <a:extLst>
                    <a:ext uri="{9D8B030D-6E8A-4147-A177-3AD203B41FA5}">
                      <a16:colId xmlns:a16="http://schemas.microsoft.com/office/drawing/2014/main" val="684787995"/>
                    </a:ext>
                  </a:extLst>
                </a:gridCol>
                <a:gridCol w="2328672">
                  <a:extLst>
                    <a:ext uri="{9D8B030D-6E8A-4147-A177-3AD203B41FA5}">
                      <a16:colId xmlns:a16="http://schemas.microsoft.com/office/drawing/2014/main" val="1194938607"/>
                    </a:ext>
                  </a:extLst>
                </a:gridCol>
                <a:gridCol w="2328672">
                  <a:extLst>
                    <a:ext uri="{9D8B030D-6E8A-4147-A177-3AD203B41FA5}">
                      <a16:colId xmlns:a16="http://schemas.microsoft.com/office/drawing/2014/main" val="2473674201"/>
                    </a:ext>
                  </a:extLst>
                </a:gridCol>
              </a:tblGrid>
              <a:tr h="254000">
                <a:tc>
                  <a:txBody>
                    <a:bodyPr/>
                    <a:lstStyle/>
                    <a:p>
                      <a:pPr algn="l" rtl="0" fontAlgn="ctr"/>
                      <a:r>
                        <a:rPr lang="de-DE" sz="900" u="none" strike="noStrike">
                          <a:solidFill>
                            <a:schemeClr val="tx1">
                              <a:lumMod val="65000"/>
                              <a:lumOff val="35000"/>
                            </a:schemeClr>
                          </a:solidFill>
                          <a:effectLst/>
                          <a:latin typeface="Century Gothic" panose="020B0502020202020204" pitchFamily="34" charset="0"/>
                        </a:rPr>
                        <a:t>   PROZESS</a:t>
                      </a: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de-DE" sz="900" u="none" strike="noStrike">
                          <a:solidFill>
                            <a:schemeClr val="tx1">
                              <a:lumMod val="65000"/>
                              <a:lumOff val="35000"/>
                            </a:schemeClr>
                          </a:solidFill>
                          <a:effectLst/>
                          <a:latin typeface="Century Gothic" panose="020B0502020202020204" pitchFamily="34" charset="0"/>
                        </a:rPr>
                        <a:t>AUTOR*IN</a:t>
                      </a: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de-DE" sz="900" u="none" strike="noStrike">
                          <a:solidFill>
                            <a:schemeClr val="tx1">
                              <a:lumMod val="65000"/>
                              <a:lumOff val="35000"/>
                            </a:schemeClr>
                          </a:solidFill>
                          <a:effectLst/>
                          <a:latin typeface="Century Gothic" panose="020B0502020202020204" pitchFamily="34" charset="0"/>
                        </a:rPr>
                        <a:t>DATUM</a:t>
                      </a: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25995443"/>
                  </a:ext>
                </a:extLst>
              </a:tr>
              <a:tr h="444500">
                <a:tc>
                  <a:txBody>
                    <a:bodyPr/>
                    <a:lstStyle/>
                    <a:p>
                      <a:pPr algn="l" rtl="0" fontAlgn="ctr"/>
                      <a:r>
                        <a:rPr lang="de-DE" sz="1600" u="none" strike="noStrike" dirty="0">
                          <a:effectLst/>
                          <a:latin typeface="Century Gothic" panose="020B0502020202020204" pitchFamily="34" charset="0"/>
                        </a:rPr>
                        <a:t>Erteilung und Ausführung einer maßgeschneiderten Bestellung</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100" b="0" i="0" u="none" strike="noStrike" dirty="0">
                        <a:solidFill>
                          <a:schemeClr val="tx1"/>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EDF5F3"/>
                    </a:solidFill>
                  </a:tcPr>
                </a:tc>
                <a:tc>
                  <a:txBody>
                    <a:bodyPr/>
                    <a:lstStyle/>
                    <a:p>
                      <a:pPr algn="ctr" fontAlgn="ctr"/>
                      <a:endParaRPr lang="en-US" sz="1100" b="0" i="0" u="none" strike="noStrike" dirty="0">
                        <a:solidFill>
                          <a:schemeClr val="tx1"/>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D7EEEB"/>
                    </a:solidFill>
                  </a:tcPr>
                </a:tc>
                <a:extLst>
                  <a:ext uri="{0D108BD9-81ED-4DB2-BD59-A6C34878D82A}">
                    <a16:rowId xmlns:a16="http://schemas.microsoft.com/office/drawing/2014/main" val="3933300914"/>
                  </a:ext>
                </a:extLst>
              </a:tr>
            </a:tbl>
          </a:graphicData>
        </a:graphic>
      </p:graphicFrame>
      <p:cxnSp>
        <p:nvCxnSpPr>
          <p:cNvPr id="9" name="Straight Arrow Connector 8">
            <a:extLst>
              <a:ext uri="{FF2B5EF4-FFF2-40B4-BE49-F238E27FC236}">
                <a16:creationId xmlns:a16="http://schemas.microsoft.com/office/drawing/2014/main" id="{0DB2E328-D1C3-344E-AAB0-8FF4ED189387}"/>
              </a:ext>
            </a:extLst>
          </p:cNvPr>
          <p:cNvCxnSpPr>
            <a:cxnSpLocks/>
          </p:cNvCxnSpPr>
          <p:nvPr/>
        </p:nvCxnSpPr>
        <p:spPr>
          <a:xfrm flipH="1">
            <a:off x="2069914" y="3172939"/>
            <a:ext cx="5480527" cy="1741244"/>
          </a:xfrm>
          <a:prstGeom prst="straightConnector1">
            <a:avLst/>
          </a:prstGeom>
          <a:ln w="12700">
            <a:solidFill>
              <a:schemeClr val="accent5">
                <a:lumMod val="7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18" name="Text Box 174">
            <a:extLst>
              <a:ext uri="{FF2B5EF4-FFF2-40B4-BE49-F238E27FC236}">
                <a16:creationId xmlns:a16="http://schemas.microsoft.com/office/drawing/2014/main" id="{3EB4E3C1-5C75-CC43-AB39-8F1335C3B1A5}"/>
              </a:ext>
            </a:extLst>
          </p:cNvPr>
          <p:cNvSpPr txBox="1">
            <a:spLocks noChangeArrowheads="1"/>
          </p:cNvSpPr>
          <p:nvPr/>
        </p:nvSpPr>
        <p:spPr bwMode="auto">
          <a:xfrm>
            <a:off x="346963" y="2308817"/>
            <a:ext cx="1173389" cy="449602"/>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de-DE" sz="900" b="0" i="0" u="none" strike="noStrike" baseline="0" dirty="0">
                <a:solidFill>
                  <a:schemeClr val="accent5">
                    <a:lumMod val="75000"/>
                  </a:schemeClr>
                </a:solidFill>
                <a:latin typeface="Century Gothic" charset="0"/>
                <a:ea typeface="Century Gothic" charset="0"/>
                <a:cs typeface="Century Gothic" charset="0"/>
              </a:rPr>
              <a:t>RECHTECK: </a:t>
            </a:r>
          </a:p>
          <a:p>
            <a:pPr algn="l" rtl="0">
              <a:defRPr sz="1000"/>
            </a:pPr>
            <a:r>
              <a:rPr lang="de-DE" sz="900" b="0" i="0" u="none" strike="noStrike" baseline="0" dirty="0">
                <a:solidFill>
                  <a:schemeClr val="accent5">
                    <a:lumMod val="75000"/>
                  </a:schemeClr>
                </a:solidFill>
                <a:latin typeface="Century Gothic" charset="0"/>
                <a:ea typeface="Century Gothic" charset="0"/>
                <a:cs typeface="Century Gothic" charset="0"/>
              </a:rPr>
              <a:t>Prozessschritt</a:t>
            </a:r>
          </a:p>
        </p:txBody>
      </p:sp>
      <p:sp>
        <p:nvSpPr>
          <p:cNvPr id="19" name="AutoShape 167">
            <a:extLst>
              <a:ext uri="{FF2B5EF4-FFF2-40B4-BE49-F238E27FC236}">
                <a16:creationId xmlns:a16="http://schemas.microsoft.com/office/drawing/2014/main" id="{9BF3544B-B6E6-92DD-8664-A3478865D953}"/>
              </a:ext>
            </a:extLst>
          </p:cNvPr>
          <p:cNvSpPr>
            <a:spLocks noChangeArrowheads="1"/>
          </p:cNvSpPr>
          <p:nvPr/>
        </p:nvSpPr>
        <p:spPr bwMode="auto">
          <a:xfrm>
            <a:off x="480640" y="1759639"/>
            <a:ext cx="1924953" cy="559906"/>
          </a:xfrm>
          <a:prstGeom prst="roundRect">
            <a:avLst>
              <a:gd name="adj" fmla="val 50000"/>
            </a:avLst>
          </a:prstGeom>
          <a:solidFill>
            <a:srgbClr val="DBF2A9"/>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de-DE" b="0" i="0" u="none" strike="noStrike" baseline="0">
                <a:solidFill>
                  <a:srgbClr val="000000"/>
                </a:solidFill>
                <a:latin typeface="Century Gothic" charset="0"/>
                <a:ea typeface="Century Gothic" charset="0"/>
                <a:cs typeface="Century Gothic" charset="0"/>
              </a:rPr>
              <a:t>Einleitung der Anfrage für einen Kundenauftrag</a:t>
            </a:r>
          </a:p>
        </p:txBody>
      </p:sp>
      <p:cxnSp>
        <p:nvCxnSpPr>
          <p:cNvPr id="20" name="Straight Arrow Connector 19">
            <a:extLst>
              <a:ext uri="{FF2B5EF4-FFF2-40B4-BE49-F238E27FC236}">
                <a16:creationId xmlns:a16="http://schemas.microsoft.com/office/drawing/2014/main" id="{D09E6CEE-9896-AACC-3EE1-B59002FAA63D}"/>
              </a:ext>
            </a:extLst>
          </p:cNvPr>
          <p:cNvCxnSpPr/>
          <p:nvPr/>
        </p:nvCxnSpPr>
        <p:spPr>
          <a:xfrm>
            <a:off x="1431234" y="2395989"/>
            <a:ext cx="0" cy="251053"/>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21" name="Text Box 174">
            <a:extLst>
              <a:ext uri="{FF2B5EF4-FFF2-40B4-BE49-F238E27FC236}">
                <a16:creationId xmlns:a16="http://schemas.microsoft.com/office/drawing/2014/main" id="{727CCDBD-B318-1849-944B-2525A524874A}"/>
              </a:ext>
            </a:extLst>
          </p:cNvPr>
          <p:cNvSpPr txBox="1">
            <a:spLocks noChangeArrowheads="1"/>
          </p:cNvSpPr>
          <p:nvPr/>
        </p:nvSpPr>
        <p:spPr bwMode="auto">
          <a:xfrm>
            <a:off x="346963" y="1570646"/>
            <a:ext cx="1470450" cy="214171"/>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de-DE" sz="900" b="0" i="0" u="none" strike="noStrike" baseline="0" dirty="0">
                <a:solidFill>
                  <a:schemeClr val="accent5">
                    <a:lumMod val="75000"/>
                  </a:schemeClr>
                </a:solidFill>
                <a:latin typeface="Century Gothic" charset="0"/>
                <a:ea typeface="Century Gothic" charset="0"/>
                <a:cs typeface="Century Gothic" charset="0"/>
              </a:rPr>
              <a:t>OVAL: Start/Ende</a:t>
            </a:r>
          </a:p>
        </p:txBody>
      </p:sp>
      <p:sp>
        <p:nvSpPr>
          <p:cNvPr id="22" name="AutoShape 166">
            <a:extLst>
              <a:ext uri="{FF2B5EF4-FFF2-40B4-BE49-F238E27FC236}">
                <a16:creationId xmlns:a16="http://schemas.microsoft.com/office/drawing/2014/main" id="{325E16D4-D3D3-2E4C-8C19-7C9112A65DC8}"/>
              </a:ext>
            </a:extLst>
          </p:cNvPr>
          <p:cNvSpPr>
            <a:spLocks noChangeArrowheads="1"/>
          </p:cNvSpPr>
          <p:nvPr/>
        </p:nvSpPr>
        <p:spPr bwMode="auto">
          <a:xfrm>
            <a:off x="480751" y="2711032"/>
            <a:ext cx="1818011" cy="564869"/>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de-DE" b="0" i="0" u="none" strike="noStrike" baseline="0" dirty="0">
                <a:solidFill>
                  <a:srgbClr val="000000"/>
                </a:solidFill>
                <a:latin typeface="Century Gothic" charset="0"/>
                <a:ea typeface="Century Gothic" charset="0"/>
                <a:cs typeface="Century Gothic" charset="0"/>
              </a:rPr>
              <a:t>Übermittlung der Details einer maßgeschneiderten Bestellung über die Website</a:t>
            </a:r>
          </a:p>
        </p:txBody>
      </p:sp>
      <p:sp>
        <p:nvSpPr>
          <p:cNvPr id="23" name="AutoShape 168">
            <a:extLst>
              <a:ext uri="{FF2B5EF4-FFF2-40B4-BE49-F238E27FC236}">
                <a16:creationId xmlns:a16="http://schemas.microsoft.com/office/drawing/2014/main" id="{222853AC-8386-CD40-90AD-D2F172B5EF18}"/>
              </a:ext>
            </a:extLst>
          </p:cNvPr>
          <p:cNvSpPr>
            <a:spLocks noChangeArrowheads="1"/>
          </p:cNvSpPr>
          <p:nvPr/>
        </p:nvSpPr>
        <p:spPr bwMode="auto">
          <a:xfrm>
            <a:off x="2396681" y="3650201"/>
            <a:ext cx="2671750" cy="853627"/>
          </a:xfrm>
          <a:prstGeom prst="flowChartDecision">
            <a:avLst/>
          </a:prstGeom>
          <a:solidFill>
            <a:srgbClr val="BFEEEA"/>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de-DE" b="0" i="0" u="none" strike="noStrike" baseline="0">
                <a:solidFill>
                  <a:srgbClr val="000000"/>
                </a:solidFill>
                <a:latin typeface="Century Gothic" charset="0"/>
                <a:ea typeface="Century Gothic" charset="0"/>
                <a:cs typeface="Century Gothic" charset="0"/>
              </a:rPr>
              <a:t>Sind Sonderpreise erforderlich?</a:t>
            </a:r>
          </a:p>
        </p:txBody>
      </p:sp>
      <p:sp>
        <p:nvSpPr>
          <p:cNvPr id="27" name="Text Box 173">
            <a:extLst>
              <a:ext uri="{FF2B5EF4-FFF2-40B4-BE49-F238E27FC236}">
                <a16:creationId xmlns:a16="http://schemas.microsoft.com/office/drawing/2014/main" id="{84A4BDFB-8E80-8D46-A4C4-6E3D3CA3C0A1}"/>
              </a:ext>
            </a:extLst>
          </p:cNvPr>
          <p:cNvSpPr txBox="1">
            <a:spLocks noChangeArrowheads="1"/>
          </p:cNvSpPr>
          <p:nvPr/>
        </p:nvSpPr>
        <p:spPr bwMode="auto">
          <a:xfrm>
            <a:off x="3930330" y="4405468"/>
            <a:ext cx="702927" cy="284542"/>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de-DE" sz="1100" b="1" i="0" u="none" strike="noStrike" baseline="0">
                <a:solidFill>
                  <a:schemeClr val="tx1">
                    <a:lumMod val="75000"/>
                    <a:lumOff val="25000"/>
                  </a:schemeClr>
                </a:solidFill>
                <a:latin typeface="Century Gothic" charset="0"/>
                <a:ea typeface="Century Gothic" charset="0"/>
                <a:cs typeface="Century Gothic" charset="0"/>
              </a:rPr>
              <a:t>NEIN</a:t>
            </a:r>
          </a:p>
        </p:txBody>
      </p:sp>
      <p:sp>
        <p:nvSpPr>
          <p:cNvPr id="28" name="Text Box 174">
            <a:extLst>
              <a:ext uri="{FF2B5EF4-FFF2-40B4-BE49-F238E27FC236}">
                <a16:creationId xmlns:a16="http://schemas.microsoft.com/office/drawing/2014/main" id="{55CEFCCA-67AA-7541-8D79-9F84BECBFDB7}"/>
              </a:ext>
            </a:extLst>
          </p:cNvPr>
          <p:cNvSpPr txBox="1">
            <a:spLocks noChangeArrowheads="1"/>
          </p:cNvSpPr>
          <p:nvPr/>
        </p:nvSpPr>
        <p:spPr bwMode="auto">
          <a:xfrm>
            <a:off x="3947750" y="3525038"/>
            <a:ext cx="668087" cy="284542"/>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de-DE" sz="1100" b="1" i="0" u="none" strike="noStrike" baseline="0">
                <a:solidFill>
                  <a:schemeClr val="tx1">
                    <a:lumMod val="75000"/>
                    <a:lumOff val="25000"/>
                  </a:schemeClr>
                </a:solidFill>
                <a:latin typeface="Century Gothic" charset="0"/>
                <a:ea typeface="Century Gothic" charset="0"/>
                <a:cs typeface="Century Gothic" charset="0"/>
              </a:rPr>
              <a:t>JA</a:t>
            </a:r>
          </a:p>
        </p:txBody>
      </p:sp>
      <p:cxnSp>
        <p:nvCxnSpPr>
          <p:cNvPr id="29" name="Straight Arrow Connector 28">
            <a:extLst>
              <a:ext uri="{FF2B5EF4-FFF2-40B4-BE49-F238E27FC236}">
                <a16:creationId xmlns:a16="http://schemas.microsoft.com/office/drawing/2014/main" id="{7CF417C9-4B0E-1147-8CDA-FA1CDB44F81C}"/>
              </a:ext>
            </a:extLst>
          </p:cNvPr>
          <p:cNvCxnSpPr/>
          <p:nvPr/>
        </p:nvCxnSpPr>
        <p:spPr>
          <a:xfrm flipV="1">
            <a:off x="4511866" y="3554312"/>
            <a:ext cx="803331" cy="271630"/>
          </a:xfrm>
          <a:prstGeom prst="straightConnector1">
            <a:avLst/>
          </a:prstGeom>
          <a:ln w="12700">
            <a:solidFill>
              <a:schemeClr val="accent5">
                <a:lumMod val="7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29E43CD6-FCCC-674A-B971-74F2748AD34B}"/>
              </a:ext>
            </a:extLst>
          </p:cNvPr>
          <p:cNvCxnSpPr/>
          <p:nvPr/>
        </p:nvCxnSpPr>
        <p:spPr>
          <a:xfrm>
            <a:off x="3732555" y="3406121"/>
            <a:ext cx="0" cy="200494"/>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32" name="Text Box 174">
            <a:extLst>
              <a:ext uri="{FF2B5EF4-FFF2-40B4-BE49-F238E27FC236}">
                <a16:creationId xmlns:a16="http://schemas.microsoft.com/office/drawing/2014/main" id="{DB1912AE-E158-F745-90C5-EAC591CC5EB0}"/>
              </a:ext>
            </a:extLst>
          </p:cNvPr>
          <p:cNvSpPr txBox="1">
            <a:spLocks noChangeArrowheads="1"/>
          </p:cNvSpPr>
          <p:nvPr/>
        </p:nvSpPr>
        <p:spPr bwMode="auto">
          <a:xfrm>
            <a:off x="2649182" y="3342970"/>
            <a:ext cx="980300" cy="425184"/>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de-DE" sz="900" b="0" i="0" u="none" strike="noStrike" baseline="0" dirty="0">
                <a:solidFill>
                  <a:schemeClr val="accent5">
                    <a:lumMod val="75000"/>
                  </a:schemeClr>
                </a:solidFill>
                <a:latin typeface="Century Gothic" charset="0"/>
                <a:ea typeface="Century Gothic" charset="0"/>
                <a:cs typeface="Century Gothic" charset="0"/>
              </a:rPr>
              <a:t>RAUTE: </a:t>
            </a:r>
          </a:p>
          <a:p>
            <a:pPr algn="l" rtl="0">
              <a:defRPr sz="1000"/>
            </a:pPr>
            <a:r>
              <a:rPr lang="de-DE" sz="900" b="0" i="0" u="none" strike="noStrike" baseline="0" dirty="0">
                <a:solidFill>
                  <a:schemeClr val="accent5">
                    <a:lumMod val="75000"/>
                  </a:schemeClr>
                </a:solidFill>
                <a:latin typeface="Century Gothic" charset="0"/>
                <a:ea typeface="Century Gothic" charset="0"/>
                <a:cs typeface="Century Gothic" charset="0"/>
              </a:rPr>
              <a:t>Entscheidung</a:t>
            </a:r>
          </a:p>
        </p:txBody>
      </p:sp>
      <p:sp>
        <p:nvSpPr>
          <p:cNvPr id="33" name="AutoShape 167">
            <a:extLst>
              <a:ext uri="{FF2B5EF4-FFF2-40B4-BE49-F238E27FC236}">
                <a16:creationId xmlns:a16="http://schemas.microsoft.com/office/drawing/2014/main" id="{FF600424-AEB3-8F4D-8470-B010DFE9E78A}"/>
              </a:ext>
            </a:extLst>
          </p:cNvPr>
          <p:cNvSpPr>
            <a:spLocks noChangeArrowheads="1"/>
          </p:cNvSpPr>
          <p:nvPr/>
        </p:nvSpPr>
        <p:spPr bwMode="auto">
          <a:xfrm>
            <a:off x="480641" y="5617281"/>
            <a:ext cx="1791182" cy="826048"/>
          </a:xfrm>
          <a:prstGeom prst="roundRect">
            <a:avLst>
              <a:gd name="adj" fmla="val 50000"/>
            </a:avLst>
          </a:prstGeom>
          <a:solidFill>
            <a:srgbClr val="9CE8BD"/>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de-DE" b="0" i="0" u="none" strike="noStrike" baseline="0" dirty="0">
                <a:solidFill>
                  <a:srgbClr val="000000"/>
                </a:solidFill>
                <a:latin typeface="Century Gothic" charset="0"/>
                <a:ea typeface="Century Gothic" charset="0"/>
                <a:cs typeface="Century Gothic" charset="0"/>
              </a:rPr>
              <a:t>Entgegennahme und Bestätigung der maßgeschneiderten Bestellung</a:t>
            </a:r>
          </a:p>
        </p:txBody>
      </p:sp>
      <p:cxnSp>
        <p:nvCxnSpPr>
          <p:cNvPr id="34" name="Straight Arrow Connector 33">
            <a:extLst>
              <a:ext uri="{FF2B5EF4-FFF2-40B4-BE49-F238E27FC236}">
                <a16:creationId xmlns:a16="http://schemas.microsoft.com/office/drawing/2014/main" id="{7DA85C3F-06FF-1C4B-A63F-C6D432E7E13C}"/>
              </a:ext>
            </a:extLst>
          </p:cNvPr>
          <p:cNvCxnSpPr/>
          <p:nvPr/>
        </p:nvCxnSpPr>
        <p:spPr>
          <a:xfrm flipV="1">
            <a:off x="2373030" y="3004138"/>
            <a:ext cx="365760" cy="3448"/>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35" name="AutoShape 166">
            <a:extLst>
              <a:ext uri="{FF2B5EF4-FFF2-40B4-BE49-F238E27FC236}">
                <a16:creationId xmlns:a16="http://schemas.microsoft.com/office/drawing/2014/main" id="{2EE00CB2-C9EC-7D4B-8FB1-039F01054EDC}"/>
              </a:ext>
            </a:extLst>
          </p:cNvPr>
          <p:cNvSpPr>
            <a:spLocks noChangeArrowheads="1"/>
          </p:cNvSpPr>
          <p:nvPr/>
        </p:nvSpPr>
        <p:spPr bwMode="auto">
          <a:xfrm>
            <a:off x="2823549" y="2604977"/>
            <a:ext cx="1819656" cy="713457"/>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de-DE" b="0" i="0" u="none" strike="noStrike" baseline="0">
                <a:solidFill>
                  <a:srgbClr val="000000"/>
                </a:solidFill>
                <a:latin typeface="Century Gothic" charset="0"/>
                <a:ea typeface="Century Gothic" charset="0"/>
                <a:cs typeface="Century Gothic" charset="0"/>
              </a:rPr>
              <a:t>Prüfung der Auftragsdetails und Bestätigung der Machbarkeit</a:t>
            </a:r>
          </a:p>
        </p:txBody>
      </p:sp>
      <p:cxnSp>
        <p:nvCxnSpPr>
          <p:cNvPr id="36" name="Straight Arrow Connector 35">
            <a:extLst>
              <a:ext uri="{FF2B5EF4-FFF2-40B4-BE49-F238E27FC236}">
                <a16:creationId xmlns:a16="http://schemas.microsoft.com/office/drawing/2014/main" id="{D301E48C-5DE7-DC4C-B01F-B49288E99D01}"/>
              </a:ext>
            </a:extLst>
          </p:cNvPr>
          <p:cNvCxnSpPr>
            <a:cxnSpLocks/>
          </p:cNvCxnSpPr>
          <p:nvPr/>
        </p:nvCxnSpPr>
        <p:spPr>
          <a:xfrm>
            <a:off x="6977468" y="3050118"/>
            <a:ext cx="592912" cy="0"/>
          </a:xfrm>
          <a:prstGeom prst="straightConnector1">
            <a:avLst/>
          </a:prstGeom>
          <a:ln w="12700">
            <a:solidFill>
              <a:schemeClr val="accent5">
                <a:lumMod val="7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37" name="AutoShape 166">
            <a:extLst>
              <a:ext uri="{FF2B5EF4-FFF2-40B4-BE49-F238E27FC236}">
                <a16:creationId xmlns:a16="http://schemas.microsoft.com/office/drawing/2014/main" id="{ACC2CBF6-EB52-A841-AD3B-14A1395DD090}"/>
              </a:ext>
            </a:extLst>
          </p:cNvPr>
          <p:cNvSpPr>
            <a:spLocks noChangeArrowheads="1"/>
          </p:cNvSpPr>
          <p:nvPr/>
        </p:nvSpPr>
        <p:spPr bwMode="auto">
          <a:xfrm>
            <a:off x="7648107" y="2604977"/>
            <a:ext cx="1508005" cy="713457"/>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de-DE" b="0" i="0" u="none" strike="noStrike" baseline="0">
                <a:solidFill>
                  <a:srgbClr val="000000"/>
                </a:solidFill>
                <a:latin typeface="Century Gothic" charset="0"/>
                <a:ea typeface="Century Gothic" charset="0"/>
                <a:cs typeface="Century Gothic" charset="0"/>
              </a:rPr>
              <a:t>Vertragsprüfung </a:t>
            </a:r>
          </a:p>
          <a:p>
            <a:pPr algn="ctr" rtl="0">
              <a:defRPr sz="1000"/>
            </a:pPr>
            <a:r>
              <a:rPr lang="de-DE" b="0" i="0" u="none" strike="noStrike" baseline="0">
                <a:solidFill>
                  <a:srgbClr val="000000"/>
                </a:solidFill>
                <a:latin typeface="Century Gothic" charset="0"/>
                <a:ea typeface="Century Gothic" charset="0"/>
                <a:cs typeface="Century Gothic" charset="0"/>
              </a:rPr>
              <a:t>und -genehmigung</a:t>
            </a:r>
          </a:p>
        </p:txBody>
      </p:sp>
      <p:sp>
        <p:nvSpPr>
          <p:cNvPr id="38" name="AutoShape 166">
            <a:extLst>
              <a:ext uri="{FF2B5EF4-FFF2-40B4-BE49-F238E27FC236}">
                <a16:creationId xmlns:a16="http://schemas.microsoft.com/office/drawing/2014/main" id="{60144258-46EC-5D45-B6DC-FA0B3BACEBC8}"/>
              </a:ext>
            </a:extLst>
          </p:cNvPr>
          <p:cNvSpPr>
            <a:spLocks noChangeArrowheads="1"/>
          </p:cNvSpPr>
          <p:nvPr/>
        </p:nvSpPr>
        <p:spPr bwMode="auto">
          <a:xfrm>
            <a:off x="2823550" y="4819521"/>
            <a:ext cx="1818011" cy="795333"/>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de-DE" b="0" i="0" u="none" strike="noStrike" baseline="0" dirty="0">
                <a:solidFill>
                  <a:srgbClr val="000000"/>
                </a:solidFill>
                <a:latin typeface="Century Gothic" charset="0"/>
                <a:ea typeface="Century Gothic" charset="0"/>
                <a:cs typeface="Century Gothic" charset="0"/>
              </a:rPr>
              <a:t>Abschluss des Verkaufs und Weiterleitung der Details an die Auftragsabwicklung</a:t>
            </a:r>
          </a:p>
        </p:txBody>
      </p:sp>
      <p:cxnSp>
        <p:nvCxnSpPr>
          <p:cNvPr id="39" name="Straight Arrow Connector 38">
            <a:extLst>
              <a:ext uri="{FF2B5EF4-FFF2-40B4-BE49-F238E27FC236}">
                <a16:creationId xmlns:a16="http://schemas.microsoft.com/office/drawing/2014/main" id="{11882333-4F24-DC44-BECB-54CA3DA97704}"/>
              </a:ext>
            </a:extLst>
          </p:cNvPr>
          <p:cNvCxnSpPr/>
          <p:nvPr/>
        </p:nvCxnSpPr>
        <p:spPr>
          <a:xfrm>
            <a:off x="3747408" y="4574215"/>
            <a:ext cx="0" cy="200494"/>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40" name="AutoShape 167">
            <a:extLst>
              <a:ext uri="{FF2B5EF4-FFF2-40B4-BE49-F238E27FC236}">
                <a16:creationId xmlns:a16="http://schemas.microsoft.com/office/drawing/2014/main" id="{97BA6ED5-917E-124A-B6C4-CF6A0EB18D2C}"/>
              </a:ext>
            </a:extLst>
          </p:cNvPr>
          <p:cNvSpPr>
            <a:spLocks noChangeArrowheads="1"/>
          </p:cNvSpPr>
          <p:nvPr/>
        </p:nvSpPr>
        <p:spPr bwMode="auto">
          <a:xfrm>
            <a:off x="9994605" y="4253026"/>
            <a:ext cx="1456660" cy="1126693"/>
          </a:xfrm>
          <a:prstGeom prst="hexagon">
            <a:avLst/>
          </a:prstGeom>
          <a:solidFill>
            <a:schemeClr val="accent4">
              <a:lumMod val="60000"/>
              <a:lumOff val="4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de-DE" b="0" i="0" u="none" strike="noStrike" baseline="0" dirty="0">
                <a:solidFill>
                  <a:srgbClr val="000000"/>
                </a:solidFill>
                <a:latin typeface="Century Gothic" charset="0"/>
                <a:ea typeface="Century Gothic" charset="0"/>
                <a:cs typeface="Century Gothic" charset="0"/>
              </a:rPr>
              <a:t>Vorbereitung der maßgeschnei-derten Bestellung für den Versand</a:t>
            </a:r>
          </a:p>
        </p:txBody>
      </p:sp>
      <p:sp>
        <p:nvSpPr>
          <p:cNvPr id="41" name="Text Box 174">
            <a:extLst>
              <a:ext uri="{FF2B5EF4-FFF2-40B4-BE49-F238E27FC236}">
                <a16:creationId xmlns:a16="http://schemas.microsoft.com/office/drawing/2014/main" id="{EDAA5C9C-50A5-EE42-BC7A-86E44EB6BA04}"/>
              </a:ext>
            </a:extLst>
          </p:cNvPr>
          <p:cNvSpPr txBox="1">
            <a:spLocks noChangeArrowheads="1"/>
          </p:cNvSpPr>
          <p:nvPr/>
        </p:nvSpPr>
        <p:spPr bwMode="auto">
          <a:xfrm>
            <a:off x="4981107" y="1946482"/>
            <a:ext cx="1877423" cy="352152"/>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de-DE" sz="900" b="0" i="0" u="none" strike="noStrike" baseline="0" dirty="0">
                <a:solidFill>
                  <a:schemeClr val="accent5">
                    <a:lumMod val="75000"/>
                  </a:schemeClr>
                </a:solidFill>
                <a:latin typeface="Century Gothic" charset="0"/>
                <a:ea typeface="Century Gothic" charset="0"/>
                <a:cs typeface="Century Gothic" charset="0"/>
              </a:rPr>
              <a:t>SECHSECK:  </a:t>
            </a:r>
          </a:p>
          <a:p>
            <a:pPr algn="l" rtl="0">
              <a:defRPr sz="1000"/>
            </a:pPr>
            <a:r>
              <a:rPr lang="de-DE" sz="900" b="0" i="0" u="none" strike="noStrike" baseline="0" dirty="0">
                <a:solidFill>
                  <a:schemeClr val="accent5">
                    <a:lumMod val="75000"/>
                  </a:schemeClr>
                </a:solidFill>
                <a:latin typeface="Century Gothic" charset="0"/>
                <a:ea typeface="Century Gothic" charset="0"/>
                <a:cs typeface="Century Gothic" charset="0"/>
              </a:rPr>
              <a:t>Vorbereitung</a:t>
            </a:r>
          </a:p>
        </p:txBody>
      </p:sp>
      <p:cxnSp>
        <p:nvCxnSpPr>
          <p:cNvPr id="42" name="Straight Arrow Connector 41">
            <a:extLst>
              <a:ext uri="{FF2B5EF4-FFF2-40B4-BE49-F238E27FC236}">
                <a16:creationId xmlns:a16="http://schemas.microsoft.com/office/drawing/2014/main" id="{24C33567-85A3-7941-BDDD-946CB6A33659}"/>
              </a:ext>
            </a:extLst>
          </p:cNvPr>
          <p:cNvCxnSpPr>
            <a:cxnSpLocks/>
          </p:cNvCxnSpPr>
          <p:nvPr/>
        </p:nvCxnSpPr>
        <p:spPr>
          <a:xfrm>
            <a:off x="4749514" y="5124793"/>
            <a:ext cx="5245085" cy="0"/>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0AA4FE6D-4971-384E-9E60-3C5AE0D89890}"/>
              </a:ext>
            </a:extLst>
          </p:cNvPr>
          <p:cNvCxnSpPr/>
          <p:nvPr/>
        </p:nvCxnSpPr>
        <p:spPr>
          <a:xfrm>
            <a:off x="10734188" y="5459383"/>
            <a:ext cx="0" cy="251053"/>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44" name="AutoShape 166">
            <a:extLst>
              <a:ext uri="{FF2B5EF4-FFF2-40B4-BE49-F238E27FC236}">
                <a16:creationId xmlns:a16="http://schemas.microsoft.com/office/drawing/2014/main" id="{8A403A7F-E914-2049-8411-BB00A13334D3}"/>
              </a:ext>
            </a:extLst>
          </p:cNvPr>
          <p:cNvSpPr>
            <a:spLocks noChangeArrowheads="1"/>
          </p:cNvSpPr>
          <p:nvPr/>
        </p:nvSpPr>
        <p:spPr bwMode="auto">
          <a:xfrm>
            <a:off x="9994599" y="5774426"/>
            <a:ext cx="1456660" cy="564870"/>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de-DE" b="0" i="0" u="none" strike="noStrike" baseline="0" dirty="0">
                <a:solidFill>
                  <a:srgbClr val="000000"/>
                </a:solidFill>
                <a:latin typeface="Century Gothic" charset="0"/>
                <a:ea typeface="Century Gothic" charset="0"/>
                <a:cs typeface="Century Gothic" charset="0"/>
              </a:rPr>
              <a:t>Versand der</a:t>
            </a:r>
            <a:br>
              <a:rPr lang="de-DE" b="0" i="0" u="none" strike="noStrike" baseline="0" dirty="0">
                <a:solidFill>
                  <a:srgbClr val="000000"/>
                </a:solidFill>
                <a:latin typeface="Century Gothic" charset="0"/>
                <a:ea typeface="Century Gothic" charset="0"/>
                <a:cs typeface="Century Gothic" charset="0"/>
              </a:rPr>
            </a:br>
            <a:r>
              <a:rPr lang="de-DE" b="0" i="0" u="none" strike="noStrike" baseline="0" dirty="0">
                <a:solidFill>
                  <a:srgbClr val="000000"/>
                </a:solidFill>
                <a:latin typeface="Century Gothic" charset="0"/>
                <a:ea typeface="Century Gothic" charset="0"/>
                <a:cs typeface="Century Gothic" charset="0"/>
              </a:rPr>
              <a:t>Bestellung </a:t>
            </a:r>
          </a:p>
          <a:p>
            <a:pPr algn="ctr" rtl="0">
              <a:defRPr sz="1000"/>
            </a:pPr>
            <a:r>
              <a:rPr lang="de-DE" b="0" i="0" u="none" strike="noStrike" baseline="0" dirty="0">
                <a:solidFill>
                  <a:srgbClr val="000000"/>
                </a:solidFill>
                <a:latin typeface="Century Gothic" charset="0"/>
                <a:ea typeface="Century Gothic" charset="0"/>
                <a:cs typeface="Century Gothic" charset="0"/>
              </a:rPr>
              <a:t>an Kund*in</a:t>
            </a:r>
          </a:p>
        </p:txBody>
      </p:sp>
      <p:cxnSp>
        <p:nvCxnSpPr>
          <p:cNvPr id="45" name="Straight Arrow Connector 44">
            <a:extLst>
              <a:ext uri="{FF2B5EF4-FFF2-40B4-BE49-F238E27FC236}">
                <a16:creationId xmlns:a16="http://schemas.microsoft.com/office/drawing/2014/main" id="{29D7EB88-BC34-CE4E-AD47-CBD9F3626250}"/>
              </a:ext>
            </a:extLst>
          </p:cNvPr>
          <p:cNvCxnSpPr>
            <a:cxnSpLocks/>
          </p:cNvCxnSpPr>
          <p:nvPr/>
        </p:nvCxnSpPr>
        <p:spPr>
          <a:xfrm flipH="1">
            <a:off x="2377441" y="6056861"/>
            <a:ext cx="7498080" cy="0"/>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46" name="AutoShape 166">
            <a:extLst>
              <a:ext uri="{FF2B5EF4-FFF2-40B4-BE49-F238E27FC236}">
                <a16:creationId xmlns:a16="http://schemas.microsoft.com/office/drawing/2014/main" id="{14E04E71-F1DA-9246-8AE3-136913ABBD0A}"/>
              </a:ext>
            </a:extLst>
          </p:cNvPr>
          <p:cNvSpPr>
            <a:spLocks noChangeArrowheads="1"/>
          </p:cNvSpPr>
          <p:nvPr/>
        </p:nvSpPr>
        <p:spPr bwMode="auto">
          <a:xfrm>
            <a:off x="822260" y="4828239"/>
            <a:ext cx="1158536" cy="564869"/>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de-DE" b="0" i="0" u="none" strike="noStrike" baseline="0" dirty="0">
                <a:solidFill>
                  <a:srgbClr val="000000"/>
                </a:solidFill>
                <a:latin typeface="Century Gothic" charset="0"/>
                <a:ea typeface="Century Gothic" charset="0"/>
                <a:cs typeface="Century Gothic" charset="0"/>
              </a:rPr>
              <a:t>Vertragsunter-zeichnung</a:t>
            </a:r>
          </a:p>
        </p:txBody>
      </p:sp>
      <p:cxnSp>
        <p:nvCxnSpPr>
          <p:cNvPr id="47" name="Straight Arrow Connector 46">
            <a:extLst>
              <a:ext uri="{FF2B5EF4-FFF2-40B4-BE49-F238E27FC236}">
                <a16:creationId xmlns:a16="http://schemas.microsoft.com/office/drawing/2014/main" id="{D6F2F44A-3633-684D-B1CA-9F1AB185D37F}"/>
              </a:ext>
            </a:extLst>
          </p:cNvPr>
          <p:cNvCxnSpPr/>
          <p:nvPr/>
        </p:nvCxnSpPr>
        <p:spPr>
          <a:xfrm>
            <a:off x="2055061" y="5112628"/>
            <a:ext cx="674978" cy="0"/>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48" name="AutoShape 167">
            <a:extLst>
              <a:ext uri="{FF2B5EF4-FFF2-40B4-BE49-F238E27FC236}">
                <a16:creationId xmlns:a16="http://schemas.microsoft.com/office/drawing/2014/main" id="{7106D64B-2C17-6F45-B995-78AE443C2780}"/>
              </a:ext>
            </a:extLst>
          </p:cNvPr>
          <p:cNvSpPr>
            <a:spLocks noChangeArrowheads="1"/>
          </p:cNvSpPr>
          <p:nvPr/>
        </p:nvSpPr>
        <p:spPr bwMode="auto">
          <a:xfrm>
            <a:off x="5166347" y="2327906"/>
            <a:ext cx="1692177" cy="1371600"/>
          </a:xfrm>
          <a:prstGeom prst="hexagon">
            <a:avLst/>
          </a:prstGeom>
          <a:solidFill>
            <a:schemeClr val="accent4">
              <a:lumMod val="40000"/>
              <a:lumOff val="6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de-DE" b="0" i="0" u="none" strike="noStrike" baseline="0" dirty="0">
                <a:solidFill>
                  <a:srgbClr val="000000"/>
                </a:solidFill>
                <a:latin typeface="Century Gothic" charset="0"/>
                <a:ea typeface="Century Gothic" charset="0"/>
                <a:cs typeface="Century Gothic" charset="0"/>
              </a:rPr>
              <a:t>Vertragsentwurf </a:t>
            </a:r>
          </a:p>
          <a:p>
            <a:pPr algn="ctr" rtl="0">
              <a:defRPr sz="1000"/>
            </a:pPr>
            <a:r>
              <a:rPr lang="de-DE" b="0" i="0" u="none" strike="noStrike" baseline="0" dirty="0">
                <a:solidFill>
                  <a:srgbClr val="000000"/>
                </a:solidFill>
                <a:latin typeface="Century Gothic" charset="0"/>
                <a:ea typeface="Century Gothic" charset="0"/>
                <a:cs typeface="Century Gothic" charset="0"/>
              </a:rPr>
              <a:t>zu Sonderpreisen und -konditionen</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BDFA68B-34A3-9BDF-6E2D-3511D4A0093A}"/>
              </a:ext>
            </a:extLst>
          </p:cNvPr>
          <p:cNvSpPr/>
          <p:nvPr/>
        </p:nvSpPr>
        <p:spPr>
          <a:xfrm>
            <a:off x="256540" y="1464893"/>
            <a:ext cx="11643359" cy="5099194"/>
          </a:xfrm>
          <a:prstGeom prst="rect">
            <a:avLst/>
          </a:prstGeom>
          <a:gradFill>
            <a:gsLst>
              <a:gs pos="0">
                <a:schemeClr val="bg1"/>
              </a:gs>
              <a:gs pos="100000">
                <a:srgbClr val="D7EEEB"/>
              </a:gs>
            </a:gsLst>
            <a:lin ang="36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Table 2">
            <a:extLst>
              <a:ext uri="{FF2B5EF4-FFF2-40B4-BE49-F238E27FC236}">
                <a16:creationId xmlns:a16="http://schemas.microsoft.com/office/drawing/2014/main" id="{BC4CC84A-D192-1E17-1112-2F240D2B7762}"/>
              </a:ext>
            </a:extLst>
          </p:cNvPr>
          <p:cNvGraphicFramePr>
            <a:graphicFrameLocks noGrp="1"/>
          </p:cNvGraphicFramePr>
          <p:nvPr>
            <p:extLst>
              <p:ext uri="{D42A27DB-BD31-4B8C-83A1-F6EECF244321}">
                <p14:modId xmlns:p14="http://schemas.microsoft.com/office/powerpoint/2010/main" val="4097625929"/>
              </p:ext>
            </p:extLst>
          </p:nvPr>
        </p:nvGraphicFramePr>
        <p:xfrm>
          <a:off x="256541" y="1039330"/>
          <a:ext cx="11643360" cy="5532440"/>
        </p:xfrm>
        <a:graphic>
          <a:graphicData uri="http://schemas.openxmlformats.org/drawingml/2006/table">
            <a:tbl>
              <a:tblPr>
                <a:tableStyleId>{5C22544A-7EE6-4342-B048-85BDC9FD1C3A}</a:tableStyleId>
              </a:tblPr>
              <a:tblGrid>
                <a:gridCol w="2328672">
                  <a:extLst>
                    <a:ext uri="{9D8B030D-6E8A-4147-A177-3AD203B41FA5}">
                      <a16:colId xmlns:a16="http://schemas.microsoft.com/office/drawing/2014/main" val="867580656"/>
                    </a:ext>
                  </a:extLst>
                </a:gridCol>
                <a:gridCol w="2328672">
                  <a:extLst>
                    <a:ext uri="{9D8B030D-6E8A-4147-A177-3AD203B41FA5}">
                      <a16:colId xmlns:a16="http://schemas.microsoft.com/office/drawing/2014/main" val="1582733205"/>
                    </a:ext>
                  </a:extLst>
                </a:gridCol>
                <a:gridCol w="2328672">
                  <a:extLst>
                    <a:ext uri="{9D8B030D-6E8A-4147-A177-3AD203B41FA5}">
                      <a16:colId xmlns:a16="http://schemas.microsoft.com/office/drawing/2014/main" val="3351947120"/>
                    </a:ext>
                  </a:extLst>
                </a:gridCol>
                <a:gridCol w="2328672">
                  <a:extLst>
                    <a:ext uri="{9D8B030D-6E8A-4147-A177-3AD203B41FA5}">
                      <a16:colId xmlns:a16="http://schemas.microsoft.com/office/drawing/2014/main" val="739977279"/>
                    </a:ext>
                  </a:extLst>
                </a:gridCol>
                <a:gridCol w="2328672">
                  <a:extLst>
                    <a:ext uri="{9D8B030D-6E8A-4147-A177-3AD203B41FA5}">
                      <a16:colId xmlns:a16="http://schemas.microsoft.com/office/drawing/2014/main" val="2599127341"/>
                    </a:ext>
                  </a:extLst>
                </a:gridCol>
              </a:tblGrid>
              <a:tr h="489522">
                <a:tc>
                  <a:txBody>
                    <a:bodyPr/>
                    <a:lstStyle/>
                    <a:p>
                      <a:pPr algn="ctr" rtl="0" fontAlgn="ctr"/>
                      <a:r>
                        <a:rPr lang="de-DE" sz="1600" b="0" i="0" u="none" strike="noStrike">
                          <a:solidFill>
                            <a:srgbClr val="000000"/>
                          </a:solidFill>
                          <a:effectLst/>
                          <a:latin typeface="Century Gothic" panose="020B0502020202020204" pitchFamily="34" charset="0"/>
                        </a:rPr>
                        <a:t>KUND*IN</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FEEEB"/>
                    </a:solidFill>
                  </a:tcPr>
                </a:tc>
                <a:tc>
                  <a:txBody>
                    <a:bodyPr/>
                    <a:lstStyle/>
                    <a:p>
                      <a:pPr algn="ctr" rtl="0" fontAlgn="ctr"/>
                      <a:r>
                        <a:rPr lang="de-DE" sz="1600" b="0" i="0" u="none" strike="noStrike">
                          <a:solidFill>
                            <a:srgbClr val="000000"/>
                          </a:solidFill>
                          <a:effectLst/>
                          <a:latin typeface="Century Gothic" panose="020B0502020202020204" pitchFamily="34" charset="0"/>
                        </a:rPr>
                        <a:t>UMSATZ</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FEEEB"/>
                    </a:solidFill>
                  </a:tcPr>
                </a:tc>
                <a:tc>
                  <a:txBody>
                    <a:bodyPr/>
                    <a:lstStyle/>
                    <a:p>
                      <a:pPr algn="ctr" rtl="0" fontAlgn="ctr"/>
                      <a:r>
                        <a:rPr lang="de-DE" sz="1600" b="0" i="0" u="none" strike="noStrike">
                          <a:solidFill>
                            <a:srgbClr val="000000"/>
                          </a:solidFill>
                          <a:effectLst/>
                          <a:latin typeface="Century Gothic" panose="020B0502020202020204" pitchFamily="34" charset="0"/>
                        </a:rPr>
                        <a:t>VERTRÄGE</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FEEEB"/>
                    </a:solidFill>
                  </a:tcPr>
                </a:tc>
                <a:tc>
                  <a:txBody>
                    <a:bodyPr/>
                    <a:lstStyle/>
                    <a:p>
                      <a:pPr algn="ctr" rtl="0" fontAlgn="ctr"/>
                      <a:r>
                        <a:rPr lang="de-DE" sz="1600" b="0" i="0" u="none" strike="noStrike">
                          <a:solidFill>
                            <a:srgbClr val="000000"/>
                          </a:solidFill>
                          <a:effectLst/>
                          <a:latin typeface="Century Gothic" panose="020B0502020202020204" pitchFamily="34" charset="0"/>
                        </a:rPr>
                        <a:t>RECHTLICHE INFORMATIONEN</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FEEEB"/>
                    </a:solidFill>
                  </a:tcPr>
                </a:tc>
                <a:tc>
                  <a:txBody>
                    <a:bodyPr/>
                    <a:lstStyle/>
                    <a:p>
                      <a:pPr algn="ctr" rtl="0" fontAlgn="ctr"/>
                      <a:r>
                        <a:rPr lang="de-DE" sz="1600" b="0" i="0" u="none" strike="noStrike">
                          <a:solidFill>
                            <a:srgbClr val="000000"/>
                          </a:solidFill>
                          <a:effectLst/>
                          <a:latin typeface="Century Gothic" panose="020B0502020202020204" pitchFamily="34" charset="0"/>
                        </a:rPr>
                        <a:t>AUSFÜHRUNG</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FEEEB"/>
                    </a:solidFill>
                  </a:tcPr>
                </a:tc>
                <a:extLst>
                  <a:ext uri="{0D108BD9-81ED-4DB2-BD59-A6C34878D82A}">
                    <a16:rowId xmlns:a16="http://schemas.microsoft.com/office/drawing/2014/main" val="4090204753"/>
                  </a:ext>
                </a:extLst>
              </a:tr>
              <a:tr h="5035235">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4017228775"/>
                  </a:ext>
                </a:extLst>
              </a:tr>
            </a:tbl>
          </a:graphicData>
        </a:graphic>
      </p:graphicFrame>
      <p:graphicFrame>
        <p:nvGraphicFramePr>
          <p:cNvPr id="2" name="Table 1">
            <a:extLst>
              <a:ext uri="{FF2B5EF4-FFF2-40B4-BE49-F238E27FC236}">
                <a16:creationId xmlns:a16="http://schemas.microsoft.com/office/drawing/2014/main" id="{2B52886F-B031-15BC-4AFB-864EA60DA8BF}"/>
              </a:ext>
            </a:extLst>
          </p:cNvPr>
          <p:cNvGraphicFramePr>
            <a:graphicFrameLocks noGrp="1"/>
          </p:cNvGraphicFramePr>
          <p:nvPr>
            <p:extLst>
              <p:ext uri="{D42A27DB-BD31-4B8C-83A1-F6EECF244321}">
                <p14:modId xmlns:p14="http://schemas.microsoft.com/office/powerpoint/2010/main" val="2837909430"/>
              </p:ext>
            </p:extLst>
          </p:nvPr>
        </p:nvGraphicFramePr>
        <p:xfrm>
          <a:off x="256540" y="176704"/>
          <a:ext cx="11643359" cy="698500"/>
        </p:xfrm>
        <a:graphic>
          <a:graphicData uri="http://schemas.openxmlformats.org/drawingml/2006/table">
            <a:tbl>
              <a:tblPr>
                <a:tableStyleId>{5C22544A-7EE6-4342-B048-85BDC9FD1C3A}</a:tableStyleId>
              </a:tblPr>
              <a:tblGrid>
                <a:gridCol w="6986015">
                  <a:extLst>
                    <a:ext uri="{9D8B030D-6E8A-4147-A177-3AD203B41FA5}">
                      <a16:colId xmlns:a16="http://schemas.microsoft.com/office/drawing/2014/main" val="684787995"/>
                    </a:ext>
                  </a:extLst>
                </a:gridCol>
                <a:gridCol w="2328672">
                  <a:extLst>
                    <a:ext uri="{9D8B030D-6E8A-4147-A177-3AD203B41FA5}">
                      <a16:colId xmlns:a16="http://schemas.microsoft.com/office/drawing/2014/main" val="1194938607"/>
                    </a:ext>
                  </a:extLst>
                </a:gridCol>
                <a:gridCol w="2328672">
                  <a:extLst>
                    <a:ext uri="{9D8B030D-6E8A-4147-A177-3AD203B41FA5}">
                      <a16:colId xmlns:a16="http://schemas.microsoft.com/office/drawing/2014/main" val="2473674201"/>
                    </a:ext>
                  </a:extLst>
                </a:gridCol>
              </a:tblGrid>
              <a:tr h="254000">
                <a:tc>
                  <a:txBody>
                    <a:bodyPr/>
                    <a:lstStyle/>
                    <a:p>
                      <a:pPr algn="l" rtl="0" fontAlgn="ctr"/>
                      <a:r>
                        <a:rPr lang="de-DE" sz="900" u="none" strike="noStrike">
                          <a:solidFill>
                            <a:schemeClr val="tx1">
                              <a:lumMod val="65000"/>
                              <a:lumOff val="35000"/>
                            </a:schemeClr>
                          </a:solidFill>
                          <a:effectLst/>
                          <a:latin typeface="Century Gothic" panose="020B0502020202020204" pitchFamily="34" charset="0"/>
                        </a:rPr>
                        <a:t>   PROZESS</a:t>
                      </a: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de-DE" sz="900" u="none" strike="noStrike">
                          <a:solidFill>
                            <a:schemeClr val="tx1">
                              <a:lumMod val="65000"/>
                              <a:lumOff val="35000"/>
                            </a:schemeClr>
                          </a:solidFill>
                          <a:effectLst/>
                          <a:latin typeface="Century Gothic" panose="020B0502020202020204" pitchFamily="34" charset="0"/>
                        </a:rPr>
                        <a:t>AUTOR*IN</a:t>
                      </a: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de-DE" sz="900" u="none" strike="noStrike">
                          <a:solidFill>
                            <a:schemeClr val="tx1">
                              <a:lumMod val="65000"/>
                              <a:lumOff val="35000"/>
                            </a:schemeClr>
                          </a:solidFill>
                          <a:effectLst/>
                          <a:latin typeface="Century Gothic" panose="020B0502020202020204" pitchFamily="34" charset="0"/>
                        </a:rPr>
                        <a:t>DATUM</a:t>
                      </a: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25995443"/>
                  </a:ext>
                </a:extLst>
              </a:tr>
              <a:tr h="444500">
                <a:tc>
                  <a:txBody>
                    <a:bodyPr/>
                    <a:lstStyle/>
                    <a:p>
                      <a:pPr algn="l" fontAlgn="ctr"/>
                      <a:endParaRPr lang="en-US" sz="16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100" b="0" i="0" u="none" strike="noStrike" dirty="0">
                        <a:solidFill>
                          <a:schemeClr val="tx1"/>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EDF5F3"/>
                    </a:solidFill>
                  </a:tcPr>
                </a:tc>
                <a:tc>
                  <a:txBody>
                    <a:bodyPr/>
                    <a:lstStyle/>
                    <a:p>
                      <a:pPr algn="ctr" fontAlgn="ctr"/>
                      <a:endParaRPr lang="en-US" sz="1100" b="0" i="0" u="none" strike="noStrike" dirty="0">
                        <a:solidFill>
                          <a:schemeClr val="tx1"/>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D7EEEB"/>
                    </a:solidFill>
                  </a:tcPr>
                </a:tc>
                <a:extLst>
                  <a:ext uri="{0D108BD9-81ED-4DB2-BD59-A6C34878D82A}">
                    <a16:rowId xmlns:a16="http://schemas.microsoft.com/office/drawing/2014/main" val="3933300914"/>
                  </a:ext>
                </a:extLst>
              </a:tr>
            </a:tbl>
          </a:graphicData>
        </a:graphic>
      </p:graphicFrame>
      <p:cxnSp>
        <p:nvCxnSpPr>
          <p:cNvPr id="9" name="Straight Arrow Connector 8">
            <a:extLst>
              <a:ext uri="{FF2B5EF4-FFF2-40B4-BE49-F238E27FC236}">
                <a16:creationId xmlns:a16="http://schemas.microsoft.com/office/drawing/2014/main" id="{0DB2E328-D1C3-344E-AAB0-8FF4ED189387}"/>
              </a:ext>
            </a:extLst>
          </p:cNvPr>
          <p:cNvCxnSpPr>
            <a:cxnSpLocks/>
          </p:cNvCxnSpPr>
          <p:nvPr/>
        </p:nvCxnSpPr>
        <p:spPr>
          <a:xfrm flipH="1">
            <a:off x="2069914" y="3172939"/>
            <a:ext cx="5480527" cy="1741244"/>
          </a:xfrm>
          <a:prstGeom prst="straightConnector1">
            <a:avLst/>
          </a:prstGeom>
          <a:ln w="12700">
            <a:solidFill>
              <a:schemeClr val="accent5">
                <a:lumMod val="7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19" name="AutoShape 167">
            <a:extLst>
              <a:ext uri="{FF2B5EF4-FFF2-40B4-BE49-F238E27FC236}">
                <a16:creationId xmlns:a16="http://schemas.microsoft.com/office/drawing/2014/main" id="{9BF3544B-B6E6-92DD-8664-A3478865D953}"/>
              </a:ext>
            </a:extLst>
          </p:cNvPr>
          <p:cNvSpPr>
            <a:spLocks noChangeArrowheads="1"/>
          </p:cNvSpPr>
          <p:nvPr/>
        </p:nvSpPr>
        <p:spPr bwMode="auto">
          <a:xfrm>
            <a:off x="480640" y="1759639"/>
            <a:ext cx="1924953" cy="559906"/>
          </a:xfrm>
          <a:prstGeom prst="roundRect">
            <a:avLst>
              <a:gd name="adj" fmla="val 50000"/>
            </a:avLst>
          </a:prstGeom>
          <a:solidFill>
            <a:srgbClr val="DBF2A9"/>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200" b="0" i="0" u="none" strike="noStrike" baseline="0" dirty="0">
              <a:solidFill>
                <a:srgbClr val="000000"/>
              </a:solidFill>
              <a:latin typeface="Century Gothic" charset="0"/>
              <a:ea typeface="Century Gothic" charset="0"/>
              <a:cs typeface="Century Gothic" charset="0"/>
            </a:endParaRPr>
          </a:p>
        </p:txBody>
      </p:sp>
      <p:cxnSp>
        <p:nvCxnSpPr>
          <p:cNvPr id="20" name="Straight Arrow Connector 19">
            <a:extLst>
              <a:ext uri="{FF2B5EF4-FFF2-40B4-BE49-F238E27FC236}">
                <a16:creationId xmlns:a16="http://schemas.microsoft.com/office/drawing/2014/main" id="{D09E6CEE-9896-AACC-3EE1-B59002FAA63D}"/>
              </a:ext>
            </a:extLst>
          </p:cNvPr>
          <p:cNvCxnSpPr/>
          <p:nvPr/>
        </p:nvCxnSpPr>
        <p:spPr>
          <a:xfrm>
            <a:off x="1431234" y="2395989"/>
            <a:ext cx="0" cy="251053"/>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22" name="AutoShape 166">
            <a:extLst>
              <a:ext uri="{FF2B5EF4-FFF2-40B4-BE49-F238E27FC236}">
                <a16:creationId xmlns:a16="http://schemas.microsoft.com/office/drawing/2014/main" id="{325E16D4-D3D3-2E4C-8C19-7C9112A65DC8}"/>
              </a:ext>
            </a:extLst>
          </p:cNvPr>
          <p:cNvSpPr>
            <a:spLocks noChangeArrowheads="1"/>
          </p:cNvSpPr>
          <p:nvPr/>
        </p:nvSpPr>
        <p:spPr bwMode="auto">
          <a:xfrm>
            <a:off x="480751" y="2711032"/>
            <a:ext cx="1818011" cy="564869"/>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200" b="0" i="0" u="none" strike="noStrike" baseline="0" dirty="0">
              <a:solidFill>
                <a:srgbClr val="000000"/>
              </a:solidFill>
              <a:latin typeface="Century Gothic" charset="0"/>
              <a:ea typeface="Century Gothic" charset="0"/>
              <a:cs typeface="Century Gothic" charset="0"/>
            </a:endParaRPr>
          </a:p>
        </p:txBody>
      </p:sp>
      <p:sp>
        <p:nvSpPr>
          <p:cNvPr id="23" name="AutoShape 168">
            <a:extLst>
              <a:ext uri="{FF2B5EF4-FFF2-40B4-BE49-F238E27FC236}">
                <a16:creationId xmlns:a16="http://schemas.microsoft.com/office/drawing/2014/main" id="{222853AC-8386-CD40-90AD-D2F172B5EF18}"/>
              </a:ext>
            </a:extLst>
          </p:cNvPr>
          <p:cNvSpPr>
            <a:spLocks noChangeArrowheads="1"/>
          </p:cNvSpPr>
          <p:nvPr/>
        </p:nvSpPr>
        <p:spPr bwMode="auto">
          <a:xfrm>
            <a:off x="2396681" y="3650201"/>
            <a:ext cx="2671750" cy="853627"/>
          </a:xfrm>
          <a:prstGeom prst="flowChartDecision">
            <a:avLst/>
          </a:prstGeom>
          <a:solidFill>
            <a:srgbClr val="BFEEEA"/>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200" b="0" i="0" u="none" strike="noStrike" baseline="0" dirty="0">
              <a:solidFill>
                <a:srgbClr val="000000"/>
              </a:solidFill>
              <a:latin typeface="Century Gothic" charset="0"/>
              <a:ea typeface="Century Gothic" charset="0"/>
              <a:cs typeface="Century Gothic" charset="0"/>
            </a:endParaRPr>
          </a:p>
        </p:txBody>
      </p:sp>
      <p:sp>
        <p:nvSpPr>
          <p:cNvPr id="27" name="Text Box 173">
            <a:extLst>
              <a:ext uri="{FF2B5EF4-FFF2-40B4-BE49-F238E27FC236}">
                <a16:creationId xmlns:a16="http://schemas.microsoft.com/office/drawing/2014/main" id="{84A4BDFB-8E80-8D46-A4C4-6E3D3CA3C0A1}"/>
              </a:ext>
            </a:extLst>
          </p:cNvPr>
          <p:cNvSpPr txBox="1">
            <a:spLocks noChangeArrowheads="1"/>
          </p:cNvSpPr>
          <p:nvPr/>
        </p:nvSpPr>
        <p:spPr bwMode="auto">
          <a:xfrm>
            <a:off x="3930330" y="4405468"/>
            <a:ext cx="702927" cy="284542"/>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de-DE" sz="1100" b="1" i="0" u="none" strike="noStrike" baseline="0">
                <a:solidFill>
                  <a:schemeClr val="tx1">
                    <a:lumMod val="75000"/>
                    <a:lumOff val="25000"/>
                  </a:schemeClr>
                </a:solidFill>
                <a:latin typeface="Century Gothic" charset="0"/>
                <a:ea typeface="Century Gothic" charset="0"/>
                <a:cs typeface="Century Gothic" charset="0"/>
              </a:rPr>
              <a:t>NEIN</a:t>
            </a:r>
          </a:p>
        </p:txBody>
      </p:sp>
      <p:sp>
        <p:nvSpPr>
          <p:cNvPr id="28" name="Text Box 174">
            <a:extLst>
              <a:ext uri="{FF2B5EF4-FFF2-40B4-BE49-F238E27FC236}">
                <a16:creationId xmlns:a16="http://schemas.microsoft.com/office/drawing/2014/main" id="{55CEFCCA-67AA-7541-8D79-9F84BECBFDB7}"/>
              </a:ext>
            </a:extLst>
          </p:cNvPr>
          <p:cNvSpPr txBox="1">
            <a:spLocks noChangeArrowheads="1"/>
          </p:cNvSpPr>
          <p:nvPr/>
        </p:nvSpPr>
        <p:spPr bwMode="auto">
          <a:xfrm>
            <a:off x="3947750" y="3525038"/>
            <a:ext cx="668087" cy="284542"/>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de-DE" sz="1100" b="1" i="0" u="none" strike="noStrike" baseline="0">
                <a:solidFill>
                  <a:schemeClr val="tx1">
                    <a:lumMod val="75000"/>
                    <a:lumOff val="25000"/>
                  </a:schemeClr>
                </a:solidFill>
                <a:latin typeface="Century Gothic" charset="0"/>
                <a:ea typeface="Century Gothic" charset="0"/>
                <a:cs typeface="Century Gothic" charset="0"/>
              </a:rPr>
              <a:t>JA</a:t>
            </a:r>
          </a:p>
        </p:txBody>
      </p:sp>
      <p:cxnSp>
        <p:nvCxnSpPr>
          <p:cNvPr id="29" name="Straight Arrow Connector 28">
            <a:extLst>
              <a:ext uri="{FF2B5EF4-FFF2-40B4-BE49-F238E27FC236}">
                <a16:creationId xmlns:a16="http://schemas.microsoft.com/office/drawing/2014/main" id="{7CF417C9-4B0E-1147-8CDA-FA1CDB44F81C}"/>
              </a:ext>
            </a:extLst>
          </p:cNvPr>
          <p:cNvCxnSpPr/>
          <p:nvPr/>
        </p:nvCxnSpPr>
        <p:spPr>
          <a:xfrm flipV="1">
            <a:off x="4511866" y="3554312"/>
            <a:ext cx="803331" cy="271630"/>
          </a:xfrm>
          <a:prstGeom prst="straightConnector1">
            <a:avLst/>
          </a:prstGeom>
          <a:ln w="12700">
            <a:solidFill>
              <a:schemeClr val="accent5">
                <a:lumMod val="7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29E43CD6-FCCC-674A-B971-74F2748AD34B}"/>
              </a:ext>
            </a:extLst>
          </p:cNvPr>
          <p:cNvCxnSpPr/>
          <p:nvPr/>
        </p:nvCxnSpPr>
        <p:spPr>
          <a:xfrm>
            <a:off x="3732555" y="3406121"/>
            <a:ext cx="0" cy="200494"/>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33" name="AutoShape 167">
            <a:extLst>
              <a:ext uri="{FF2B5EF4-FFF2-40B4-BE49-F238E27FC236}">
                <a16:creationId xmlns:a16="http://schemas.microsoft.com/office/drawing/2014/main" id="{FF600424-AEB3-8F4D-8470-B010DFE9E78A}"/>
              </a:ext>
            </a:extLst>
          </p:cNvPr>
          <p:cNvSpPr>
            <a:spLocks noChangeArrowheads="1"/>
          </p:cNvSpPr>
          <p:nvPr/>
        </p:nvSpPr>
        <p:spPr bwMode="auto">
          <a:xfrm>
            <a:off x="480641" y="5617281"/>
            <a:ext cx="1791182" cy="826048"/>
          </a:xfrm>
          <a:prstGeom prst="roundRect">
            <a:avLst>
              <a:gd name="adj" fmla="val 50000"/>
            </a:avLst>
          </a:prstGeom>
          <a:solidFill>
            <a:srgbClr val="9CE8BD"/>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200" b="0" i="0" u="none" strike="noStrike" baseline="0" dirty="0">
              <a:solidFill>
                <a:srgbClr val="000000"/>
              </a:solidFill>
              <a:latin typeface="Century Gothic" charset="0"/>
              <a:ea typeface="Century Gothic" charset="0"/>
              <a:cs typeface="Century Gothic" charset="0"/>
            </a:endParaRPr>
          </a:p>
        </p:txBody>
      </p:sp>
      <p:cxnSp>
        <p:nvCxnSpPr>
          <p:cNvPr id="34" name="Straight Arrow Connector 33">
            <a:extLst>
              <a:ext uri="{FF2B5EF4-FFF2-40B4-BE49-F238E27FC236}">
                <a16:creationId xmlns:a16="http://schemas.microsoft.com/office/drawing/2014/main" id="{7DA85C3F-06FF-1C4B-A63F-C6D432E7E13C}"/>
              </a:ext>
            </a:extLst>
          </p:cNvPr>
          <p:cNvCxnSpPr/>
          <p:nvPr/>
        </p:nvCxnSpPr>
        <p:spPr>
          <a:xfrm flipV="1">
            <a:off x="2373030" y="3004138"/>
            <a:ext cx="365760" cy="3448"/>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35" name="AutoShape 166">
            <a:extLst>
              <a:ext uri="{FF2B5EF4-FFF2-40B4-BE49-F238E27FC236}">
                <a16:creationId xmlns:a16="http://schemas.microsoft.com/office/drawing/2014/main" id="{2EE00CB2-C9EC-7D4B-8FB1-039F01054EDC}"/>
              </a:ext>
            </a:extLst>
          </p:cNvPr>
          <p:cNvSpPr>
            <a:spLocks noChangeArrowheads="1"/>
          </p:cNvSpPr>
          <p:nvPr/>
        </p:nvSpPr>
        <p:spPr bwMode="auto">
          <a:xfrm>
            <a:off x="2823550" y="2604977"/>
            <a:ext cx="1818011" cy="713457"/>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200" b="0" i="0" u="none" strike="noStrike" baseline="0" dirty="0">
              <a:solidFill>
                <a:srgbClr val="000000"/>
              </a:solidFill>
              <a:latin typeface="Century Gothic" charset="0"/>
              <a:ea typeface="Century Gothic" charset="0"/>
              <a:cs typeface="Century Gothic" charset="0"/>
            </a:endParaRPr>
          </a:p>
        </p:txBody>
      </p:sp>
      <p:cxnSp>
        <p:nvCxnSpPr>
          <p:cNvPr id="36" name="Straight Arrow Connector 35">
            <a:extLst>
              <a:ext uri="{FF2B5EF4-FFF2-40B4-BE49-F238E27FC236}">
                <a16:creationId xmlns:a16="http://schemas.microsoft.com/office/drawing/2014/main" id="{D301E48C-5DE7-DC4C-B01F-B49288E99D01}"/>
              </a:ext>
            </a:extLst>
          </p:cNvPr>
          <p:cNvCxnSpPr>
            <a:cxnSpLocks/>
          </p:cNvCxnSpPr>
          <p:nvPr/>
        </p:nvCxnSpPr>
        <p:spPr>
          <a:xfrm>
            <a:off x="6977468" y="3050118"/>
            <a:ext cx="592912" cy="0"/>
          </a:xfrm>
          <a:prstGeom prst="straightConnector1">
            <a:avLst/>
          </a:prstGeom>
          <a:ln w="12700">
            <a:solidFill>
              <a:schemeClr val="accent5">
                <a:lumMod val="7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37" name="AutoShape 166">
            <a:extLst>
              <a:ext uri="{FF2B5EF4-FFF2-40B4-BE49-F238E27FC236}">
                <a16:creationId xmlns:a16="http://schemas.microsoft.com/office/drawing/2014/main" id="{ACC2CBF6-EB52-A841-AD3B-14A1395DD090}"/>
              </a:ext>
            </a:extLst>
          </p:cNvPr>
          <p:cNvSpPr>
            <a:spLocks noChangeArrowheads="1"/>
          </p:cNvSpPr>
          <p:nvPr/>
        </p:nvSpPr>
        <p:spPr bwMode="auto">
          <a:xfrm>
            <a:off x="7648107" y="2604977"/>
            <a:ext cx="1508005" cy="713457"/>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200" b="0" i="0" u="none" strike="noStrike" baseline="0" dirty="0">
              <a:solidFill>
                <a:srgbClr val="000000"/>
              </a:solidFill>
              <a:latin typeface="Century Gothic" charset="0"/>
              <a:ea typeface="Century Gothic" charset="0"/>
              <a:cs typeface="Century Gothic" charset="0"/>
            </a:endParaRPr>
          </a:p>
        </p:txBody>
      </p:sp>
      <p:sp>
        <p:nvSpPr>
          <p:cNvPr id="38" name="AutoShape 166">
            <a:extLst>
              <a:ext uri="{FF2B5EF4-FFF2-40B4-BE49-F238E27FC236}">
                <a16:creationId xmlns:a16="http://schemas.microsoft.com/office/drawing/2014/main" id="{60144258-46EC-5D45-B6DC-FA0B3BACEBC8}"/>
              </a:ext>
            </a:extLst>
          </p:cNvPr>
          <p:cNvSpPr>
            <a:spLocks noChangeArrowheads="1"/>
          </p:cNvSpPr>
          <p:nvPr/>
        </p:nvSpPr>
        <p:spPr bwMode="auto">
          <a:xfrm>
            <a:off x="2823550" y="4819521"/>
            <a:ext cx="1818011" cy="795333"/>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200" b="0" i="0" u="none" strike="noStrike" baseline="0" dirty="0">
              <a:solidFill>
                <a:srgbClr val="000000"/>
              </a:solidFill>
              <a:latin typeface="Century Gothic" charset="0"/>
              <a:ea typeface="Century Gothic" charset="0"/>
              <a:cs typeface="Century Gothic" charset="0"/>
            </a:endParaRPr>
          </a:p>
        </p:txBody>
      </p:sp>
      <p:cxnSp>
        <p:nvCxnSpPr>
          <p:cNvPr id="39" name="Straight Arrow Connector 38">
            <a:extLst>
              <a:ext uri="{FF2B5EF4-FFF2-40B4-BE49-F238E27FC236}">
                <a16:creationId xmlns:a16="http://schemas.microsoft.com/office/drawing/2014/main" id="{11882333-4F24-DC44-BECB-54CA3DA97704}"/>
              </a:ext>
            </a:extLst>
          </p:cNvPr>
          <p:cNvCxnSpPr/>
          <p:nvPr/>
        </p:nvCxnSpPr>
        <p:spPr>
          <a:xfrm>
            <a:off x="3747408" y="4574215"/>
            <a:ext cx="0" cy="200494"/>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40" name="AutoShape 167">
            <a:extLst>
              <a:ext uri="{FF2B5EF4-FFF2-40B4-BE49-F238E27FC236}">
                <a16:creationId xmlns:a16="http://schemas.microsoft.com/office/drawing/2014/main" id="{97BA6ED5-917E-124A-B6C4-CF6A0EB18D2C}"/>
              </a:ext>
            </a:extLst>
          </p:cNvPr>
          <p:cNvSpPr>
            <a:spLocks noChangeArrowheads="1"/>
          </p:cNvSpPr>
          <p:nvPr/>
        </p:nvSpPr>
        <p:spPr bwMode="auto">
          <a:xfrm>
            <a:off x="9994605" y="4253026"/>
            <a:ext cx="1456660" cy="1126693"/>
          </a:xfrm>
          <a:prstGeom prst="hexagon">
            <a:avLst/>
          </a:prstGeom>
          <a:solidFill>
            <a:schemeClr val="accent4">
              <a:lumMod val="60000"/>
              <a:lumOff val="4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200" b="0" i="0" u="none" strike="noStrike" baseline="0" dirty="0">
              <a:solidFill>
                <a:srgbClr val="000000"/>
              </a:solidFill>
              <a:latin typeface="Century Gothic" charset="0"/>
              <a:ea typeface="Century Gothic" charset="0"/>
              <a:cs typeface="Century Gothic" charset="0"/>
            </a:endParaRPr>
          </a:p>
        </p:txBody>
      </p:sp>
      <p:cxnSp>
        <p:nvCxnSpPr>
          <p:cNvPr id="42" name="Straight Arrow Connector 41">
            <a:extLst>
              <a:ext uri="{FF2B5EF4-FFF2-40B4-BE49-F238E27FC236}">
                <a16:creationId xmlns:a16="http://schemas.microsoft.com/office/drawing/2014/main" id="{24C33567-85A3-7941-BDDD-946CB6A33659}"/>
              </a:ext>
            </a:extLst>
          </p:cNvPr>
          <p:cNvCxnSpPr>
            <a:cxnSpLocks/>
          </p:cNvCxnSpPr>
          <p:nvPr/>
        </p:nvCxnSpPr>
        <p:spPr>
          <a:xfrm>
            <a:off x="4749514" y="5124793"/>
            <a:ext cx="5245085" cy="0"/>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0AA4FE6D-4971-384E-9E60-3C5AE0D89890}"/>
              </a:ext>
            </a:extLst>
          </p:cNvPr>
          <p:cNvCxnSpPr/>
          <p:nvPr/>
        </p:nvCxnSpPr>
        <p:spPr>
          <a:xfrm>
            <a:off x="10723556" y="5459383"/>
            <a:ext cx="0" cy="251053"/>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44" name="AutoShape 166">
            <a:extLst>
              <a:ext uri="{FF2B5EF4-FFF2-40B4-BE49-F238E27FC236}">
                <a16:creationId xmlns:a16="http://schemas.microsoft.com/office/drawing/2014/main" id="{8A403A7F-E914-2049-8411-BB00A13334D3}"/>
              </a:ext>
            </a:extLst>
          </p:cNvPr>
          <p:cNvSpPr>
            <a:spLocks noChangeArrowheads="1"/>
          </p:cNvSpPr>
          <p:nvPr/>
        </p:nvSpPr>
        <p:spPr bwMode="auto">
          <a:xfrm>
            <a:off x="9994599" y="5774426"/>
            <a:ext cx="1456660" cy="564870"/>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200" b="0" i="0" u="none" strike="noStrike" baseline="0" dirty="0">
              <a:solidFill>
                <a:srgbClr val="000000"/>
              </a:solidFill>
              <a:latin typeface="Century Gothic" charset="0"/>
              <a:ea typeface="Century Gothic" charset="0"/>
              <a:cs typeface="Century Gothic" charset="0"/>
            </a:endParaRPr>
          </a:p>
        </p:txBody>
      </p:sp>
      <p:cxnSp>
        <p:nvCxnSpPr>
          <p:cNvPr id="45" name="Straight Arrow Connector 44">
            <a:extLst>
              <a:ext uri="{FF2B5EF4-FFF2-40B4-BE49-F238E27FC236}">
                <a16:creationId xmlns:a16="http://schemas.microsoft.com/office/drawing/2014/main" id="{29D7EB88-BC34-CE4E-AD47-CBD9F3626250}"/>
              </a:ext>
            </a:extLst>
          </p:cNvPr>
          <p:cNvCxnSpPr>
            <a:cxnSpLocks/>
          </p:cNvCxnSpPr>
          <p:nvPr/>
        </p:nvCxnSpPr>
        <p:spPr>
          <a:xfrm flipH="1">
            <a:off x="2377441" y="6056861"/>
            <a:ext cx="7498080" cy="0"/>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46" name="AutoShape 166">
            <a:extLst>
              <a:ext uri="{FF2B5EF4-FFF2-40B4-BE49-F238E27FC236}">
                <a16:creationId xmlns:a16="http://schemas.microsoft.com/office/drawing/2014/main" id="{14E04E71-F1DA-9246-8AE3-136913ABBD0A}"/>
              </a:ext>
            </a:extLst>
          </p:cNvPr>
          <p:cNvSpPr>
            <a:spLocks noChangeArrowheads="1"/>
          </p:cNvSpPr>
          <p:nvPr/>
        </p:nvSpPr>
        <p:spPr bwMode="auto">
          <a:xfrm>
            <a:off x="822260" y="4828239"/>
            <a:ext cx="1158536" cy="564869"/>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200" b="0" i="0" u="none" strike="noStrike" baseline="0" dirty="0">
              <a:solidFill>
                <a:srgbClr val="000000"/>
              </a:solidFill>
              <a:latin typeface="Century Gothic" charset="0"/>
              <a:ea typeface="Century Gothic" charset="0"/>
              <a:cs typeface="Century Gothic" charset="0"/>
            </a:endParaRPr>
          </a:p>
        </p:txBody>
      </p:sp>
      <p:cxnSp>
        <p:nvCxnSpPr>
          <p:cNvPr id="47" name="Straight Arrow Connector 46">
            <a:extLst>
              <a:ext uri="{FF2B5EF4-FFF2-40B4-BE49-F238E27FC236}">
                <a16:creationId xmlns:a16="http://schemas.microsoft.com/office/drawing/2014/main" id="{D6F2F44A-3633-684D-B1CA-9F1AB185D37F}"/>
              </a:ext>
            </a:extLst>
          </p:cNvPr>
          <p:cNvCxnSpPr/>
          <p:nvPr/>
        </p:nvCxnSpPr>
        <p:spPr>
          <a:xfrm>
            <a:off x="2055061" y="5112628"/>
            <a:ext cx="674978" cy="0"/>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48" name="AutoShape 167">
            <a:extLst>
              <a:ext uri="{FF2B5EF4-FFF2-40B4-BE49-F238E27FC236}">
                <a16:creationId xmlns:a16="http://schemas.microsoft.com/office/drawing/2014/main" id="{7106D64B-2C17-6F45-B995-78AE443C2780}"/>
              </a:ext>
            </a:extLst>
          </p:cNvPr>
          <p:cNvSpPr>
            <a:spLocks noChangeArrowheads="1"/>
          </p:cNvSpPr>
          <p:nvPr/>
        </p:nvSpPr>
        <p:spPr bwMode="auto">
          <a:xfrm>
            <a:off x="5166347" y="2327906"/>
            <a:ext cx="1692177" cy="1371600"/>
          </a:xfrm>
          <a:prstGeom prst="hexagon">
            <a:avLst/>
          </a:prstGeom>
          <a:solidFill>
            <a:schemeClr val="accent4">
              <a:lumMod val="40000"/>
              <a:lumOff val="6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200" b="0" i="0" u="none" strike="noStrike" baseline="0" dirty="0">
              <a:solidFill>
                <a:srgbClr val="000000"/>
              </a:solidFill>
              <a:latin typeface="Century Gothic" charset="0"/>
              <a:ea typeface="Century Gothic" charset="0"/>
              <a:cs typeface="Century Gothic" charset="0"/>
            </a:endParaRPr>
          </a:p>
        </p:txBody>
      </p:sp>
    </p:spTree>
    <p:extLst>
      <p:ext uri="{BB962C8B-B14F-4D97-AF65-F5344CB8AC3E}">
        <p14:creationId xmlns:p14="http://schemas.microsoft.com/office/powerpoint/2010/main" val="1483058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 name="Rectangle 101">
            <a:extLst>
              <a:ext uri="{FF2B5EF4-FFF2-40B4-BE49-F238E27FC236}">
                <a16:creationId xmlns:a16="http://schemas.microsoft.com/office/drawing/2014/main" id="{F5B6E06A-C2A1-6DB4-280A-0E25A65B6314}"/>
              </a:ext>
            </a:extLst>
          </p:cNvPr>
          <p:cNvSpPr/>
          <p:nvPr/>
        </p:nvSpPr>
        <p:spPr>
          <a:xfrm>
            <a:off x="256540" y="1464893"/>
            <a:ext cx="11643359" cy="5099194"/>
          </a:xfrm>
          <a:prstGeom prst="rect">
            <a:avLst/>
          </a:prstGeom>
          <a:gradFill>
            <a:gsLst>
              <a:gs pos="0">
                <a:schemeClr val="bg1"/>
              </a:gs>
              <a:gs pos="100000">
                <a:srgbClr val="D7EEEB"/>
              </a:gs>
            </a:gsLst>
            <a:lin ang="36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Table 2">
            <a:extLst>
              <a:ext uri="{FF2B5EF4-FFF2-40B4-BE49-F238E27FC236}">
                <a16:creationId xmlns:a16="http://schemas.microsoft.com/office/drawing/2014/main" id="{BC4CC84A-D192-1E17-1112-2F240D2B7762}"/>
              </a:ext>
            </a:extLst>
          </p:cNvPr>
          <p:cNvGraphicFramePr>
            <a:graphicFrameLocks noGrp="1"/>
          </p:cNvGraphicFramePr>
          <p:nvPr>
            <p:extLst>
              <p:ext uri="{D42A27DB-BD31-4B8C-83A1-F6EECF244321}">
                <p14:modId xmlns:p14="http://schemas.microsoft.com/office/powerpoint/2010/main" val="3967248174"/>
              </p:ext>
            </p:extLst>
          </p:nvPr>
        </p:nvGraphicFramePr>
        <p:xfrm>
          <a:off x="256541" y="1039330"/>
          <a:ext cx="11643360" cy="5532440"/>
        </p:xfrm>
        <a:graphic>
          <a:graphicData uri="http://schemas.openxmlformats.org/drawingml/2006/table">
            <a:tbl>
              <a:tblPr>
                <a:tableStyleId>{5C22544A-7EE6-4342-B048-85BDC9FD1C3A}</a:tableStyleId>
              </a:tblPr>
              <a:tblGrid>
                <a:gridCol w="2328672">
                  <a:extLst>
                    <a:ext uri="{9D8B030D-6E8A-4147-A177-3AD203B41FA5}">
                      <a16:colId xmlns:a16="http://schemas.microsoft.com/office/drawing/2014/main" val="867580656"/>
                    </a:ext>
                  </a:extLst>
                </a:gridCol>
                <a:gridCol w="2328672">
                  <a:extLst>
                    <a:ext uri="{9D8B030D-6E8A-4147-A177-3AD203B41FA5}">
                      <a16:colId xmlns:a16="http://schemas.microsoft.com/office/drawing/2014/main" val="1582733205"/>
                    </a:ext>
                  </a:extLst>
                </a:gridCol>
                <a:gridCol w="2328672">
                  <a:extLst>
                    <a:ext uri="{9D8B030D-6E8A-4147-A177-3AD203B41FA5}">
                      <a16:colId xmlns:a16="http://schemas.microsoft.com/office/drawing/2014/main" val="3351947120"/>
                    </a:ext>
                  </a:extLst>
                </a:gridCol>
                <a:gridCol w="2328672">
                  <a:extLst>
                    <a:ext uri="{9D8B030D-6E8A-4147-A177-3AD203B41FA5}">
                      <a16:colId xmlns:a16="http://schemas.microsoft.com/office/drawing/2014/main" val="739977279"/>
                    </a:ext>
                  </a:extLst>
                </a:gridCol>
                <a:gridCol w="2328672">
                  <a:extLst>
                    <a:ext uri="{9D8B030D-6E8A-4147-A177-3AD203B41FA5}">
                      <a16:colId xmlns:a16="http://schemas.microsoft.com/office/drawing/2014/main" val="2599127341"/>
                    </a:ext>
                  </a:extLst>
                </a:gridCol>
              </a:tblGrid>
              <a:tr h="489522">
                <a:tc>
                  <a:txBody>
                    <a:bodyPr/>
                    <a:lstStyle/>
                    <a:p>
                      <a:pPr algn="ctr" rtl="0" fontAlgn="ctr"/>
                      <a:r>
                        <a:rPr lang="de-DE" sz="1600" b="0" i="0" u="none" strike="noStrike">
                          <a:solidFill>
                            <a:srgbClr val="000000"/>
                          </a:solidFill>
                          <a:effectLst/>
                          <a:latin typeface="Century Gothic" panose="020B0502020202020204" pitchFamily="34" charset="0"/>
                        </a:rPr>
                        <a:t>KUND*IN</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FEEEB"/>
                    </a:solidFill>
                  </a:tcPr>
                </a:tc>
                <a:tc>
                  <a:txBody>
                    <a:bodyPr/>
                    <a:lstStyle/>
                    <a:p>
                      <a:pPr algn="ctr" rtl="0" fontAlgn="ctr"/>
                      <a:r>
                        <a:rPr lang="de-DE" sz="1600" b="0" i="0" u="none" strike="noStrike">
                          <a:solidFill>
                            <a:srgbClr val="000000"/>
                          </a:solidFill>
                          <a:effectLst/>
                          <a:latin typeface="Century Gothic" panose="020B0502020202020204" pitchFamily="34" charset="0"/>
                        </a:rPr>
                        <a:t>UMSATZ</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FEEEB"/>
                    </a:solidFill>
                  </a:tcPr>
                </a:tc>
                <a:tc>
                  <a:txBody>
                    <a:bodyPr/>
                    <a:lstStyle/>
                    <a:p>
                      <a:pPr algn="ctr" rtl="0" fontAlgn="ctr"/>
                      <a:r>
                        <a:rPr lang="de-DE" sz="1600" b="0" i="0" u="none" strike="noStrike">
                          <a:solidFill>
                            <a:srgbClr val="000000"/>
                          </a:solidFill>
                          <a:effectLst/>
                          <a:latin typeface="Century Gothic" panose="020B0502020202020204" pitchFamily="34" charset="0"/>
                        </a:rPr>
                        <a:t>VERTRÄGE</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FEEEB"/>
                    </a:solidFill>
                  </a:tcPr>
                </a:tc>
                <a:tc>
                  <a:txBody>
                    <a:bodyPr/>
                    <a:lstStyle/>
                    <a:p>
                      <a:pPr algn="ctr" rtl="0" fontAlgn="ctr"/>
                      <a:r>
                        <a:rPr lang="de-DE" sz="1600" b="0" i="0" u="none" strike="noStrike">
                          <a:solidFill>
                            <a:srgbClr val="000000"/>
                          </a:solidFill>
                          <a:effectLst/>
                          <a:latin typeface="Century Gothic" panose="020B0502020202020204" pitchFamily="34" charset="0"/>
                        </a:rPr>
                        <a:t>RECHTLICHE INFORMATIONEN</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FEEEB"/>
                    </a:solidFill>
                  </a:tcPr>
                </a:tc>
                <a:tc>
                  <a:txBody>
                    <a:bodyPr/>
                    <a:lstStyle/>
                    <a:p>
                      <a:pPr algn="ctr" rtl="0" fontAlgn="ctr"/>
                      <a:r>
                        <a:rPr lang="de-DE" sz="1600" b="0" i="0" u="none" strike="noStrike">
                          <a:solidFill>
                            <a:srgbClr val="000000"/>
                          </a:solidFill>
                          <a:effectLst/>
                          <a:latin typeface="Century Gothic" panose="020B0502020202020204" pitchFamily="34" charset="0"/>
                        </a:rPr>
                        <a:t>AUSFÜHRUNG</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FEEEB"/>
                    </a:solidFill>
                  </a:tcPr>
                </a:tc>
                <a:extLst>
                  <a:ext uri="{0D108BD9-81ED-4DB2-BD59-A6C34878D82A}">
                    <a16:rowId xmlns:a16="http://schemas.microsoft.com/office/drawing/2014/main" val="4090204753"/>
                  </a:ext>
                </a:extLst>
              </a:tr>
              <a:tr h="5035235">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4017228775"/>
                  </a:ext>
                </a:extLst>
              </a:tr>
            </a:tbl>
          </a:graphicData>
        </a:graphic>
      </p:graphicFrame>
      <p:graphicFrame>
        <p:nvGraphicFramePr>
          <p:cNvPr id="2" name="Table 1">
            <a:extLst>
              <a:ext uri="{FF2B5EF4-FFF2-40B4-BE49-F238E27FC236}">
                <a16:creationId xmlns:a16="http://schemas.microsoft.com/office/drawing/2014/main" id="{2B52886F-B031-15BC-4AFB-864EA60DA8BF}"/>
              </a:ext>
            </a:extLst>
          </p:cNvPr>
          <p:cNvGraphicFramePr>
            <a:graphicFrameLocks noGrp="1"/>
          </p:cNvGraphicFramePr>
          <p:nvPr>
            <p:extLst>
              <p:ext uri="{D42A27DB-BD31-4B8C-83A1-F6EECF244321}">
                <p14:modId xmlns:p14="http://schemas.microsoft.com/office/powerpoint/2010/main" val="2382626371"/>
              </p:ext>
            </p:extLst>
          </p:nvPr>
        </p:nvGraphicFramePr>
        <p:xfrm>
          <a:off x="256540" y="176704"/>
          <a:ext cx="11643359" cy="698500"/>
        </p:xfrm>
        <a:graphic>
          <a:graphicData uri="http://schemas.openxmlformats.org/drawingml/2006/table">
            <a:tbl>
              <a:tblPr>
                <a:tableStyleId>{5C22544A-7EE6-4342-B048-85BDC9FD1C3A}</a:tableStyleId>
              </a:tblPr>
              <a:tblGrid>
                <a:gridCol w="6986015">
                  <a:extLst>
                    <a:ext uri="{9D8B030D-6E8A-4147-A177-3AD203B41FA5}">
                      <a16:colId xmlns:a16="http://schemas.microsoft.com/office/drawing/2014/main" val="684787995"/>
                    </a:ext>
                  </a:extLst>
                </a:gridCol>
                <a:gridCol w="2328672">
                  <a:extLst>
                    <a:ext uri="{9D8B030D-6E8A-4147-A177-3AD203B41FA5}">
                      <a16:colId xmlns:a16="http://schemas.microsoft.com/office/drawing/2014/main" val="1194938607"/>
                    </a:ext>
                  </a:extLst>
                </a:gridCol>
                <a:gridCol w="2328672">
                  <a:extLst>
                    <a:ext uri="{9D8B030D-6E8A-4147-A177-3AD203B41FA5}">
                      <a16:colId xmlns:a16="http://schemas.microsoft.com/office/drawing/2014/main" val="2473674201"/>
                    </a:ext>
                  </a:extLst>
                </a:gridCol>
              </a:tblGrid>
              <a:tr h="254000">
                <a:tc>
                  <a:txBody>
                    <a:bodyPr/>
                    <a:lstStyle/>
                    <a:p>
                      <a:pPr algn="l" rtl="0" fontAlgn="ctr"/>
                      <a:r>
                        <a:rPr lang="de-DE" sz="900" u="none" strike="noStrike">
                          <a:solidFill>
                            <a:schemeClr val="tx1">
                              <a:lumMod val="65000"/>
                              <a:lumOff val="35000"/>
                            </a:schemeClr>
                          </a:solidFill>
                          <a:effectLst/>
                          <a:latin typeface="Century Gothic" panose="020B0502020202020204" pitchFamily="34" charset="0"/>
                        </a:rPr>
                        <a:t>   PROZESS</a:t>
                      </a: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de-DE" sz="900" u="none" strike="noStrike">
                          <a:solidFill>
                            <a:schemeClr val="tx1">
                              <a:lumMod val="65000"/>
                              <a:lumOff val="35000"/>
                            </a:schemeClr>
                          </a:solidFill>
                          <a:effectLst/>
                          <a:latin typeface="Century Gothic" panose="020B0502020202020204" pitchFamily="34" charset="0"/>
                        </a:rPr>
                        <a:t>AUTOR*IN</a:t>
                      </a: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de-DE" sz="900" u="none" strike="noStrike">
                          <a:solidFill>
                            <a:schemeClr val="tx1">
                              <a:lumMod val="65000"/>
                              <a:lumOff val="35000"/>
                            </a:schemeClr>
                          </a:solidFill>
                          <a:effectLst/>
                          <a:latin typeface="Century Gothic" panose="020B0502020202020204" pitchFamily="34" charset="0"/>
                        </a:rPr>
                        <a:t>DATUM</a:t>
                      </a: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25995443"/>
                  </a:ext>
                </a:extLst>
              </a:tr>
              <a:tr h="444500">
                <a:tc>
                  <a:txBody>
                    <a:bodyPr/>
                    <a:lstStyle/>
                    <a:p>
                      <a:pPr algn="l" fontAlgn="ctr"/>
                      <a:endParaRPr lang="en-US" sz="16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100" b="0" i="0" u="none" strike="noStrike" dirty="0">
                        <a:solidFill>
                          <a:schemeClr val="tx1"/>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EDF5F3"/>
                    </a:solidFill>
                  </a:tcPr>
                </a:tc>
                <a:tc>
                  <a:txBody>
                    <a:bodyPr/>
                    <a:lstStyle/>
                    <a:p>
                      <a:pPr algn="ctr" fontAlgn="ctr"/>
                      <a:endParaRPr lang="en-US" sz="1100" b="0" i="0" u="none" strike="noStrike" dirty="0">
                        <a:solidFill>
                          <a:schemeClr val="tx1"/>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D7EEEB"/>
                    </a:solidFill>
                  </a:tcPr>
                </a:tc>
                <a:extLst>
                  <a:ext uri="{0D108BD9-81ED-4DB2-BD59-A6C34878D82A}">
                    <a16:rowId xmlns:a16="http://schemas.microsoft.com/office/drawing/2014/main" val="3933300914"/>
                  </a:ext>
                </a:extLst>
              </a:tr>
            </a:tbl>
          </a:graphicData>
        </a:graphic>
      </p:graphicFrame>
      <p:sp>
        <p:nvSpPr>
          <p:cNvPr id="5" name="AutoShape 166">
            <a:extLst>
              <a:ext uri="{FF2B5EF4-FFF2-40B4-BE49-F238E27FC236}">
                <a16:creationId xmlns:a16="http://schemas.microsoft.com/office/drawing/2014/main" id="{B54859DC-79C5-C442-A000-3DDF04046C3C}"/>
              </a:ext>
            </a:extLst>
          </p:cNvPr>
          <p:cNvSpPr>
            <a:spLocks noChangeArrowheads="1"/>
          </p:cNvSpPr>
          <p:nvPr/>
        </p:nvSpPr>
        <p:spPr bwMode="auto">
          <a:xfrm>
            <a:off x="10068268" y="3284078"/>
            <a:ext cx="1319812" cy="478896"/>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de-DE" sz="1000" b="0" i="0" u="none" strike="noStrike" baseline="0">
                <a:solidFill>
                  <a:srgbClr val="000000"/>
                </a:solidFill>
                <a:latin typeface="Century Gothic" charset="0"/>
                <a:ea typeface="Century Gothic" charset="0"/>
                <a:cs typeface="Century Gothic" charset="0"/>
              </a:rPr>
              <a:t>SCHRITT 3</a:t>
            </a:r>
          </a:p>
        </p:txBody>
      </p:sp>
      <p:sp>
        <p:nvSpPr>
          <p:cNvPr id="6" name="AutoShape 167">
            <a:extLst>
              <a:ext uri="{FF2B5EF4-FFF2-40B4-BE49-F238E27FC236}">
                <a16:creationId xmlns:a16="http://schemas.microsoft.com/office/drawing/2014/main" id="{50917450-5A43-7847-A598-E11BD74A539D}"/>
              </a:ext>
            </a:extLst>
          </p:cNvPr>
          <p:cNvSpPr>
            <a:spLocks noChangeArrowheads="1"/>
          </p:cNvSpPr>
          <p:nvPr/>
        </p:nvSpPr>
        <p:spPr bwMode="auto">
          <a:xfrm>
            <a:off x="755761" y="1542078"/>
            <a:ext cx="1319812" cy="478896"/>
          </a:xfrm>
          <a:prstGeom prst="flowChartAlternateProcess">
            <a:avLst/>
          </a:prstGeom>
          <a:solidFill>
            <a:schemeClr val="accent4">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de-DE" sz="1000" b="0" i="0" u="none" strike="noStrike" baseline="0">
                <a:solidFill>
                  <a:srgbClr val="000000"/>
                </a:solidFill>
                <a:latin typeface="Century Gothic" charset="0"/>
                <a:ea typeface="Century Gothic" charset="0"/>
                <a:cs typeface="Century Gothic" charset="0"/>
              </a:rPr>
              <a:t>START</a:t>
            </a:r>
          </a:p>
        </p:txBody>
      </p:sp>
      <p:sp>
        <p:nvSpPr>
          <p:cNvPr id="7" name="AutoShape 169">
            <a:extLst>
              <a:ext uri="{FF2B5EF4-FFF2-40B4-BE49-F238E27FC236}">
                <a16:creationId xmlns:a16="http://schemas.microsoft.com/office/drawing/2014/main" id="{EB45B6AF-97D4-4B4F-8EC9-BB44509DDC24}"/>
              </a:ext>
            </a:extLst>
          </p:cNvPr>
          <p:cNvSpPr>
            <a:spLocks noChangeArrowheads="1"/>
          </p:cNvSpPr>
          <p:nvPr/>
        </p:nvSpPr>
        <p:spPr bwMode="auto">
          <a:xfrm>
            <a:off x="2894285" y="2438302"/>
            <a:ext cx="1924038" cy="478896"/>
          </a:xfrm>
          <a:prstGeom prst="flowChartInputOutpu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de-DE" sz="1000" b="0" i="0" u="none" strike="noStrike" baseline="0" dirty="0">
                <a:solidFill>
                  <a:srgbClr val="000000"/>
                </a:solidFill>
                <a:latin typeface="Century Gothic" charset="0"/>
                <a:ea typeface="Century Gothic" charset="0"/>
                <a:cs typeface="Century Gothic" charset="0"/>
              </a:rPr>
              <a:t>Eingabe/</a:t>
            </a:r>
            <a:br>
              <a:rPr lang="de-DE" sz="1000" b="0" i="0" u="none" strike="noStrike" baseline="0" dirty="0">
                <a:solidFill>
                  <a:srgbClr val="000000"/>
                </a:solidFill>
                <a:latin typeface="Century Gothic" charset="0"/>
                <a:ea typeface="Century Gothic" charset="0"/>
                <a:cs typeface="Century Gothic" charset="0"/>
              </a:rPr>
            </a:br>
            <a:r>
              <a:rPr lang="de-DE" sz="1000" b="0" i="0" u="none" strike="noStrike" baseline="0" dirty="0">
                <a:solidFill>
                  <a:srgbClr val="000000"/>
                </a:solidFill>
                <a:latin typeface="Century Gothic" charset="0"/>
                <a:ea typeface="Century Gothic" charset="0"/>
                <a:cs typeface="Century Gothic" charset="0"/>
              </a:rPr>
              <a:t>Ausgabe</a:t>
            </a:r>
          </a:p>
        </p:txBody>
      </p:sp>
      <p:sp>
        <p:nvSpPr>
          <p:cNvPr id="10" name="AutoShape 170">
            <a:extLst>
              <a:ext uri="{FF2B5EF4-FFF2-40B4-BE49-F238E27FC236}">
                <a16:creationId xmlns:a16="http://schemas.microsoft.com/office/drawing/2014/main" id="{EB0A7DE9-B74B-6843-92A0-3802B1319A75}"/>
              </a:ext>
            </a:extLst>
          </p:cNvPr>
          <p:cNvSpPr>
            <a:spLocks noChangeArrowheads="1"/>
          </p:cNvSpPr>
          <p:nvPr/>
        </p:nvSpPr>
        <p:spPr bwMode="auto">
          <a:xfrm>
            <a:off x="783726" y="3459693"/>
            <a:ext cx="1319812" cy="580666"/>
          </a:xfrm>
          <a:prstGeom prst="flowChartDocumen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de-DE" sz="1000" b="0" i="0" u="none" strike="noStrike" baseline="0">
                <a:solidFill>
                  <a:srgbClr val="000000"/>
                </a:solidFill>
                <a:latin typeface="Century Gothic" charset="0"/>
                <a:ea typeface="Century Gothic" charset="0"/>
                <a:cs typeface="Century Gothic" charset="0"/>
              </a:rPr>
              <a:t>Dokumentieren/ </a:t>
            </a:r>
          </a:p>
          <a:p>
            <a:pPr algn="ctr" rtl="0">
              <a:defRPr sz="1000"/>
            </a:pPr>
            <a:r>
              <a:rPr lang="de-DE" sz="1000" b="0" i="0" u="none" strike="noStrike" baseline="0">
                <a:solidFill>
                  <a:srgbClr val="000000"/>
                </a:solidFill>
                <a:latin typeface="Century Gothic" charset="0"/>
                <a:ea typeface="Century Gothic" charset="0"/>
                <a:cs typeface="Century Gothic" charset="0"/>
              </a:rPr>
              <a:t>Dateneingabe</a:t>
            </a:r>
          </a:p>
        </p:txBody>
      </p:sp>
      <p:grpSp>
        <p:nvGrpSpPr>
          <p:cNvPr id="11" name="Group 10">
            <a:extLst>
              <a:ext uri="{FF2B5EF4-FFF2-40B4-BE49-F238E27FC236}">
                <a16:creationId xmlns:a16="http://schemas.microsoft.com/office/drawing/2014/main" id="{B051198C-A14E-7848-9574-BCA513A7F98F}"/>
              </a:ext>
            </a:extLst>
          </p:cNvPr>
          <p:cNvGrpSpPr/>
          <p:nvPr/>
        </p:nvGrpSpPr>
        <p:grpSpPr>
          <a:xfrm>
            <a:off x="511362" y="2318047"/>
            <a:ext cx="2092251" cy="1080261"/>
            <a:chOff x="84098" y="1297990"/>
            <a:chExt cx="1558039" cy="1206922"/>
          </a:xfrm>
        </p:grpSpPr>
        <p:sp>
          <p:nvSpPr>
            <p:cNvPr id="83" name="AutoShape 168">
              <a:extLst>
                <a:ext uri="{FF2B5EF4-FFF2-40B4-BE49-F238E27FC236}">
                  <a16:creationId xmlns:a16="http://schemas.microsoft.com/office/drawing/2014/main" id="{5E170184-F8D9-E51C-E29B-0B74A345AEF3}"/>
                </a:ext>
              </a:extLst>
            </p:cNvPr>
            <p:cNvSpPr>
              <a:spLocks noChangeArrowheads="1"/>
            </p:cNvSpPr>
            <p:nvPr/>
          </p:nvSpPr>
          <p:spPr bwMode="auto">
            <a:xfrm>
              <a:off x="84098" y="1297990"/>
              <a:ext cx="1351711" cy="815727"/>
            </a:xfrm>
            <a:prstGeom prst="flowChartDecision">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de-DE" sz="1000" b="0" i="0" u="none" strike="noStrike" baseline="0">
                  <a:solidFill>
                    <a:srgbClr val="000000"/>
                  </a:solidFill>
                  <a:latin typeface="Century Gothic" charset="0"/>
                  <a:ea typeface="Century Gothic" charset="0"/>
                  <a:cs typeface="Century Gothic" charset="0"/>
                </a:rPr>
                <a:t>JA oder NEIN</a:t>
              </a:r>
            </a:p>
            <a:p>
              <a:pPr algn="ctr" rtl="0">
                <a:defRPr sz="1000"/>
              </a:pPr>
              <a:r>
                <a:rPr lang="de-DE" sz="1000" b="0" i="0" u="none" strike="noStrike" baseline="0">
                  <a:solidFill>
                    <a:srgbClr val="000000"/>
                  </a:solidFill>
                  <a:latin typeface="Century Gothic" charset="0"/>
                  <a:ea typeface="Century Gothic" charset="0"/>
                  <a:cs typeface="Century Gothic" charset="0"/>
                </a:rPr>
                <a:t>Frage</a:t>
              </a:r>
            </a:p>
          </p:txBody>
        </p:sp>
        <p:sp>
          <p:nvSpPr>
            <p:cNvPr id="84" name="Text Box 173">
              <a:extLst>
                <a:ext uri="{FF2B5EF4-FFF2-40B4-BE49-F238E27FC236}">
                  <a16:creationId xmlns:a16="http://schemas.microsoft.com/office/drawing/2014/main" id="{D376D26E-BA54-93F9-AAD3-61514886473F}"/>
                </a:ext>
              </a:extLst>
            </p:cNvPr>
            <p:cNvSpPr txBox="1">
              <a:spLocks noChangeArrowheads="1"/>
            </p:cNvSpPr>
            <p:nvPr/>
          </p:nvSpPr>
          <p:spPr bwMode="auto">
            <a:xfrm>
              <a:off x="349828" y="2233004"/>
              <a:ext cx="394226" cy="271908"/>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de-DE" sz="1000" b="1" i="0" u="none" strike="noStrike" baseline="0">
                  <a:solidFill>
                    <a:schemeClr val="tx1">
                      <a:lumMod val="75000"/>
                      <a:lumOff val="25000"/>
                    </a:schemeClr>
                  </a:solidFill>
                  <a:latin typeface="Century Gothic" charset="0"/>
                  <a:ea typeface="Century Gothic" charset="0"/>
                  <a:cs typeface="Century Gothic" charset="0"/>
                </a:rPr>
                <a:t>JA</a:t>
              </a:r>
            </a:p>
          </p:txBody>
        </p:sp>
        <p:sp>
          <p:nvSpPr>
            <p:cNvPr id="85" name="Text Box 174">
              <a:extLst>
                <a:ext uri="{FF2B5EF4-FFF2-40B4-BE49-F238E27FC236}">
                  <a16:creationId xmlns:a16="http://schemas.microsoft.com/office/drawing/2014/main" id="{1A934CCE-18BA-4785-2A6D-83BB4E98FB06}"/>
                </a:ext>
              </a:extLst>
            </p:cNvPr>
            <p:cNvSpPr txBox="1">
              <a:spLocks noChangeArrowheads="1"/>
            </p:cNvSpPr>
            <p:nvPr/>
          </p:nvSpPr>
          <p:spPr bwMode="auto">
            <a:xfrm>
              <a:off x="1267451" y="1867062"/>
              <a:ext cx="374686" cy="271909"/>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de-DE" sz="1000" b="1" i="0" u="none" strike="noStrike" baseline="0">
                  <a:solidFill>
                    <a:schemeClr val="tx1">
                      <a:lumMod val="75000"/>
                      <a:lumOff val="25000"/>
                    </a:schemeClr>
                  </a:solidFill>
                  <a:latin typeface="Century Gothic" charset="0"/>
                  <a:ea typeface="Century Gothic" charset="0"/>
                  <a:cs typeface="Century Gothic" charset="0"/>
                </a:rPr>
                <a:t>NEIN</a:t>
              </a:r>
            </a:p>
          </p:txBody>
        </p:sp>
      </p:grpSp>
      <p:cxnSp>
        <p:nvCxnSpPr>
          <p:cNvPr id="12" name="Straight Arrow Connector 11">
            <a:extLst>
              <a:ext uri="{FF2B5EF4-FFF2-40B4-BE49-F238E27FC236}">
                <a16:creationId xmlns:a16="http://schemas.microsoft.com/office/drawing/2014/main" id="{DDF70351-2306-684F-B4F2-6F30B338996D}"/>
              </a:ext>
            </a:extLst>
          </p:cNvPr>
          <p:cNvCxnSpPr>
            <a:cxnSpLocks/>
          </p:cNvCxnSpPr>
          <p:nvPr/>
        </p:nvCxnSpPr>
        <p:spPr>
          <a:xfrm>
            <a:off x="2432809" y="2686059"/>
            <a:ext cx="428493" cy="0"/>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FEA19E90-05BB-1244-9B47-914EE9A8C93F}"/>
              </a:ext>
            </a:extLst>
          </p:cNvPr>
          <p:cNvCxnSpPr/>
          <p:nvPr/>
        </p:nvCxnSpPr>
        <p:spPr>
          <a:xfrm>
            <a:off x="1415667" y="3172239"/>
            <a:ext cx="0" cy="223677"/>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6D6AB34A-9B9A-BF43-97A8-A59BF8BB2269}"/>
              </a:ext>
            </a:extLst>
          </p:cNvPr>
          <p:cNvCxnSpPr/>
          <p:nvPr/>
        </p:nvCxnSpPr>
        <p:spPr>
          <a:xfrm>
            <a:off x="1415667" y="2085257"/>
            <a:ext cx="0" cy="193853"/>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14355D9F-1339-E34C-BC24-37BCDEED804E}"/>
              </a:ext>
            </a:extLst>
          </p:cNvPr>
          <p:cNvCxnSpPr/>
          <p:nvPr/>
        </p:nvCxnSpPr>
        <p:spPr>
          <a:xfrm>
            <a:off x="3761137" y="3823582"/>
            <a:ext cx="0" cy="193853"/>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A1939BCC-0C5C-7540-B07B-C5288BE395CB}"/>
              </a:ext>
            </a:extLst>
          </p:cNvPr>
          <p:cNvCxnSpPr/>
          <p:nvPr/>
        </p:nvCxnSpPr>
        <p:spPr>
          <a:xfrm>
            <a:off x="1415667" y="4121817"/>
            <a:ext cx="0" cy="193853"/>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17" name="AutoShape 167">
            <a:extLst>
              <a:ext uri="{FF2B5EF4-FFF2-40B4-BE49-F238E27FC236}">
                <a16:creationId xmlns:a16="http://schemas.microsoft.com/office/drawing/2014/main" id="{8B97A7F7-3E3B-894F-851E-7F556DFFD66E}"/>
              </a:ext>
            </a:extLst>
          </p:cNvPr>
          <p:cNvSpPr>
            <a:spLocks noChangeArrowheads="1"/>
          </p:cNvSpPr>
          <p:nvPr/>
        </p:nvSpPr>
        <p:spPr bwMode="auto">
          <a:xfrm>
            <a:off x="755761" y="4412597"/>
            <a:ext cx="1319812" cy="478896"/>
          </a:xfrm>
          <a:prstGeom prst="flowChartAlternateProcess">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sz="1000"/>
            </a:pPr>
            <a:r>
              <a:rPr lang="de-DE" sz="1000" b="0" i="0" u="none" strike="noStrike" baseline="0" dirty="0">
                <a:solidFill>
                  <a:srgbClr val="000000"/>
                </a:solidFill>
                <a:latin typeface="Century Gothic" charset="0"/>
                <a:ea typeface="Century Gothic" charset="0"/>
                <a:cs typeface="Century Gothic" charset="0"/>
              </a:rPr>
              <a:t>Abschließender Schritt</a:t>
            </a:r>
          </a:p>
        </p:txBody>
      </p:sp>
      <p:sp>
        <p:nvSpPr>
          <p:cNvPr id="24" name="AutoShape 166">
            <a:extLst>
              <a:ext uri="{FF2B5EF4-FFF2-40B4-BE49-F238E27FC236}">
                <a16:creationId xmlns:a16="http://schemas.microsoft.com/office/drawing/2014/main" id="{1589BE8A-E70C-3544-B56C-25A661A87FDB}"/>
              </a:ext>
            </a:extLst>
          </p:cNvPr>
          <p:cNvSpPr>
            <a:spLocks noChangeArrowheads="1"/>
          </p:cNvSpPr>
          <p:nvPr/>
        </p:nvSpPr>
        <p:spPr bwMode="auto">
          <a:xfrm>
            <a:off x="5405808" y="2434106"/>
            <a:ext cx="1319812" cy="478896"/>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de-DE" sz="1000" b="0" i="0" u="none" strike="noStrike" baseline="0">
                <a:solidFill>
                  <a:srgbClr val="000000"/>
                </a:solidFill>
                <a:latin typeface="Century Gothic" charset="0"/>
                <a:ea typeface="Century Gothic" charset="0"/>
                <a:cs typeface="Century Gothic" charset="0"/>
              </a:rPr>
              <a:t>SCHRITT 1</a:t>
            </a:r>
          </a:p>
        </p:txBody>
      </p:sp>
      <p:cxnSp>
        <p:nvCxnSpPr>
          <p:cNvPr id="25" name="Straight Arrow Connector 24">
            <a:extLst>
              <a:ext uri="{FF2B5EF4-FFF2-40B4-BE49-F238E27FC236}">
                <a16:creationId xmlns:a16="http://schemas.microsoft.com/office/drawing/2014/main" id="{44589048-0CE7-974B-913A-DC0C174F2A89}"/>
              </a:ext>
            </a:extLst>
          </p:cNvPr>
          <p:cNvCxnSpPr/>
          <p:nvPr/>
        </p:nvCxnSpPr>
        <p:spPr>
          <a:xfrm>
            <a:off x="4762598" y="2660462"/>
            <a:ext cx="536941" cy="0"/>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988A8ACE-4F4F-E84F-A9B0-1B5B17CA9FE7}"/>
              </a:ext>
            </a:extLst>
          </p:cNvPr>
          <p:cNvCxnSpPr>
            <a:cxnSpLocks/>
          </p:cNvCxnSpPr>
          <p:nvPr/>
        </p:nvCxnSpPr>
        <p:spPr>
          <a:xfrm>
            <a:off x="6815470" y="2660462"/>
            <a:ext cx="707715" cy="0"/>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31" name="AutoShape 166">
            <a:extLst>
              <a:ext uri="{FF2B5EF4-FFF2-40B4-BE49-F238E27FC236}">
                <a16:creationId xmlns:a16="http://schemas.microsoft.com/office/drawing/2014/main" id="{04C7F4A1-F5FB-504A-B0E4-B8CE1B7ED4C9}"/>
              </a:ext>
            </a:extLst>
          </p:cNvPr>
          <p:cNvSpPr>
            <a:spLocks noChangeArrowheads="1"/>
          </p:cNvSpPr>
          <p:nvPr/>
        </p:nvSpPr>
        <p:spPr bwMode="auto">
          <a:xfrm>
            <a:off x="7663013" y="2434106"/>
            <a:ext cx="1319812" cy="478896"/>
          </a:xfrm>
          <a:prstGeom prst="parallelogram">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de-DE" sz="1000" b="0" i="0" u="none" strike="noStrike" baseline="0" dirty="0">
                <a:solidFill>
                  <a:srgbClr val="000000"/>
                </a:solidFill>
                <a:latin typeface="Century Gothic" charset="0"/>
                <a:ea typeface="Century Gothic" charset="0"/>
                <a:cs typeface="Century Gothic" charset="0"/>
              </a:rPr>
              <a:t>Eingabe/</a:t>
            </a:r>
            <a:br>
              <a:rPr lang="de-DE" sz="1000" b="0" i="0" u="none" strike="noStrike" baseline="0" dirty="0">
                <a:solidFill>
                  <a:srgbClr val="000000"/>
                </a:solidFill>
                <a:latin typeface="Century Gothic" charset="0"/>
                <a:ea typeface="Century Gothic" charset="0"/>
                <a:cs typeface="Century Gothic" charset="0"/>
              </a:rPr>
            </a:br>
            <a:r>
              <a:rPr lang="de-DE" sz="1000" b="0" i="0" u="none" strike="noStrike" baseline="0" dirty="0">
                <a:solidFill>
                  <a:srgbClr val="000000"/>
                </a:solidFill>
                <a:latin typeface="Century Gothic" charset="0"/>
                <a:ea typeface="Century Gothic" charset="0"/>
                <a:cs typeface="Century Gothic" charset="0"/>
              </a:rPr>
              <a:t>Ausgabe</a:t>
            </a:r>
          </a:p>
        </p:txBody>
      </p:sp>
      <p:cxnSp>
        <p:nvCxnSpPr>
          <p:cNvPr id="49" name="Straight Arrow Connector 48">
            <a:extLst>
              <a:ext uri="{FF2B5EF4-FFF2-40B4-BE49-F238E27FC236}">
                <a16:creationId xmlns:a16="http://schemas.microsoft.com/office/drawing/2014/main" id="{5A9AF399-79B1-274B-B7F0-BA9082593640}"/>
              </a:ext>
            </a:extLst>
          </p:cNvPr>
          <p:cNvCxnSpPr>
            <a:cxnSpLocks/>
          </p:cNvCxnSpPr>
          <p:nvPr/>
        </p:nvCxnSpPr>
        <p:spPr>
          <a:xfrm>
            <a:off x="9044027" y="2660462"/>
            <a:ext cx="844252" cy="0"/>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50" name="AutoShape 166">
            <a:extLst>
              <a:ext uri="{FF2B5EF4-FFF2-40B4-BE49-F238E27FC236}">
                <a16:creationId xmlns:a16="http://schemas.microsoft.com/office/drawing/2014/main" id="{124A4942-8991-B34B-95A8-30E85D384882}"/>
              </a:ext>
            </a:extLst>
          </p:cNvPr>
          <p:cNvSpPr>
            <a:spLocks noChangeArrowheads="1"/>
          </p:cNvSpPr>
          <p:nvPr/>
        </p:nvSpPr>
        <p:spPr bwMode="auto">
          <a:xfrm>
            <a:off x="10045895" y="2426651"/>
            <a:ext cx="1319812" cy="478896"/>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de-DE" sz="1000" b="0" i="0" u="none" strike="noStrike" baseline="0">
                <a:solidFill>
                  <a:srgbClr val="000000"/>
                </a:solidFill>
                <a:latin typeface="Century Gothic" charset="0"/>
                <a:ea typeface="Century Gothic" charset="0"/>
                <a:cs typeface="Century Gothic" charset="0"/>
              </a:rPr>
              <a:t>SCHRITT 2</a:t>
            </a:r>
          </a:p>
        </p:txBody>
      </p:sp>
      <p:cxnSp>
        <p:nvCxnSpPr>
          <p:cNvPr id="51" name="Straight Arrow Connector 50">
            <a:extLst>
              <a:ext uri="{FF2B5EF4-FFF2-40B4-BE49-F238E27FC236}">
                <a16:creationId xmlns:a16="http://schemas.microsoft.com/office/drawing/2014/main" id="{980EA723-F36B-6C45-9C7B-B383C83221C9}"/>
              </a:ext>
            </a:extLst>
          </p:cNvPr>
          <p:cNvCxnSpPr/>
          <p:nvPr/>
        </p:nvCxnSpPr>
        <p:spPr>
          <a:xfrm>
            <a:off x="10756223" y="2966154"/>
            <a:ext cx="0" cy="268412"/>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A5685596-70F6-E447-A605-4A32D75D719E}"/>
              </a:ext>
            </a:extLst>
          </p:cNvPr>
          <p:cNvCxnSpPr>
            <a:cxnSpLocks/>
          </p:cNvCxnSpPr>
          <p:nvPr/>
        </p:nvCxnSpPr>
        <p:spPr>
          <a:xfrm flipH="1">
            <a:off x="6815470" y="3495522"/>
            <a:ext cx="752460" cy="0"/>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53" name="AutoShape 166">
            <a:extLst>
              <a:ext uri="{FF2B5EF4-FFF2-40B4-BE49-F238E27FC236}">
                <a16:creationId xmlns:a16="http://schemas.microsoft.com/office/drawing/2014/main" id="{75BE64B4-A1D9-F945-98C2-CB5F617D44C5}"/>
              </a:ext>
            </a:extLst>
          </p:cNvPr>
          <p:cNvSpPr>
            <a:spLocks noChangeArrowheads="1"/>
          </p:cNvSpPr>
          <p:nvPr/>
        </p:nvSpPr>
        <p:spPr bwMode="auto">
          <a:xfrm>
            <a:off x="7707758" y="3269167"/>
            <a:ext cx="1319812" cy="478896"/>
          </a:xfrm>
          <a:prstGeom prst="parallelogram">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de-DE" sz="1000" b="0" i="0" u="none" strike="noStrike" baseline="0" dirty="0">
                <a:solidFill>
                  <a:srgbClr val="000000"/>
                </a:solidFill>
                <a:latin typeface="Century Gothic" charset="0"/>
                <a:ea typeface="Century Gothic" charset="0"/>
                <a:cs typeface="Century Gothic" charset="0"/>
              </a:rPr>
              <a:t>Eingabe/</a:t>
            </a:r>
            <a:br>
              <a:rPr lang="de-DE" sz="1000" b="0" i="0" u="none" strike="noStrike" baseline="0" dirty="0">
                <a:solidFill>
                  <a:srgbClr val="000000"/>
                </a:solidFill>
                <a:latin typeface="Century Gothic" charset="0"/>
                <a:ea typeface="Century Gothic" charset="0"/>
                <a:cs typeface="Century Gothic" charset="0"/>
              </a:rPr>
            </a:br>
            <a:r>
              <a:rPr lang="de-DE" sz="1000" b="0" i="0" u="none" strike="noStrike" baseline="0" dirty="0">
                <a:solidFill>
                  <a:srgbClr val="000000"/>
                </a:solidFill>
                <a:latin typeface="Century Gothic" charset="0"/>
                <a:ea typeface="Century Gothic" charset="0"/>
                <a:cs typeface="Century Gothic" charset="0"/>
              </a:rPr>
              <a:t>Ausgabe</a:t>
            </a:r>
          </a:p>
        </p:txBody>
      </p:sp>
      <p:cxnSp>
        <p:nvCxnSpPr>
          <p:cNvPr id="54" name="Straight Arrow Connector 53">
            <a:extLst>
              <a:ext uri="{FF2B5EF4-FFF2-40B4-BE49-F238E27FC236}">
                <a16:creationId xmlns:a16="http://schemas.microsoft.com/office/drawing/2014/main" id="{63F72E4E-D011-B14E-A271-E8C34933069A}"/>
              </a:ext>
            </a:extLst>
          </p:cNvPr>
          <p:cNvCxnSpPr>
            <a:cxnSpLocks/>
          </p:cNvCxnSpPr>
          <p:nvPr/>
        </p:nvCxnSpPr>
        <p:spPr>
          <a:xfrm flipH="1">
            <a:off x="9133367" y="3495522"/>
            <a:ext cx="754912" cy="0"/>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grpSp>
        <p:nvGrpSpPr>
          <p:cNvPr id="55" name="Group 54">
            <a:extLst>
              <a:ext uri="{FF2B5EF4-FFF2-40B4-BE49-F238E27FC236}">
                <a16:creationId xmlns:a16="http://schemas.microsoft.com/office/drawing/2014/main" id="{AAA00482-7CAB-C24F-BFE2-661861305783}"/>
              </a:ext>
            </a:extLst>
          </p:cNvPr>
          <p:cNvGrpSpPr/>
          <p:nvPr/>
        </p:nvGrpSpPr>
        <p:grpSpPr>
          <a:xfrm>
            <a:off x="5004790" y="3119650"/>
            <a:ext cx="1715238" cy="1020098"/>
            <a:chOff x="5665401" y="2687158"/>
            <a:chExt cx="1947345" cy="1737584"/>
          </a:xfrm>
        </p:grpSpPr>
        <p:sp>
          <p:nvSpPr>
            <p:cNvPr id="80" name="AutoShape 168">
              <a:extLst>
                <a:ext uri="{FF2B5EF4-FFF2-40B4-BE49-F238E27FC236}">
                  <a16:creationId xmlns:a16="http://schemas.microsoft.com/office/drawing/2014/main" id="{7D2FB731-3671-4D6F-75B9-C68914FDC99F}"/>
                </a:ext>
              </a:extLst>
            </p:cNvPr>
            <p:cNvSpPr>
              <a:spLocks noChangeArrowheads="1"/>
            </p:cNvSpPr>
            <p:nvPr/>
          </p:nvSpPr>
          <p:spPr bwMode="auto">
            <a:xfrm>
              <a:off x="6059630" y="2687158"/>
              <a:ext cx="1553116" cy="1246035"/>
            </a:xfrm>
            <a:prstGeom prst="flowChartDecision">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de-DE" sz="1000" b="0" i="0" u="none" strike="noStrike" baseline="0">
                  <a:solidFill>
                    <a:srgbClr val="000000"/>
                  </a:solidFill>
                  <a:latin typeface="Century Gothic" charset="0"/>
                  <a:ea typeface="Century Gothic" charset="0"/>
                  <a:cs typeface="Century Gothic" charset="0"/>
                </a:rPr>
                <a:t>JA oder NEIN</a:t>
              </a:r>
            </a:p>
            <a:p>
              <a:pPr algn="ctr" rtl="0">
                <a:defRPr sz="1000"/>
              </a:pPr>
              <a:r>
                <a:rPr lang="de-DE" sz="1000" b="0" i="0" u="none" strike="noStrike" baseline="0">
                  <a:solidFill>
                    <a:srgbClr val="000000"/>
                  </a:solidFill>
                  <a:latin typeface="Century Gothic" charset="0"/>
                  <a:ea typeface="Century Gothic" charset="0"/>
                  <a:cs typeface="Century Gothic" charset="0"/>
                </a:rPr>
                <a:t>Frage</a:t>
              </a:r>
            </a:p>
          </p:txBody>
        </p:sp>
        <p:sp>
          <p:nvSpPr>
            <p:cNvPr id="81" name="Text Box 173">
              <a:extLst>
                <a:ext uri="{FF2B5EF4-FFF2-40B4-BE49-F238E27FC236}">
                  <a16:creationId xmlns:a16="http://schemas.microsoft.com/office/drawing/2014/main" id="{A24083EA-0FBD-EB92-C6C0-ECA091C17D4B}"/>
                </a:ext>
              </a:extLst>
            </p:cNvPr>
            <p:cNvSpPr txBox="1">
              <a:spLocks noChangeArrowheads="1"/>
            </p:cNvSpPr>
            <p:nvPr/>
          </p:nvSpPr>
          <p:spPr bwMode="auto">
            <a:xfrm>
              <a:off x="5665403" y="3198119"/>
              <a:ext cx="394226" cy="271909"/>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de-DE" sz="1000" b="1" i="0" u="none" strike="noStrike" baseline="0">
                  <a:solidFill>
                    <a:schemeClr val="tx1">
                      <a:lumMod val="75000"/>
                      <a:lumOff val="25000"/>
                    </a:schemeClr>
                  </a:solidFill>
                  <a:latin typeface="Century Gothic" charset="0"/>
                  <a:ea typeface="Century Gothic" charset="0"/>
                  <a:cs typeface="Century Gothic" charset="0"/>
                </a:rPr>
                <a:t>JA</a:t>
              </a:r>
            </a:p>
          </p:txBody>
        </p:sp>
        <p:sp>
          <p:nvSpPr>
            <p:cNvPr id="82" name="Text Box 174">
              <a:extLst>
                <a:ext uri="{FF2B5EF4-FFF2-40B4-BE49-F238E27FC236}">
                  <a16:creationId xmlns:a16="http://schemas.microsoft.com/office/drawing/2014/main" id="{602893C4-003F-E341-A48B-7E6FCF6674D5}"/>
                </a:ext>
              </a:extLst>
            </p:cNvPr>
            <p:cNvSpPr txBox="1">
              <a:spLocks noChangeArrowheads="1"/>
            </p:cNvSpPr>
            <p:nvPr/>
          </p:nvSpPr>
          <p:spPr bwMode="auto">
            <a:xfrm>
              <a:off x="6653073" y="4152833"/>
              <a:ext cx="374686" cy="271909"/>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de-DE" sz="1000" b="1" i="0" u="none" strike="noStrike" baseline="0">
                  <a:solidFill>
                    <a:schemeClr val="tx1">
                      <a:lumMod val="75000"/>
                      <a:lumOff val="25000"/>
                    </a:schemeClr>
                  </a:solidFill>
                  <a:latin typeface="Century Gothic" charset="0"/>
                  <a:ea typeface="Century Gothic" charset="0"/>
                  <a:cs typeface="Century Gothic" charset="0"/>
                </a:rPr>
                <a:t>NEIN</a:t>
              </a:r>
            </a:p>
          </p:txBody>
        </p:sp>
      </p:grpSp>
      <p:sp>
        <p:nvSpPr>
          <p:cNvPr id="56" name="AutoShape 166">
            <a:extLst>
              <a:ext uri="{FF2B5EF4-FFF2-40B4-BE49-F238E27FC236}">
                <a16:creationId xmlns:a16="http://schemas.microsoft.com/office/drawing/2014/main" id="{F309197E-84ED-414E-AD1E-043300400E86}"/>
              </a:ext>
            </a:extLst>
          </p:cNvPr>
          <p:cNvSpPr>
            <a:spLocks noChangeArrowheads="1"/>
          </p:cNvSpPr>
          <p:nvPr/>
        </p:nvSpPr>
        <p:spPr bwMode="auto">
          <a:xfrm>
            <a:off x="3101231" y="3276623"/>
            <a:ext cx="1319812" cy="478896"/>
          </a:xfrm>
          <a:prstGeom prst="flowChartDocumen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de-DE" sz="1000" b="0" i="0" u="none" strike="noStrike" baseline="0">
                <a:solidFill>
                  <a:srgbClr val="000000"/>
                </a:solidFill>
                <a:latin typeface="Century Gothic" charset="0"/>
                <a:ea typeface="Century Gothic" charset="0"/>
                <a:cs typeface="Century Gothic" charset="0"/>
              </a:rPr>
              <a:t>Dokumentieren/ </a:t>
            </a:r>
          </a:p>
          <a:p>
            <a:pPr algn="ctr" rtl="0">
              <a:defRPr sz="1000"/>
            </a:pPr>
            <a:r>
              <a:rPr lang="de-DE" sz="1000" b="0" i="0" u="none" strike="noStrike" baseline="0">
                <a:solidFill>
                  <a:srgbClr val="000000"/>
                </a:solidFill>
                <a:latin typeface="Century Gothic" charset="0"/>
                <a:ea typeface="Century Gothic" charset="0"/>
                <a:cs typeface="Century Gothic" charset="0"/>
              </a:rPr>
              <a:t>Dateneingabe</a:t>
            </a:r>
          </a:p>
        </p:txBody>
      </p:sp>
      <p:cxnSp>
        <p:nvCxnSpPr>
          <p:cNvPr id="57" name="Straight Arrow Connector 56">
            <a:extLst>
              <a:ext uri="{FF2B5EF4-FFF2-40B4-BE49-F238E27FC236}">
                <a16:creationId xmlns:a16="http://schemas.microsoft.com/office/drawing/2014/main" id="{FE4BCCC1-7EFF-5249-B827-D37E4E1B87CC}"/>
              </a:ext>
            </a:extLst>
          </p:cNvPr>
          <p:cNvCxnSpPr/>
          <p:nvPr/>
        </p:nvCxnSpPr>
        <p:spPr>
          <a:xfrm flipH="1">
            <a:off x="4561245" y="3502978"/>
            <a:ext cx="324402" cy="0"/>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58" name="AutoShape 171">
            <a:extLst>
              <a:ext uri="{FF2B5EF4-FFF2-40B4-BE49-F238E27FC236}">
                <a16:creationId xmlns:a16="http://schemas.microsoft.com/office/drawing/2014/main" id="{88C8E6A2-5C39-694C-B9D8-2D8120911162}"/>
              </a:ext>
            </a:extLst>
          </p:cNvPr>
          <p:cNvCxnSpPr>
            <a:cxnSpLocks noChangeShapeType="1"/>
          </p:cNvCxnSpPr>
          <p:nvPr/>
        </p:nvCxnSpPr>
        <p:spPr bwMode="auto">
          <a:xfrm rot="16200000">
            <a:off x="8207287" y="1645764"/>
            <a:ext cx="365760" cy="4754880"/>
          </a:xfrm>
          <a:prstGeom prst="bentConnector3">
            <a:avLst>
              <a:gd name="adj1" fmla="val -38147"/>
            </a:avLst>
          </a:prstGeom>
          <a:noFill/>
          <a:ln w="12700">
            <a:solidFill>
              <a:schemeClr val="bg1">
                <a:lumMod val="50000"/>
              </a:schemeClr>
            </a:solidFill>
            <a:miter lim="800000"/>
            <a:headEnd type="none" w="sm" len="sm"/>
            <a:tailEnd type="triangle" w="lg" len="med"/>
          </a:ln>
          <a:extLst>
            <a:ext uri="{909E8E84-426E-40DD-AFC4-6F175D3DCCD1}">
              <a14:hiddenFill xmlns:a14="http://schemas.microsoft.com/office/drawing/2010/main">
                <a:noFill/>
              </a14:hiddenFill>
            </a:ext>
          </a:extLst>
        </p:spPr>
      </p:cxnSp>
      <p:sp>
        <p:nvSpPr>
          <p:cNvPr id="59" name="AutoShape 166">
            <a:extLst>
              <a:ext uri="{FF2B5EF4-FFF2-40B4-BE49-F238E27FC236}">
                <a16:creationId xmlns:a16="http://schemas.microsoft.com/office/drawing/2014/main" id="{8438FE5F-9C18-C546-B4F9-2B2058BB4333}"/>
              </a:ext>
            </a:extLst>
          </p:cNvPr>
          <p:cNvSpPr>
            <a:spLocks noChangeArrowheads="1"/>
          </p:cNvSpPr>
          <p:nvPr/>
        </p:nvSpPr>
        <p:spPr bwMode="auto">
          <a:xfrm>
            <a:off x="3145976" y="4074403"/>
            <a:ext cx="1319812" cy="478896"/>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de-DE" sz="1000" b="0" i="0" u="none" strike="noStrike" baseline="0">
                <a:solidFill>
                  <a:srgbClr val="000000"/>
                </a:solidFill>
                <a:latin typeface="Century Gothic" charset="0"/>
                <a:ea typeface="Century Gothic" charset="0"/>
                <a:cs typeface="Century Gothic" charset="0"/>
              </a:rPr>
              <a:t>SCHRITT 4</a:t>
            </a:r>
          </a:p>
        </p:txBody>
      </p:sp>
      <p:cxnSp>
        <p:nvCxnSpPr>
          <p:cNvPr id="60" name="Straight Arrow Connector 59">
            <a:extLst>
              <a:ext uri="{FF2B5EF4-FFF2-40B4-BE49-F238E27FC236}">
                <a16:creationId xmlns:a16="http://schemas.microsoft.com/office/drawing/2014/main" id="{74411B57-BA65-F249-B5C9-5C90899259EA}"/>
              </a:ext>
            </a:extLst>
          </p:cNvPr>
          <p:cNvCxnSpPr/>
          <p:nvPr/>
        </p:nvCxnSpPr>
        <p:spPr>
          <a:xfrm>
            <a:off x="3828255" y="4651186"/>
            <a:ext cx="0" cy="193853"/>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61" name="AutoShape 166">
            <a:extLst>
              <a:ext uri="{FF2B5EF4-FFF2-40B4-BE49-F238E27FC236}">
                <a16:creationId xmlns:a16="http://schemas.microsoft.com/office/drawing/2014/main" id="{7724E154-C0A0-3C45-A9A2-C53525519735}"/>
              </a:ext>
            </a:extLst>
          </p:cNvPr>
          <p:cNvSpPr>
            <a:spLocks noChangeArrowheads="1"/>
          </p:cNvSpPr>
          <p:nvPr/>
        </p:nvSpPr>
        <p:spPr bwMode="auto">
          <a:xfrm>
            <a:off x="2894285" y="4902007"/>
            <a:ext cx="1733871" cy="478896"/>
          </a:xfrm>
          <a:prstGeom prst="flowChartInputOutpu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de-DE" sz="1000" b="0" i="0" u="none" strike="noStrike" baseline="0" dirty="0">
                <a:solidFill>
                  <a:srgbClr val="000000"/>
                </a:solidFill>
                <a:latin typeface="Century Gothic" charset="0"/>
                <a:ea typeface="Century Gothic" charset="0"/>
                <a:cs typeface="Century Gothic" charset="0"/>
              </a:rPr>
              <a:t>Eingabe/</a:t>
            </a:r>
            <a:br>
              <a:rPr lang="de-DE" sz="1000" b="0" i="0" u="none" strike="noStrike" baseline="0" dirty="0">
                <a:solidFill>
                  <a:srgbClr val="000000"/>
                </a:solidFill>
                <a:latin typeface="Century Gothic" charset="0"/>
                <a:ea typeface="Century Gothic" charset="0"/>
                <a:cs typeface="Century Gothic" charset="0"/>
              </a:rPr>
            </a:br>
            <a:r>
              <a:rPr lang="de-DE" sz="1000" b="0" i="0" u="none" strike="noStrike" baseline="0" dirty="0">
                <a:solidFill>
                  <a:srgbClr val="000000"/>
                </a:solidFill>
                <a:latin typeface="Century Gothic" charset="0"/>
                <a:ea typeface="Century Gothic" charset="0"/>
                <a:cs typeface="Century Gothic" charset="0"/>
              </a:rPr>
              <a:t>Ausgabe</a:t>
            </a:r>
          </a:p>
        </p:txBody>
      </p:sp>
      <p:grpSp>
        <p:nvGrpSpPr>
          <p:cNvPr id="62" name="Group 61">
            <a:extLst>
              <a:ext uri="{FF2B5EF4-FFF2-40B4-BE49-F238E27FC236}">
                <a16:creationId xmlns:a16="http://schemas.microsoft.com/office/drawing/2014/main" id="{7B1E09DF-D2EB-CF45-976B-448944DD046E}"/>
              </a:ext>
            </a:extLst>
          </p:cNvPr>
          <p:cNvGrpSpPr/>
          <p:nvPr/>
        </p:nvGrpSpPr>
        <p:grpSpPr>
          <a:xfrm>
            <a:off x="5328128" y="4502624"/>
            <a:ext cx="1852228" cy="1005989"/>
            <a:chOff x="6032499" y="5042851"/>
            <a:chExt cx="1379302" cy="1123942"/>
          </a:xfrm>
        </p:grpSpPr>
        <p:sp>
          <p:nvSpPr>
            <p:cNvPr id="77" name="AutoShape 168">
              <a:extLst>
                <a:ext uri="{FF2B5EF4-FFF2-40B4-BE49-F238E27FC236}">
                  <a16:creationId xmlns:a16="http://schemas.microsoft.com/office/drawing/2014/main" id="{EA71FD61-AE5A-7A6A-04D8-86CB06E6EF3A}"/>
                </a:ext>
              </a:extLst>
            </p:cNvPr>
            <p:cNvSpPr>
              <a:spLocks noChangeArrowheads="1"/>
            </p:cNvSpPr>
            <p:nvPr/>
          </p:nvSpPr>
          <p:spPr bwMode="auto">
            <a:xfrm>
              <a:off x="6032499" y="5351065"/>
              <a:ext cx="1019603" cy="815728"/>
            </a:xfrm>
            <a:prstGeom prst="flowChartDecision">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de-DE" sz="1000" b="0" i="0" u="none" strike="noStrike" baseline="0">
                  <a:solidFill>
                    <a:srgbClr val="000000"/>
                  </a:solidFill>
                  <a:latin typeface="Century Gothic" charset="0"/>
                  <a:ea typeface="Century Gothic" charset="0"/>
                  <a:cs typeface="Century Gothic" charset="0"/>
                </a:rPr>
                <a:t>JA oder NEIN</a:t>
              </a:r>
            </a:p>
            <a:p>
              <a:pPr algn="ctr" rtl="0">
                <a:defRPr sz="1000"/>
              </a:pPr>
              <a:r>
                <a:rPr lang="de-DE" sz="1000" b="0" i="0" u="none" strike="noStrike" baseline="0">
                  <a:solidFill>
                    <a:srgbClr val="000000"/>
                  </a:solidFill>
                  <a:latin typeface="Century Gothic" charset="0"/>
                  <a:ea typeface="Century Gothic" charset="0"/>
                  <a:cs typeface="Century Gothic" charset="0"/>
                </a:rPr>
                <a:t>Frage</a:t>
              </a:r>
            </a:p>
          </p:txBody>
        </p:sp>
        <p:sp>
          <p:nvSpPr>
            <p:cNvPr id="78" name="Text Box 173">
              <a:extLst>
                <a:ext uri="{FF2B5EF4-FFF2-40B4-BE49-F238E27FC236}">
                  <a16:creationId xmlns:a16="http://schemas.microsoft.com/office/drawing/2014/main" id="{33AA5D75-5CAE-0DF2-E483-A6A075076BD0}"/>
                </a:ext>
              </a:extLst>
            </p:cNvPr>
            <p:cNvSpPr txBox="1">
              <a:spLocks noChangeArrowheads="1"/>
            </p:cNvSpPr>
            <p:nvPr/>
          </p:nvSpPr>
          <p:spPr bwMode="auto">
            <a:xfrm>
              <a:off x="7017575" y="5603331"/>
              <a:ext cx="394226" cy="271909"/>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de-DE" sz="1000" b="1" i="0" u="none" strike="noStrike" baseline="0">
                  <a:solidFill>
                    <a:schemeClr val="tx1">
                      <a:lumMod val="75000"/>
                      <a:lumOff val="25000"/>
                    </a:schemeClr>
                  </a:solidFill>
                  <a:latin typeface="Century Gothic" charset="0"/>
                  <a:ea typeface="Century Gothic" charset="0"/>
                  <a:cs typeface="Century Gothic" charset="0"/>
                </a:rPr>
                <a:t>JA</a:t>
              </a:r>
            </a:p>
          </p:txBody>
        </p:sp>
        <p:sp>
          <p:nvSpPr>
            <p:cNvPr id="79" name="Text Box 174">
              <a:extLst>
                <a:ext uri="{FF2B5EF4-FFF2-40B4-BE49-F238E27FC236}">
                  <a16:creationId xmlns:a16="http://schemas.microsoft.com/office/drawing/2014/main" id="{659A04AF-0B92-B6FA-0EA1-49AB46B31DB7}"/>
                </a:ext>
              </a:extLst>
            </p:cNvPr>
            <p:cNvSpPr txBox="1">
              <a:spLocks noChangeArrowheads="1"/>
            </p:cNvSpPr>
            <p:nvPr/>
          </p:nvSpPr>
          <p:spPr bwMode="auto">
            <a:xfrm>
              <a:off x="6369268" y="5042851"/>
              <a:ext cx="374686" cy="271909"/>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de-DE" sz="1000" b="1" i="0" u="none" strike="noStrike" baseline="0">
                  <a:solidFill>
                    <a:schemeClr val="tx1">
                      <a:lumMod val="75000"/>
                      <a:lumOff val="25000"/>
                    </a:schemeClr>
                  </a:solidFill>
                  <a:latin typeface="Century Gothic" charset="0"/>
                  <a:ea typeface="Century Gothic" charset="0"/>
                  <a:cs typeface="Century Gothic" charset="0"/>
                </a:rPr>
                <a:t>NEIN</a:t>
              </a:r>
            </a:p>
          </p:txBody>
        </p:sp>
      </p:grpSp>
      <p:cxnSp>
        <p:nvCxnSpPr>
          <p:cNvPr id="63" name="AutoShape 171">
            <a:extLst>
              <a:ext uri="{FF2B5EF4-FFF2-40B4-BE49-F238E27FC236}">
                <a16:creationId xmlns:a16="http://schemas.microsoft.com/office/drawing/2014/main" id="{A9DD22B4-6343-ED4A-9FF4-3BCC4D09F67F}"/>
              </a:ext>
            </a:extLst>
          </p:cNvPr>
          <p:cNvCxnSpPr>
            <a:cxnSpLocks noChangeShapeType="1"/>
            <a:stCxn id="79" idx="1"/>
          </p:cNvCxnSpPr>
          <p:nvPr/>
        </p:nvCxnSpPr>
        <p:spPr bwMode="auto">
          <a:xfrm rot="10800000">
            <a:off x="4538874" y="4323127"/>
            <a:ext cx="1241494" cy="301186"/>
          </a:xfrm>
          <a:prstGeom prst="bentConnector3">
            <a:avLst>
              <a:gd name="adj1" fmla="val 50000"/>
            </a:avLst>
          </a:prstGeom>
          <a:noFill/>
          <a:ln w="12700">
            <a:solidFill>
              <a:schemeClr val="bg1">
                <a:lumMod val="50000"/>
              </a:schemeClr>
            </a:solidFill>
            <a:miter lim="800000"/>
            <a:headEnd type="none" w="sm" len="sm"/>
            <a:tailEnd type="triangle" w="lg" len="med"/>
          </a:ln>
          <a:extLst>
            <a:ext uri="{909E8E84-426E-40DD-AFC4-6F175D3DCCD1}">
              <a14:hiddenFill xmlns:a14="http://schemas.microsoft.com/office/drawing/2010/main">
                <a:noFill/>
              </a14:hiddenFill>
            </a:ext>
          </a:extLst>
        </p:spPr>
      </p:cxnSp>
      <p:cxnSp>
        <p:nvCxnSpPr>
          <p:cNvPr id="64" name="Straight Arrow Connector 63">
            <a:extLst>
              <a:ext uri="{FF2B5EF4-FFF2-40B4-BE49-F238E27FC236}">
                <a16:creationId xmlns:a16="http://schemas.microsoft.com/office/drawing/2014/main" id="{F6B1EB91-504D-CA43-A7DB-F7962C6E9725}"/>
              </a:ext>
            </a:extLst>
          </p:cNvPr>
          <p:cNvCxnSpPr>
            <a:cxnSpLocks/>
          </p:cNvCxnSpPr>
          <p:nvPr/>
        </p:nvCxnSpPr>
        <p:spPr>
          <a:xfrm>
            <a:off x="7099333" y="5120907"/>
            <a:ext cx="468597" cy="0"/>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65" name="AutoShape 166">
            <a:extLst>
              <a:ext uri="{FF2B5EF4-FFF2-40B4-BE49-F238E27FC236}">
                <a16:creationId xmlns:a16="http://schemas.microsoft.com/office/drawing/2014/main" id="{8FFC68D7-E131-0C45-8BF5-B896C18DF3EB}"/>
              </a:ext>
            </a:extLst>
          </p:cNvPr>
          <p:cNvSpPr>
            <a:spLocks noChangeArrowheads="1"/>
          </p:cNvSpPr>
          <p:nvPr/>
        </p:nvSpPr>
        <p:spPr bwMode="auto">
          <a:xfrm>
            <a:off x="7707758" y="4887096"/>
            <a:ext cx="1319812" cy="478896"/>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de-DE" sz="1000" b="0" i="0" u="none" strike="noStrike" baseline="0">
                <a:solidFill>
                  <a:srgbClr val="000000"/>
                </a:solidFill>
                <a:latin typeface="Century Gothic" charset="0"/>
                <a:ea typeface="Century Gothic" charset="0"/>
                <a:cs typeface="Century Gothic" charset="0"/>
              </a:rPr>
              <a:t>SCHRITT 5</a:t>
            </a:r>
          </a:p>
        </p:txBody>
      </p:sp>
      <p:cxnSp>
        <p:nvCxnSpPr>
          <p:cNvPr id="66" name="Straight Arrow Connector 65">
            <a:extLst>
              <a:ext uri="{FF2B5EF4-FFF2-40B4-BE49-F238E27FC236}">
                <a16:creationId xmlns:a16="http://schemas.microsoft.com/office/drawing/2014/main" id="{53E8F9D6-A947-7F4F-AE10-4E6C898FD3A7}"/>
              </a:ext>
            </a:extLst>
          </p:cNvPr>
          <p:cNvCxnSpPr/>
          <p:nvPr/>
        </p:nvCxnSpPr>
        <p:spPr>
          <a:xfrm>
            <a:off x="8362154" y="5426599"/>
            <a:ext cx="0" cy="268412"/>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grpSp>
        <p:nvGrpSpPr>
          <p:cNvPr id="67" name="Group 66">
            <a:extLst>
              <a:ext uri="{FF2B5EF4-FFF2-40B4-BE49-F238E27FC236}">
                <a16:creationId xmlns:a16="http://schemas.microsoft.com/office/drawing/2014/main" id="{27951864-99AA-7940-8116-0539E15BFF98}"/>
              </a:ext>
            </a:extLst>
          </p:cNvPr>
          <p:cNvGrpSpPr/>
          <p:nvPr/>
        </p:nvGrpSpPr>
        <p:grpSpPr>
          <a:xfrm>
            <a:off x="7232167" y="5755573"/>
            <a:ext cx="2294893" cy="751554"/>
            <a:chOff x="8095333" y="7177058"/>
            <a:chExt cx="1708941" cy="1069560"/>
          </a:xfrm>
        </p:grpSpPr>
        <p:sp>
          <p:nvSpPr>
            <p:cNvPr id="74" name="AutoShape 168">
              <a:extLst>
                <a:ext uri="{FF2B5EF4-FFF2-40B4-BE49-F238E27FC236}">
                  <a16:creationId xmlns:a16="http://schemas.microsoft.com/office/drawing/2014/main" id="{C658824E-BF7D-C670-24B8-846D621FCCF4}"/>
                </a:ext>
              </a:extLst>
            </p:cNvPr>
            <p:cNvSpPr>
              <a:spLocks noChangeArrowheads="1"/>
            </p:cNvSpPr>
            <p:nvPr/>
          </p:nvSpPr>
          <p:spPr bwMode="auto">
            <a:xfrm>
              <a:off x="8424969" y="7177058"/>
              <a:ext cx="1019604" cy="1069560"/>
            </a:xfrm>
            <a:prstGeom prst="flowChartDecision">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de-DE" sz="1000" b="0" i="0" u="none" strike="noStrike" baseline="0">
                  <a:solidFill>
                    <a:srgbClr val="000000"/>
                  </a:solidFill>
                  <a:latin typeface="Century Gothic" charset="0"/>
                  <a:ea typeface="Century Gothic" charset="0"/>
                  <a:cs typeface="Century Gothic" charset="0"/>
                </a:rPr>
                <a:t>JA oder NEIN</a:t>
              </a:r>
            </a:p>
            <a:p>
              <a:pPr algn="ctr" rtl="0">
                <a:defRPr sz="1000"/>
              </a:pPr>
              <a:r>
                <a:rPr lang="de-DE" sz="1000" b="0" i="0" u="none" strike="noStrike" baseline="0">
                  <a:solidFill>
                    <a:srgbClr val="000000"/>
                  </a:solidFill>
                  <a:latin typeface="Century Gothic" charset="0"/>
                  <a:ea typeface="Century Gothic" charset="0"/>
                  <a:cs typeface="Century Gothic" charset="0"/>
                </a:rPr>
                <a:t>Frage</a:t>
              </a:r>
            </a:p>
          </p:txBody>
        </p:sp>
        <p:sp>
          <p:nvSpPr>
            <p:cNvPr id="75" name="Text Box 173">
              <a:extLst>
                <a:ext uri="{FF2B5EF4-FFF2-40B4-BE49-F238E27FC236}">
                  <a16:creationId xmlns:a16="http://schemas.microsoft.com/office/drawing/2014/main" id="{46F65BF9-9C49-8A9A-75BB-13CF4F57A558}"/>
                </a:ext>
              </a:extLst>
            </p:cNvPr>
            <p:cNvSpPr txBox="1">
              <a:spLocks noChangeArrowheads="1"/>
            </p:cNvSpPr>
            <p:nvPr/>
          </p:nvSpPr>
          <p:spPr bwMode="auto">
            <a:xfrm>
              <a:off x="9410048" y="7777036"/>
              <a:ext cx="394226" cy="271909"/>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de-DE" sz="1000" b="1" i="0" u="none" strike="noStrike" baseline="0">
                  <a:solidFill>
                    <a:schemeClr val="tx1">
                      <a:lumMod val="75000"/>
                      <a:lumOff val="25000"/>
                    </a:schemeClr>
                  </a:solidFill>
                  <a:latin typeface="Century Gothic" charset="0"/>
                  <a:ea typeface="Century Gothic" charset="0"/>
                  <a:cs typeface="Century Gothic" charset="0"/>
                </a:rPr>
                <a:t>JA</a:t>
              </a:r>
            </a:p>
          </p:txBody>
        </p:sp>
        <p:sp>
          <p:nvSpPr>
            <p:cNvPr id="76" name="Text Box 174">
              <a:extLst>
                <a:ext uri="{FF2B5EF4-FFF2-40B4-BE49-F238E27FC236}">
                  <a16:creationId xmlns:a16="http://schemas.microsoft.com/office/drawing/2014/main" id="{10B50CB7-90A7-3D4B-5E4A-6107278B17DC}"/>
                </a:ext>
              </a:extLst>
            </p:cNvPr>
            <p:cNvSpPr txBox="1">
              <a:spLocks noChangeArrowheads="1"/>
            </p:cNvSpPr>
            <p:nvPr/>
          </p:nvSpPr>
          <p:spPr bwMode="auto">
            <a:xfrm>
              <a:off x="8095333" y="7789535"/>
              <a:ext cx="374686" cy="271909"/>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de-DE" sz="1000" b="1" i="0" u="none" strike="noStrike" baseline="0">
                  <a:solidFill>
                    <a:schemeClr val="tx1">
                      <a:lumMod val="75000"/>
                      <a:lumOff val="25000"/>
                    </a:schemeClr>
                  </a:solidFill>
                  <a:latin typeface="Century Gothic" charset="0"/>
                  <a:ea typeface="Century Gothic" charset="0"/>
                  <a:cs typeface="Century Gothic" charset="0"/>
                </a:rPr>
                <a:t>NEIN</a:t>
              </a:r>
            </a:p>
          </p:txBody>
        </p:sp>
      </p:grpSp>
      <p:sp>
        <p:nvSpPr>
          <p:cNvPr id="68" name="AutoShape 166">
            <a:extLst>
              <a:ext uri="{FF2B5EF4-FFF2-40B4-BE49-F238E27FC236}">
                <a16:creationId xmlns:a16="http://schemas.microsoft.com/office/drawing/2014/main" id="{927FCE3C-61B5-0D4E-836F-313B6405EFB7}"/>
              </a:ext>
            </a:extLst>
          </p:cNvPr>
          <p:cNvSpPr>
            <a:spLocks noChangeArrowheads="1"/>
          </p:cNvSpPr>
          <p:nvPr/>
        </p:nvSpPr>
        <p:spPr bwMode="auto">
          <a:xfrm>
            <a:off x="5383435" y="5908553"/>
            <a:ext cx="1319812" cy="478896"/>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de-DE" sz="1000" b="0" i="0" u="none" strike="noStrike" baseline="0">
                <a:solidFill>
                  <a:srgbClr val="000000"/>
                </a:solidFill>
                <a:latin typeface="Century Gothic" charset="0"/>
                <a:ea typeface="Century Gothic" charset="0"/>
                <a:cs typeface="Century Gothic" charset="0"/>
              </a:rPr>
              <a:t>SCHRITT 5.1</a:t>
            </a:r>
          </a:p>
        </p:txBody>
      </p:sp>
      <p:cxnSp>
        <p:nvCxnSpPr>
          <p:cNvPr id="69" name="Straight Arrow Connector 68">
            <a:extLst>
              <a:ext uri="{FF2B5EF4-FFF2-40B4-BE49-F238E27FC236}">
                <a16:creationId xmlns:a16="http://schemas.microsoft.com/office/drawing/2014/main" id="{35FD0A6D-E445-DA49-930B-1190E93BDF9F}"/>
              </a:ext>
            </a:extLst>
          </p:cNvPr>
          <p:cNvCxnSpPr>
            <a:cxnSpLocks/>
          </p:cNvCxnSpPr>
          <p:nvPr/>
        </p:nvCxnSpPr>
        <p:spPr>
          <a:xfrm flipH="1">
            <a:off x="6815470" y="6134909"/>
            <a:ext cx="698275" cy="0"/>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70" name="AutoShape 171">
            <a:extLst>
              <a:ext uri="{FF2B5EF4-FFF2-40B4-BE49-F238E27FC236}">
                <a16:creationId xmlns:a16="http://schemas.microsoft.com/office/drawing/2014/main" id="{FC573788-287C-F442-945E-6DA5EB7F960C}"/>
              </a:ext>
            </a:extLst>
          </p:cNvPr>
          <p:cNvCxnSpPr>
            <a:cxnSpLocks noChangeShapeType="1"/>
          </p:cNvCxnSpPr>
          <p:nvPr/>
        </p:nvCxnSpPr>
        <p:spPr bwMode="auto">
          <a:xfrm rot="10800000">
            <a:off x="3094429" y="4339530"/>
            <a:ext cx="2103120" cy="1825203"/>
          </a:xfrm>
          <a:prstGeom prst="bentConnector3">
            <a:avLst>
              <a:gd name="adj1" fmla="val 116810"/>
            </a:avLst>
          </a:prstGeom>
          <a:noFill/>
          <a:ln w="12700">
            <a:solidFill>
              <a:schemeClr val="bg1">
                <a:lumMod val="50000"/>
              </a:schemeClr>
            </a:solidFill>
            <a:miter lim="800000"/>
            <a:headEnd type="none" w="sm" len="sm"/>
            <a:tailEnd type="triangle" w="lg" len="med"/>
          </a:ln>
          <a:extLst>
            <a:ext uri="{909E8E84-426E-40DD-AFC4-6F175D3DCCD1}">
              <a14:hiddenFill xmlns:a14="http://schemas.microsoft.com/office/drawing/2010/main">
                <a:noFill/>
              </a14:hiddenFill>
            </a:ext>
          </a:extLst>
        </p:spPr>
      </p:cxnSp>
      <p:sp>
        <p:nvSpPr>
          <p:cNvPr id="71" name="AutoShape 170">
            <a:extLst>
              <a:ext uri="{FF2B5EF4-FFF2-40B4-BE49-F238E27FC236}">
                <a16:creationId xmlns:a16="http://schemas.microsoft.com/office/drawing/2014/main" id="{AD689022-38CB-5D43-9F7C-49EE79F75A70}"/>
              </a:ext>
            </a:extLst>
          </p:cNvPr>
          <p:cNvSpPr>
            <a:spLocks noChangeArrowheads="1"/>
          </p:cNvSpPr>
          <p:nvPr/>
        </p:nvSpPr>
        <p:spPr bwMode="auto">
          <a:xfrm>
            <a:off x="10163351" y="5917525"/>
            <a:ext cx="1319812" cy="478896"/>
          </a:xfrm>
          <a:prstGeom prst="roundRect">
            <a:avLst/>
          </a:prstGeom>
          <a:solidFill>
            <a:schemeClr val="accent4">
              <a:lumMod val="40000"/>
              <a:lumOff val="6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de-DE" sz="1000" b="0" i="0" u="none" strike="noStrike" baseline="0">
                <a:solidFill>
                  <a:srgbClr val="000000"/>
                </a:solidFill>
                <a:latin typeface="Century Gothic" charset="0"/>
                <a:ea typeface="Century Gothic" charset="0"/>
                <a:cs typeface="Century Gothic" charset="0"/>
              </a:rPr>
              <a:t>ENDE</a:t>
            </a:r>
          </a:p>
        </p:txBody>
      </p:sp>
      <p:cxnSp>
        <p:nvCxnSpPr>
          <p:cNvPr id="72" name="Straight Arrow Connector 71">
            <a:extLst>
              <a:ext uri="{FF2B5EF4-FFF2-40B4-BE49-F238E27FC236}">
                <a16:creationId xmlns:a16="http://schemas.microsoft.com/office/drawing/2014/main" id="{79B8876E-282F-E346-BC57-92110EC0702D}"/>
              </a:ext>
            </a:extLst>
          </p:cNvPr>
          <p:cNvCxnSpPr>
            <a:cxnSpLocks/>
          </p:cNvCxnSpPr>
          <p:nvPr/>
        </p:nvCxnSpPr>
        <p:spPr>
          <a:xfrm>
            <a:off x="9133367" y="6112541"/>
            <a:ext cx="912528" cy="0"/>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73" name="Straight Arrow Connector 72">
            <a:extLst>
              <a:ext uri="{FF2B5EF4-FFF2-40B4-BE49-F238E27FC236}">
                <a16:creationId xmlns:a16="http://schemas.microsoft.com/office/drawing/2014/main" id="{DD721484-C7AF-6944-A73A-477D07CE9623}"/>
              </a:ext>
            </a:extLst>
          </p:cNvPr>
          <p:cNvCxnSpPr/>
          <p:nvPr/>
        </p:nvCxnSpPr>
        <p:spPr>
          <a:xfrm>
            <a:off x="4661921" y="5150731"/>
            <a:ext cx="536941" cy="0"/>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76786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 name="Rectangle 101">
            <a:extLst>
              <a:ext uri="{FF2B5EF4-FFF2-40B4-BE49-F238E27FC236}">
                <a16:creationId xmlns:a16="http://schemas.microsoft.com/office/drawing/2014/main" id="{F5B6E06A-C2A1-6DB4-280A-0E25A65B6314}"/>
              </a:ext>
            </a:extLst>
          </p:cNvPr>
          <p:cNvSpPr/>
          <p:nvPr/>
        </p:nvSpPr>
        <p:spPr>
          <a:xfrm>
            <a:off x="256540" y="1464893"/>
            <a:ext cx="11643359" cy="5099194"/>
          </a:xfrm>
          <a:prstGeom prst="rect">
            <a:avLst/>
          </a:prstGeom>
          <a:gradFill>
            <a:gsLst>
              <a:gs pos="0">
                <a:schemeClr val="bg1"/>
              </a:gs>
              <a:gs pos="100000">
                <a:srgbClr val="D7EEEB"/>
              </a:gs>
            </a:gsLst>
            <a:lin ang="36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Table 2">
            <a:extLst>
              <a:ext uri="{FF2B5EF4-FFF2-40B4-BE49-F238E27FC236}">
                <a16:creationId xmlns:a16="http://schemas.microsoft.com/office/drawing/2014/main" id="{BC4CC84A-D192-1E17-1112-2F240D2B7762}"/>
              </a:ext>
            </a:extLst>
          </p:cNvPr>
          <p:cNvGraphicFramePr>
            <a:graphicFrameLocks noGrp="1"/>
          </p:cNvGraphicFramePr>
          <p:nvPr>
            <p:extLst>
              <p:ext uri="{D42A27DB-BD31-4B8C-83A1-F6EECF244321}">
                <p14:modId xmlns:p14="http://schemas.microsoft.com/office/powerpoint/2010/main" val="2859978031"/>
              </p:ext>
            </p:extLst>
          </p:nvPr>
        </p:nvGraphicFramePr>
        <p:xfrm>
          <a:off x="256541" y="1039330"/>
          <a:ext cx="11643360" cy="5532440"/>
        </p:xfrm>
        <a:graphic>
          <a:graphicData uri="http://schemas.openxmlformats.org/drawingml/2006/table">
            <a:tbl>
              <a:tblPr>
                <a:tableStyleId>{5C22544A-7EE6-4342-B048-85BDC9FD1C3A}</a:tableStyleId>
              </a:tblPr>
              <a:tblGrid>
                <a:gridCol w="2328672">
                  <a:extLst>
                    <a:ext uri="{9D8B030D-6E8A-4147-A177-3AD203B41FA5}">
                      <a16:colId xmlns:a16="http://schemas.microsoft.com/office/drawing/2014/main" val="867580656"/>
                    </a:ext>
                  </a:extLst>
                </a:gridCol>
                <a:gridCol w="2328672">
                  <a:extLst>
                    <a:ext uri="{9D8B030D-6E8A-4147-A177-3AD203B41FA5}">
                      <a16:colId xmlns:a16="http://schemas.microsoft.com/office/drawing/2014/main" val="1582733205"/>
                    </a:ext>
                  </a:extLst>
                </a:gridCol>
                <a:gridCol w="2328672">
                  <a:extLst>
                    <a:ext uri="{9D8B030D-6E8A-4147-A177-3AD203B41FA5}">
                      <a16:colId xmlns:a16="http://schemas.microsoft.com/office/drawing/2014/main" val="3351947120"/>
                    </a:ext>
                  </a:extLst>
                </a:gridCol>
                <a:gridCol w="2328672">
                  <a:extLst>
                    <a:ext uri="{9D8B030D-6E8A-4147-A177-3AD203B41FA5}">
                      <a16:colId xmlns:a16="http://schemas.microsoft.com/office/drawing/2014/main" val="739977279"/>
                    </a:ext>
                  </a:extLst>
                </a:gridCol>
                <a:gridCol w="2328672">
                  <a:extLst>
                    <a:ext uri="{9D8B030D-6E8A-4147-A177-3AD203B41FA5}">
                      <a16:colId xmlns:a16="http://schemas.microsoft.com/office/drawing/2014/main" val="2599127341"/>
                    </a:ext>
                  </a:extLst>
                </a:gridCol>
              </a:tblGrid>
              <a:tr h="489522">
                <a:tc>
                  <a:txBody>
                    <a:bodyPr/>
                    <a:lstStyle/>
                    <a:p>
                      <a:pPr algn="ctr" rtl="0" fontAlgn="ctr"/>
                      <a:r>
                        <a:rPr lang="de-DE" sz="1600" b="0" i="0" u="none" strike="noStrike">
                          <a:solidFill>
                            <a:srgbClr val="000000"/>
                          </a:solidFill>
                          <a:effectLst/>
                          <a:latin typeface="Century Gothic" panose="020B0502020202020204" pitchFamily="34" charset="0"/>
                        </a:rPr>
                        <a:t>KUND*IN</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FEEEB"/>
                    </a:solidFill>
                  </a:tcPr>
                </a:tc>
                <a:tc>
                  <a:txBody>
                    <a:bodyPr/>
                    <a:lstStyle/>
                    <a:p>
                      <a:pPr algn="ctr" rtl="0" fontAlgn="ctr"/>
                      <a:r>
                        <a:rPr lang="de-DE" sz="1600" b="0" i="0" u="none" strike="noStrike">
                          <a:solidFill>
                            <a:srgbClr val="000000"/>
                          </a:solidFill>
                          <a:effectLst/>
                          <a:latin typeface="Century Gothic" panose="020B0502020202020204" pitchFamily="34" charset="0"/>
                        </a:rPr>
                        <a:t>UMSATZ</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FEEEB"/>
                    </a:solidFill>
                  </a:tcPr>
                </a:tc>
                <a:tc>
                  <a:txBody>
                    <a:bodyPr/>
                    <a:lstStyle/>
                    <a:p>
                      <a:pPr algn="ctr" rtl="0" fontAlgn="ctr"/>
                      <a:r>
                        <a:rPr lang="de-DE" sz="1600" b="0" i="0" u="none" strike="noStrike">
                          <a:solidFill>
                            <a:srgbClr val="000000"/>
                          </a:solidFill>
                          <a:effectLst/>
                          <a:latin typeface="Century Gothic" panose="020B0502020202020204" pitchFamily="34" charset="0"/>
                        </a:rPr>
                        <a:t>VERTRÄGE</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FEEEB"/>
                    </a:solidFill>
                  </a:tcPr>
                </a:tc>
                <a:tc>
                  <a:txBody>
                    <a:bodyPr/>
                    <a:lstStyle/>
                    <a:p>
                      <a:pPr algn="ctr" rtl="0" fontAlgn="ctr"/>
                      <a:r>
                        <a:rPr lang="de-DE" sz="1600" b="0" i="0" u="none" strike="noStrike">
                          <a:solidFill>
                            <a:srgbClr val="000000"/>
                          </a:solidFill>
                          <a:effectLst/>
                          <a:latin typeface="Century Gothic" panose="020B0502020202020204" pitchFamily="34" charset="0"/>
                        </a:rPr>
                        <a:t>RECHTLICHE INFORMATIONEN</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FEEEB"/>
                    </a:solidFill>
                  </a:tcPr>
                </a:tc>
                <a:tc>
                  <a:txBody>
                    <a:bodyPr/>
                    <a:lstStyle/>
                    <a:p>
                      <a:pPr algn="ctr" rtl="0" fontAlgn="ctr"/>
                      <a:r>
                        <a:rPr lang="de-DE" sz="1600" b="0" i="0" u="none" strike="noStrike">
                          <a:solidFill>
                            <a:srgbClr val="000000"/>
                          </a:solidFill>
                          <a:effectLst/>
                          <a:latin typeface="Century Gothic" panose="020B0502020202020204" pitchFamily="34" charset="0"/>
                        </a:rPr>
                        <a:t>AUSFÜHRUNG</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FEEEB"/>
                    </a:solidFill>
                  </a:tcPr>
                </a:tc>
                <a:extLst>
                  <a:ext uri="{0D108BD9-81ED-4DB2-BD59-A6C34878D82A}">
                    <a16:rowId xmlns:a16="http://schemas.microsoft.com/office/drawing/2014/main" val="4090204753"/>
                  </a:ext>
                </a:extLst>
              </a:tr>
              <a:tr h="5035235">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4017228775"/>
                  </a:ext>
                </a:extLst>
              </a:tr>
            </a:tbl>
          </a:graphicData>
        </a:graphic>
      </p:graphicFrame>
      <p:graphicFrame>
        <p:nvGraphicFramePr>
          <p:cNvPr id="2" name="Table 1">
            <a:extLst>
              <a:ext uri="{FF2B5EF4-FFF2-40B4-BE49-F238E27FC236}">
                <a16:creationId xmlns:a16="http://schemas.microsoft.com/office/drawing/2014/main" id="{2B52886F-B031-15BC-4AFB-864EA60DA8BF}"/>
              </a:ext>
            </a:extLst>
          </p:cNvPr>
          <p:cNvGraphicFramePr>
            <a:graphicFrameLocks noGrp="1"/>
          </p:cNvGraphicFramePr>
          <p:nvPr/>
        </p:nvGraphicFramePr>
        <p:xfrm>
          <a:off x="256540" y="176704"/>
          <a:ext cx="11643359" cy="698500"/>
        </p:xfrm>
        <a:graphic>
          <a:graphicData uri="http://schemas.openxmlformats.org/drawingml/2006/table">
            <a:tbl>
              <a:tblPr>
                <a:tableStyleId>{5C22544A-7EE6-4342-B048-85BDC9FD1C3A}</a:tableStyleId>
              </a:tblPr>
              <a:tblGrid>
                <a:gridCol w="6986015">
                  <a:extLst>
                    <a:ext uri="{9D8B030D-6E8A-4147-A177-3AD203B41FA5}">
                      <a16:colId xmlns:a16="http://schemas.microsoft.com/office/drawing/2014/main" val="684787995"/>
                    </a:ext>
                  </a:extLst>
                </a:gridCol>
                <a:gridCol w="2328672">
                  <a:extLst>
                    <a:ext uri="{9D8B030D-6E8A-4147-A177-3AD203B41FA5}">
                      <a16:colId xmlns:a16="http://schemas.microsoft.com/office/drawing/2014/main" val="1194938607"/>
                    </a:ext>
                  </a:extLst>
                </a:gridCol>
                <a:gridCol w="2328672">
                  <a:extLst>
                    <a:ext uri="{9D8B030D-6E8A-4147-A177-3AD203B41FA5}">
                      <a16:colId xmlns:a16="http://schemas.microsoft.com/office/drawing/2014/main" val="2473674201"/>
                    </a:ext>
                  </a:extLst>
                </a:gridCol>
              </a:tblGrid>
              <a:tr h="254000">
                <a:tc>
                  <a:txBody>
                    <a:bodyPr/>
                    <a:lstStyle/>
                    <a:p>
                      <a:pPr algn="l" rtl="0" fontAlgn="ctr"/>
                      <a:r>
                        <a:rPr lang="de-DE" sz="900" u="none" strike="noStrike">
                          <a:solidFill>
                            <a:schemeClr val="tx1">
                              <a:lumMod val="65000"/>
                              <a:lumOff val="35000"/>
                            </a:schemeClr>
                          </a:solidFill>
                          <a:effectLst/>
                          <a:latin typeface="Century Gothic" panose="020B0502020202020204" pitchFamily="34" charset="0"/>
                        </a:rPr>
                        <a:t>   PROZESS</a:t>
                      </a: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de-DE" sz="900" u="none" strike="noStrike">
                          <a:solidFill>
                            <a:schemeClr val="tx1">
                              <a:lumMod val="65000"/>
                              <a:lumOff val="35000"/>
                            </a:schemeClr>
                          </a:solidFill>
                          <a:effectLst/>
                          <a:latin typeface="Century Gothic" panose="020B0502020202020204" pitchFamily="34" charset="0"/>
                        </a:rPr>
                        <a:t>AUTOR*IN</a:t>
                      </a: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de-DE" sz="900" u="none" strike="noStrike">
                          <a:solidFill>
                            <a:schemeClr val="tx1">
                              <a:lumMod val="65000"/>
                              <a:lumOff val="35000"/>
                            </a:schemeClr>
                          </a:solidFill>
                          <a:effectLst/>
                          <a:latin typeface="Century Gothic" panose="020B0502020202020204" pitchFamily="34" charset="0"/>
                        </a:rPr>
                        <a:t>DATUM</a:t>
                      </a: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25995443"/>
                  </a:ext>
                </a:extLst>
              </a:tr>
              <a:tr h="444500">
                <a:tc>
                  <a:txBody>
                    <a:bodyPr/>
                    <a:lstStyle/>
                    <a:p>
                      <a:pPr algn="l" fontAlgn="ctr"/>
                      <a:endParaRPr lang="en-US" sz="16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100" b="0" i="0" u="none" strike="noStrike" dirty="0">
                        <a:solidFill>
                          <a:schemeClr val="tx1"/>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EDF5F3"/>
                    </a:solidFill>
                  </a:tcPr>
                </a:tc>
                <a:tc>
                  <a:txBody>
                    <a:bodyPr/>
                    <a:lstStyle/>
                    <a:p>
                      <a:pPr algn="ctr" fontAlgn="ctr"/>
                      <a:endParaRPr lang="en-US" sz="1100" b="0" i="0" u="none" strike="noStrike" dirty="0">
                        <a:solidFill>
                          <a:schemeClr val="tx1"/>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D7EEEB"/>
                    </a:solidFill>
                  </a:tcPr>
                </a:tc>
                <a:extLst>
                  <a:ext uri="{0D108BD9-81ED-4DB2-BD59-A6C34878D82A}">
                    <a16:rowId xmlns:a16="http://schemas.microsoft.com/office/drawing/2014/main" val="3933300914"/>
                  </a:ext>
                </a:extLst>
              </a:tr>
            </a:tbl>
          </a:graphicData>
        </a:graphic>
      </p:graphicFrame>
    </p:spTree>
    <p:extLst>
      <p:ext uri="{BB962C8B-B14F-4D97-AF65-F5344CB8AC3E}">
        <p14:creationId xmlns:p14="http://schemas.microsoft.com/office/powerpoint/2010/main" val="4069268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a:solidFill>
                            <a:schemeClr val="tx1"/>
                          </a:solidFill>
                          <a:effectLst/>
                          <a:latin typeface="Century Gothic" panose="020B0502020202020204" pitchFamily="34" charset="0"/>
                        </a:rPr>
                        <a:t> </a:t>
                      </a:r>
                    </a:p>
                    <a:p>
                      <a:pPr marL="0" marR="0" rtl="0">
                        <a:spcBef>
                          <a:spcPts val="0"/>
                        </a:spcBef>
                        <a:spcAft>
                          <a:spcPts val="0"/>
                        </a:spcAft>
                      </a:pPr>
                      <a:r>
                        <a:rPr lang="de-DE" sz="1400" b="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Die Nutzung dieser Informationen erfolgt deshalb auf eigenes Risiko.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12688</TotalTime>
  <Words>420</Words>
  <Application>Microsoft Office PowerPoint</Application>
  <PresentationFormat>Widescreen</PresentationFormat>
  <Paragraphs>104</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min qu</cp:lastModifiedBy>
  <cp:revision>216</cp:revision>
  <cp:lastPrinted>2024-02-20T23:48:17Z</cp:lastPrinted>
  <dcterms:created xsi:type="dcterms:W3CDTF">2021-07-07T23:54:57Z</dcterms:created>
  <dcterms:modified xsi:type="dcterms:W3CDTF">2024-11-24T08:18:09Z</dcterms:modified>
</cp:coreProperties>
</file>