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9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5"/>
    <a:srgbClr val="08DA70"/>
    <a:srgbClr val="4FE5E5"/>
    <a:srgbClr val="86F2E2"/>
    <a:srgbClr val="FFF7CC"/>
    <a:srgbClr val="FFD691"/>
    <a:srgbClr val="FFBDBE"/>
    <a:srgbClr val="FFEDCE"/>
    <a:srgbClr val="FFAE30"/>
    <a:srgbClr val="DDF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96058"/>
  </p:normalViewPr>
  <p:slideViewPr>
    <p:cSldViewPr snapToGrid="0" snapToObjects="1">
      <p:cViewPr varScale="1">
        <p:scale>
          <a:sx n="64" d="100"/>
          <a:sy n="64" d="100"/>
        </p:scale>
        <p:origin x="66" y="104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013920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50136"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bg2"/>
            </a:gs>
          </a:gsLst>
          <a:lin ang="2700000" scaled="0"/>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de-DE" sz="3200" b="1">
                <a:solidFill>
                  <a:schemeClr val="tx1">
                    <a:lumMod val="65000"/>
                    <a:lumOff val="35000"/>
                  </a:schemeClr>
                </a:solidFill>
                <a:latin typeface="Century Gothic" panose="020B0502020202020204" pitchFamily="34" charset="0"/>
              </a:rPr>
              <a:t>PowerPoint-Vorlage für animierte Flussdiagramme</a:t>
            </a:r>
          </a:p>
        </p:txBody>
      </p:sp>
      <p:pic>
        <p:nvPicPr>
          <p:cNvPr id="33" name="Picture 32">
            <a:hlinkClick r:id="rId3"/>
            <a:extLst>
              <a:ext uri="{FF2B5EF4-FFF2-40B4-BE49-F238E27FC236}">
                <a16:creationId xmlns:a16="http://schemas.microsoft.com/office/drawing/2014/main" id="{4A18805D-093D-9D7D-D8FB-8A0263548A91}"/>
              </a:ext>
            </a:extLst>
          </p:cNvPr>
          <p:cNvPicPr>
            <a:picLocks noChangeAspect="1"/>
          </p:cNvPicPr>
          <p:nvPr/>
        </p:nvPicPr>
        <p:blipFill>
          <a:blip r:embed="rId4"/>
          <a:srcRect/>
          <a:stretch/>
        </p:blipFill>
        <p:spPr>
          <a:xfrm>
            <a:off x="8618562"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698581" cy="4555542"/>
          </a:xfrm>
          <a:prstGeom prst="rect">
            <a:avLst/>
          </a:prstGeom>
          <a:noFill/>
        </p:spPr>
        <p:txBody>
          <a:bodyPr wrap="square" rtlCol="0">
            <a:spAutoFit/>
          </a:bodyPr>
          <a:lstStyle/>
          <a:p>
            <a:pPr algn="l" rtl="0">
              <a:lnSpc>
                <a:spcPct val="150000"/>
              </a:lnSpc>
              <a:spcBef>
                <a:spcPts val="0"/>
              </a:spcBef>
              <a:spcAft>
                <a:spcPts val="0"/>
              </a:spcAft>
            </a:pPr>
            <a:r>
              <a:rPr lang="de-DE" sz="1300" b="1" i="0" u="none" strike="noStrike" dirty="0">
                <a:solidFill>
                  <a:srgbClr val="000000"/>
                </a:solidFill>
                <a:effectLst/>
                <a:latin typeface="Century Gothic" panose="020B0502020202020204" pitchFamily="34" charset="0"/>
              </a:rPr>
              <a:t>Verwendung dieser Vorlage: </a:t>
            </a:r>
            <a:r>
              <a:rPr lang="de-DE" sz="1300" i="0" u="none" strike="noStrike" dirty="0">
                <a:solidFill>
                  <a:srgbClr val="000000"/>
                </a:solidFill>
                <a:effectLst/>
                <a:latin typeface="Century Gothic" panose="020B0502020202020204" pitchFamily="34" charset="0"/>
              </a:rPr>
              <a:t>Entscheiden Sie sich für diese PowerPoint-Vorlage für animierte Flussdiagramme, wenn Sie Ihre Präsentationen durch Bewegung ansprechender gestalten möchten, insbesondere in Szenarien, in denen Sie komplexe Arbeitsabläufe oder Prozesse erklären, die zusätzliche Klarheit benötigen.</a:t>
            </a:r>
          </a:p>
          <a:p>
            <a:pPr algn="l" rtl="0">
              <a:lnSpc>
                <a:spcPct val="150000"/>
              </a:lnSpc>
              <a:spcBef>
                <a:spcPts val="0"/>
              </a:spcBef>
              <a:spcAft>
                <a:spcPts val="0"/>
              </a:spcAft>
            </a:pPr>
            <a:r>
              <a:rPr lang="de-DE" sz="1300" i="0" u="none" strike="noStrike" dirty="0">
                <a:solidFill>
                  <a:srgbClr val="000000"/>
                </a:solidFill>
                <a:effectLst/>
                <a:latin typeface="Century Gothic" panose="020B0502020202020204" pitchFamily="34" charset="0"/>
              </a:rPr>
              <a:t>  </a:t>
            </a:r>
          </a:p>
          <a:p>
            <a:pPr algn="l" rtl="0">
              <a:lnSpc>
                <a:spcPct val="150000"/>
              </a:lnSpc>
              <a:spcBef>
                <a:spcPts val="0"/>
              </a:spcBef>
              <a:spcAft>
                <a:spcPts val="0"/>
              </a:spcAft>
            </a:pPr>
            <a:r>
              <a:rPr lang="de-DE" sz="1300" b="1" i="0" u="none" strike="noStrike" dirty="0">
                <a:solidFill>
                  <a:srgbClr val="000000"/>
                </a:solidFill>
                <a:effectLst/>
                <a:latin typeface="Century Gothic" panose="020B0502020202020204" pitchFamily="34" charset="0"/>
              </a:rPr>
              <a:t>Besonderheiten der Vorlage: </a:t>
            </a:r>
            <a:r>
              <a:rPr lang="de-DE" sz="1300" i="0" u="none" strike="noStrike" dirty="0">
                <a:solidFill>
                  <a:srgbClr val="000000"/>
                </a:solidFill>
                <a:effectLst/>
                <a:latin typeface="Century Gothic" panose="020B0502020202020204" pitchFamily="34" charset="0"/>
              </a:rPr>
              <a:t>Diese PowerPoint-Vorlage für animierte Flussdiagramme wird durch Animationen zum Leben erweckt, die Betrachter*innen durch jeden Schritt eines Prozesses führen und ihn so leichter verständlich und einprägsam machen. Die Vorlage ist für den allgemeinen Gebrauch konzipiert und wertet Präsentationen mit visuell ansprechenden Elementen auf, die Aufmerksamkeit erregen. </a:t>
            </a:r>
            <a:endParaRPr lang="en-US" sz="1300" i="0" u="none" strike="noStrike" dirty="0">
              <a:solidFill>
                <a:srgbClr val="000000"/>
              </a:solidFill>
              <a:effectLst/>
              <a:latin typeface="Century Gothic" panose="020B0502020202020204" pitchFamily="34"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5"/>
          <a:srcRect/>
          <a:stretch/>
        </p:blipFill>
        <p:spPr>
          <a:xfrm>
            <a:off x="5115774" y="1600292"/>
            <a:ext cx="6767076" cy="3806480"/>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9000">
              <a:srgbClr val="DDF4E5"/>
            </a:gs>
            <a:gs pos="55000">
              <a:srgbClr val="FFF7CC"/>
            </a:gs>
            <a:gs pos="0">
              <a:srgbClr val="33EFF0"/>
            </a:gs>
            <a:gs pos="74000">
              <a:schemeClr val="bg2"/>
            </a:gs>
          </a:gsLst>
          <a:lin ang="270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D3544A-4460-9EA2-50FC-F2BA15255228}"/>
              </a:ext>
            </a:extLst>
          </p:cNvPr>
          <p:cNvPicPr>
            <a:picLocks noChangeAspect="1"/>
          </p:cNvPicPr>
          <p:nvPr/>
        </p:nvPicPr>
        <p:blipFill>
          <a:blip r:embed="rId3">
            <a:alphaModFix amt="12000"/>
          </a:blip>
          <a:stretch>
            <a:fillRect/>
          </a:stretch>
        </p:blipFill>
        <p:spPr>
          <a:xfrm>
            <a:off x="0" y="2784"/>
            <a:ext cx="12192000" cy="6172199"/>
          </a:xfrm>
          <a:prstGeom prst="rect">
            <a:avLst/>
          </a:prstGeom>
        </p:spPr>
      </p:pic>
      <p:cxnSp>
        <p:nvCxnSpPr>
          <p:cNvPr id="4" name="Straight Arrow Connector 3">
            <a:extLst>
              <a:ext uri="{FF2B5EF4-FFF2-40B4-BE49-F238E27FC236}">
                <a16:creationId xmlns:a16="http://schemas.microsoft.com/office/drawing/2014/main" id="{D09E6CEE-9896-AACC-3EE1-B59002FAA63D}"/>
              </a:ext>
            </a:extLst>
          </p:cNvPr>
          <p:cNvCxnSpPr>
            <a:cxnSpLocks/>
          </p:cNvCxnSpPr>
          <p:nvPr/>
        </p:nvCxnSpPr>
        <p:spPr>
          <a:xfrm>
            <a:off x="8933264" y="2017242"/>
            <a:ext cx="912722" cy="27543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Text Box 173">
            <a:extLst>
              <a:ext uri="{FF2B5EF4-FFF2-40B4-BE49-F238E27FC236}">
                <a16:creationId xmlns:a16="http://schemas.microsoft.com/office/drawing/2014/main" id="{84A4BDFB-8E80-8D46-A4C4-6E3D3CA3C0A1}"/>
              </a:ext>
            </a:extLst>
          </p:cNvPr>
          <p:cNvSpPr txBox="1">
            <a:spLocks noChangeArrowheads="1"/>
          </p:cNvSpPr>
          <p:nvPr/>
        </p:nvSpPr>
        <p:spPr bwMode="auto">
          <a:xfrm>
            <a:off x="7842494" y="1840599"/>
            <a:ext cx="521858"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400" b="1" i="0" u="none" strike="noStrike" baseline="0">
                <a:solidFill>
                  <a:srgbClr val="C00000"/>
                </a:solidFill>
                <a:latin typeface="Century Gothic" charset="0"/>
                <a:ea typeface="Century Gothic" charset="0"/>
                <a:cs typeface="Century Gothic" charset="0"/>
              </a:rPr>
              <a:t>NEIN</a:t>
            </a:r>
          </a:p>
        </p:txBody>
      </p:sp>
      <p:sp>
        <p:nvSpPr>
          <p:cNvPr id="6" name="Text Box 174">
            <a:extLst>
              <a:ext uri="{FF2B5EF4-FFF2-40B4-BE49-F238E27FC236}">
                <a16:creationId xmlns:a16="http://schemas.microsoft.com/office/drawing/2014/main" id="{55CEFCCA-67AA-7541-8D79-9F84BECBFDB7}"/>
              </a:ext>
            </a:extLst>
          </p:cNvPr>
          <p:cNvSpPr txBox="1">
            <a:spLocks noChangeArrowheads="1"/>
          </p:cNvSpPr>
          <p:nvPr/>
        </p:nvSpPr>
        <p:spPr bwMode="auto">
          <a:xfrm>
            <a:off x="9266944" y="1840599"/>
            <a:ext cx="463292"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400" b="1" i="0" u="none" strike="noStrike" baseline="0">
                <a:solidFill>
                  <a:schemeClr val="bg2">
                    <a:lumMod val="25000"/>
                  </a:schemeClr>
                </a:solidFill>
                <a:latin typeface="Century Gothic" charset="0"/>
                <a:ea typeface="Century Gothic" charset="0"/>
                <a:cs typeface="Century Gothic" charset="0"/>
              </a:rPr>
              <a:t>JA</a:t>
            </a:r>
          </a:p>
        </p:txBody>
      </p:sp>
      <p:cxnSp>
        <p:nvCxnSpPr>
          <p:cNvPr id="7" name="Straight Arrow Connector 6">
            <a:extLst>
              <a:ext uri="{FF2B5EF4-FFF2-40B4-BE49-F238E27FC236}">
                <a16:creationId xmlns:a16="http://schemas.microsoft.com/office/drawing/2014/main" id="{29E43CD6-FCCC-674A-B971-74F2748AD34B}"/>
              </a:ext>
            </a:extLst>
          </p:cNvPr>
          <p:cNvCxnSpPr>
            <a:cxnSpLocks/>
          </p:cNvCxnSpPr>
          <p:nvPr/>
        </p:nvCxnSpPr>
        <p:spPr>
          <a:xfrm flipH="1">
            <a:off x="7766588" y="2017242"/>
            <a:ext cx="831609" cy="322219"/>
          </a:xfrm>
          <a:prstGeom prst="straightConnector1">
            <a:avLst/>
          </a:prstGeom>
          <a:ln w="19050">
            <a:solidFill>
              <a:srgbClr val="C00000"/>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D36E455-2428-AC46-9D39-09F2701BD402}"/>
              </a:ext>
            </a:extLst>
          </p:cNvPr>
          <p:cNvCxnSpPr>
            <a:cxnSpLocks/>
          </p:cNvCxnSpPr>
          <p:nvPr/>
        </p:nvCxnSpPr>
        <p:spPr>
          <a:xfrm>
            <a:off x="2882562" y="1244809"/>
            <a:ext cx="73152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B4BA79E-7D91-3740-9F67-38790C6C3BB8}"/>
              </a:ext>
            </a:extLst>
          </p:cNvPr>
          <p:cNvCxnSpPr>
            <a:cxnSpLocks/>
          </p:cNvCxnSpPr>
          <p:nvPr/>
        </p:nvCxnSpPr>
        <p:spPr>
          <a:xfrm>
            <a:off x="5581315" y="1244809"/>
            <a:ext cx="91440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6835B18-9FA0-BC4E-9F36-5F2DAE597B44}"/>
              </a:ext>
            </a:extLst>
          </p:cNvPr>
          <p:cNvCxnSpPr>
            <a:cxnSpLocks/>
          </p:cNvCxnSpPr>
          <p:nvPr/>
        </p:nvCxnSpPr>
        <p:spPr>
          <a:xfrm>
            <a:off x="8693113" y="5066994"/>
            <a:ext cx="73152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C8CAD74-4B4D-3742-864E-EF2FF8A5A53A}"/>
              </a:ext>
            </a:extLst>
          </p:cNvPr>
          <p:cNvCxnSpPr>
            <a:cxnSpLocks/>
          </p:cNvCxnSpPr>
          <p:nvPr/>
        </p:nvCxnSpPr>
        <p:spPr>
          <a:xfrm flipH="1">
            <a:off x="3022558" y="2733481"/>
            <a:ext cx="1699913"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03D7009-9744-2B4D-90F6-7ED14342DCE5}"/>
              </a:ext>
            </a:extLst>
          </p:cNvPr>
          <p:cNvCxnSpPr>
            <a:cxnSpLocks/>
          </p:cNvCxnSpPr>
          <p:nvPr/>
        </p:nvCxnSpPr>
        <p:spPr>
          <a:xfrm>
            <a:off x="3229092" y="5066994"/>
            <a:ext cx="914400" cy="0"/>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68C5A3-D27B-656C-7572-C153FDC9FB33}"/>
              </a:ext>
            </a:extLst>
          </p:cNvPr>
          <p:cNvCxnSpPr>
            <a:cxnSpLocks/>
          </p:cNvCxnSpPr>
          <p:nvPr/>
        </p:nvCxnSpPr>
        <p:spPr>
          <a:xfrm>
            <a:off x="1688819" y="3261792"/>
            <a:ext cx="0" cy="1194455"/>
          </a:xfrm>
          <a:prstGeom prst="straightConnector1">
            <a:avLst/>
          </a:prstGeom>
          <a:ln w="19050">
            <a:solidFill>
              <a:schemeClr val="bg2">
                <a:lumMod val="25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18" name="Text Box 173">
            <a:extLst>
              <a:ext uri="{FF2B5EF4-FFF2-40B4-BE49-F238E27FC236}">
                <a16:creationId xmlns:a16="http://schemas.microsoft.com/office/drawing/2014/main" id="{A47CEB87-A8B3-5CB1-25E3-28631D0F1E9F}"/>
              </a:ext>
            </a:extLst>
          </p:cNvPr>
          <p:cNvSpPr txBox="1">
            <a:spLocks noChangeArrowheads="1"/>
          </p:cNvSpPr>
          <p:nvPr/>
        </p:nvSpPr>
        <p:spPr bwMode="auto">
          <a:xfrm>
            <a:off x="5873969" y="3764852"/>
            <a:ext cx="518174"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400" b="1" i="0" u="none" strike="noStrike" baseline="0" dirty="0">
                <a:solidFill>
                  <a:srgbClr val="C00000"/>
                </a:solidFill>
                <a:latin typeface="Century Gothic" charset="0"/>
                <a:ea typeface="Century Gothic" charset="0"/>
                <a:cs typeface="Century Gothic" charset="0"/>
              </a:rPr>
              <a:t>NEIN</a:t>
            </a:r>
          </a:p>
        </p:txBody>
      </p:sp>
      <p:sp>
        <p:nvSpPr>
          <p:cNvPr id="19" name="Text Box 174">
            <a:extLst>
              <a:ext uri="{FF2B5EF4-FFF2-40B4-BE49-F238E27FC236}">
                <a16:creationId xmlns:a16="http://schemas.microsoft.com/office/drawing/2014/main" id="{4F634050-5959-540C-3249-78E14E3497B7}"/>
              </a:ext>
            </a:extLst>
          </p:cNvPr>
          <p:cNvSpPr txBox="1">
            <a:spLocks noChangeArrowheads="1"/>
          </p:cNvSpPr>
          <p:nvPr/>
        </p:nvSpPr>
        <p:spPr bwMode="auto">
          <a:xfrm>
            <a:off x="8823035" y="4684846"/>
            <a:ext cx="448288" cy="274320"/>
          </a:xfrm>
          <a:prstGeom prst="rect">
            <a:avLst/>
          </a:prstGeom>
          <a:noFill/>
          <a:ln>
            <a:noFill/>
          </a:ln>
          <a:effectLst>
            <a:outerShdw blurRad="243672" dist="76200" sx="102000" sy="102000" algn="ctr" rotWithShape="0">
              <a:prstClr val="black">
                <a:alpha val="40000"/>
              </a:prstClr>
            </a:outerShdw>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400" b="1" i="0" u="none" strike="noStrike" baseline="0">
                <a:solidFill>
                  <a:schemeClr val="bg2">
                    <a:lumMod val="25000"/>
                  </a:schemeClr>
                </a:solidFill>
                <a:latin typeface="Century Gothic" charset="0"/>
                <a:ea typeface="Century Gothic" charset="0"/>
                <a:cs typeface="Century Gothic" charset="0"/>
              </a:rPr>
              <a:t>JA</a:t>
            </a:r>
          </a:p>
        </p:txBody>
      </p:sp>
      <p:cxnSp>
        <p:nvCxnSpPr>
          <p:cNvPr id="17" name="Straight Arrow Connector 16">
            <a:extLst>
              <a:ext uri="{FF2B5EF4-FFF2-40B4-BE49-F238E27FC236}">
                <a16:creationId xmlns:a16="http://schemas.microsoft.com/office/drawing/2014/main" id="{2184B2E6-85F7-7E48-69FB-B4FB18104E29}"/>
              </a:ext>
            </a:extLst>
          </p:cNvPr>
          <p:cNvCxnSpPr>
            <a:cxnSpLocks/>
          </p:cNvCxnSpPr>
          <p:nvPr/>
        </p:nvCxnSpPr>
        <p:spPr>
          <a:xfrm flipV="1">
            <a:off x="6429397" y="3409377"/>
            <a:ext cx="0" cy="822960"/>
          </a:xfrm>
          <a:prstGeom prst="straightConnector1">
            <a:avLst/>
          </a:prstGeom>
          <a:ln w="19050">
            <a:solidFill>
              <a:srgbClr val="C00000"/>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46" name="AutoShape 167">
            <a:extLst>
              <a:ext uri="{FF2B5EF4-FFF2-40B4-BE49-F238E27FC236}">
                <a16:creationId xmlns:a16="http://schemas.microsoft.com/office/drawing/2014/main" id="{8BE62BFD-4C7C-5144-8D25-E4E0E159AA61}"/>
              </a:ext>
            </a:extLst>
          </p:cNvPr>
          <p:cNvSpPr>
            <a:spLocks noChangeArrowheads="1"/>
          </p:cNvSpPr>
          <p:nvPr/>
        </p:nvSpPr>
        <p:spPr bwMode="auto">
          <a:xfrm>
            <a:off x="592369" y="858470"/>
            <a:ext cx="2213048" cy="772678"/>
          </a:xfrm>
          <a:prstGeom prst="roundRect">
            <a:avLst>
              <a:gd name="adj" fmla="val 50000"/>
            </a:avLst>
          </a:prstGeom>
          <a:solidFill>
            <a:schemeClr val="bg1"/>
          </a:soli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800" b="0" i="0" u="none" strike="noStrike" baseline="0">
                <a:solidFill>
                  <a:schemeClr val="bg2">
                    <a:lumMod val="25000"/>
                  </a:schemeClr>
                </a:solidFill>
                <a:latin typeface="Century Gothic" charset="0"/>
                <a:ea typeface="Century Gothic" charset="0"/>
                <a:cs typeface="Century Gothic" charset="0"/>
              </a:rPr>
              <a:t>Prozess initiieren</a:t>
            </a:r>
          </a:p>
        </p:txBody>
      </p:sp>
      <p:sp>
        <p:nvSpPr>
          <p:cNvPr id="50" name="AutoShape 168">
            <a:extLst>
              <a:ext uri="{FF2B5EF4-FFF2-40B4-BE49-F238E27FC236}">
                <a16:creationId xmlns:a16="http://schemas.microsoft.com/office/drawing/2014/main" id="{D4C957FA-3E22-8D4E-A48B-BAA4E79A3804}"/>
              </a:ext>
            </a:extLst>
          </p:cNvPr>
          <p:cNvSpPr>
            <a:spLocks noChangeArrowheads="1"/>
          </p:cNvSpPr>
          <p:nvPr/>
        </p:nvSpPr>
        <p:spPr bwMode="auto">
          <a:xfrm>
            <a:off x="6615910" y="519446"/>
            <a:ext cx="4298165" cy="1450727"/>
          </a:xfrm>
          <a:prstGeom prst="flowChartDecision">
            <a:avLst/>
          </a:prstGeom>
          <a:gradFill>
            <a:gsLst>
              <a:gs pos="36000">
                <a:srgbClr val="4FE5E5"/>
              </a:gs>
              <a:gs pos="84000">
                <a:schemeClr val="tx2">
                  <a:lumMod val="20000"/>
                  <a:lumOff val="80000"/>
                </a:schemeClr>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600" b="0" i="0" u="none" strike="noStrike" baseline="0" dirty="0">
                <a:latin typeface="Century Gothic" charset="0"/>
                <a:ea typeface="Century Gothic" charset="0"/>
                <a:cs typeface="Century Gothic" charset="0"/>
              </a:rPr>
              <a:t>Entscheidungspunkt, der eine Ja/Nein-Antwort erfordert</a:t>
            </a:r>
          </a:p>
        </p:txBody>
      </p:sp>
      <p:sp>
        <p:nvSpPr>
          <p:cNvPr id="52" name="AutoShape 166">
            <a:extLst>
              <a:ext uri="{FF2B5EF4-FFF2-40B4-BE49-F238E27FC236}">
                <a16:creationId xmlns:a16="http://schemas.microsoft.com/office/drawing/2014/main" id="{AB73FFA7-2CC8-EB47-8348-B755D3CA9FEE}"/>
              </a:ext>
            </a:extLst>
          </p:cNvPr>
          <p:cNvSpPr>
            <a:spLocks noChangeArrowheads="1"/>
          </p:cNvSpPr>
          <p:nvPr/>
        </p:nvSpPr>
        <p:spPr bwMode="auto">
          <a:xfrm>
            <a:off x="3743874" y="787609"/>
            <a:ext cx="1707894" cy="914400"/>
          </a:xfrm>
          <a:prstGeom prst="flowChartProcess">
            <a:avLst/>
          </a:prstGeom>
          <a:gradFill>
            <a:gsLst>
              <a:gs pos="87000">
                <a:schemeClr val="accent4">
                  <a:lumMod val="60000"/>
                  <a:lumOff val="40000"/>
                </a:schemeClr>
              </a:gs>
              <a:gs pos="37000">
                <a:srgbClr val="FFB102"/>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600" b="0" i="0" u="none" strike="noStrike" baseline="0">
                <a:latin typeface="Century Gothic" charset="0"/>
                <a:ea typeface="Century Gothic" charset="0"/>
                <a:cs typeface="Century Gothic" charset="0"/>
              </a:rPr>
              <a:t>Eingabedaten oder Aktion</a:t>
            </a:r>
          </a:p>
        </p:txBody>
      </p:sp>
      <p:sp>
        <p:nvSpPr>
          <p:cNvPr id="55" name="AutoShape 167">
            <a:extLst>
              <a:ext uri="{FF2B5EF4-FFF2-40B4-BE49-F238E27FC236}">
                <a16:creationId xmlns:a16="http://schemas.microsoft.com/office/drawing/2014/main" id="{53EFCBFF-2C37-2B4B-BD08-BF1764C82EA5}"/>
              </a:ext>
            </a:extLst>
          </p:cNvPr>
          <p:cNvSpPr>
            <a:spLocks noChangeArrowheads="1"/>
          </p:cNvSpPr>
          <p:nvPr/>
        </p:nvSpPr>
        <p:spPr bwMode="auto">
          <a:xfrm>
            <a:off x="9685855" y="2345151"/>
            <a:ext cx="1999282" cy="822960"/>
          </a:xfrm>
          <a:prstGeom prst="roundRect">
            <a:avLst>
              <a:gd name="adj" fmla="val 50000"/>
            </a:avLst>
          </a:prstGeom>
          <a:gradFill>
            <a:gsLst>
              <a:gs pos="36000">
                <a:srgbClr val="77F5A4"/>
              </a:gs>
              <a:gs pos="84000">
                <a:srgbClr val="ABF55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600" b="0" i="0" u="none" strike="noStrike" baseline="0">
                <a:latin typeface="Century Gothic" charset="0"/>
                <a:ea typeface="Century Gothic" charset="0"/>
                <a:cs typeface="Century Gothic" charset="0"/>
              </a:rPr>
              <a:t>ENDE</a:t>
            </a:r>
          </a:p>
        </p:txBody>
      </p:sp>
      <p:sp>
        <p:nvSpPr>
          <p:cNvPr id="65" name="AutoShape 169">
            <a:extLst>
              <a:ext uri="{FF2B5EF4-FFF2-40B4-BE49-F238E27FC236}">
                <a16:creationId xmlns:a16="http://schemas.microsoft.com/office/drawing/2014/main" id="{0EF0F3AA-8AE8-3F43-94BB-7334DC93141E}"/>
              </a:ext>
            </a:extLst>
          </p:cNvPr>
          <p:cNvSpPr>
            <a:spLocks noChangeArrowheads="1"/>
          </p:cNvSpPr>
          <p:nvPr/>
        </p:nvSpPr>
        <p:spPr bwMode="auto">
          <a:xfrm>
            <a:off x="4544916" y="2342229"/>
            <a:ext cx="3163085" cy="977438"/>
          </a:xfrm>
          <a:prstGeom prst="flowChartInputOutput">
            <a:avLst/>
          </a:prstGeom>
          <a:gradFill>
            <a:gsLst>
              <a:gs pos="11000">
                <a:srgbClr val="FF8973"/>
              </a:gs>
              <a:gs pos="81000">
                <a:srgbClr val="FFBDB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600" b="0" i="0" u="none" strike="noStrike" baseline="0">
                <a:latin typeface="Century Gothic" charset="0"/>
                <a:ea typeface="Century Gothic" charset="0"/>
                <a:cs typeface="Century Gothic" charset="0"/>
              </a:rPr>
              <a:t>Zeigt die Ein- oder Ausgabe von Informationen an.</a:t>
            </a:r>
          </a:p>
        </p:txBody>
      </p:sp>
      <p:sp>
        <p:nvSpPr>
          <p:cNvPr id="67" name="AutoShape 166">
            <a:extLst>
              <a:ext uri="{FF2B5EF4-FFF2-40B4-BE49-F238E27FC236}">
                <a16:creationId xmlns:a16="http://schemas.microsoft.com/office/drawing/2014/main" id="{B9165CB5-711E-3C44-9BED-30F898BF4E66}"/>
              </a:ext>
            </a:extLst>
          </p:cNvPr>
          <p:cNvSpPr>
            <a:spLocks noChangeArrowheads="1"/>
          </p:cNvSpPr>
          <p:nvPr/>
        </p:nvSpPr>
        <p:spPr bwMode="auto">
          <a:xfrm>
            <a:off x="510487" y="2322001"/>
            <a:ext cx="2372075" cy="822960"/>
          </a:xfrm>
          <a:prstGeom prst="flowChartProcess">
            <a:avLst/>
          </a:prstGeom>
          <a:gradFill>
            <a:gsLst>
              <a:gs pos="87000">
                <a:schemeClr val="accent4">
                  <a:lumMod val="60000"/>
                  <a:lumOff val="40000"/>
                </a:schemeClr>
              </a:gs>
              <a:gs pos="37000">
                <a:srgbClr val="FFAE30"/>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600" b="0" i="0" u="none" strike="noStrike" baseline="0" dirty="0">
                <a:latin typeface="Century Gothic" charset="0"/>
                <a:ea typeface="Century Gothic" charset="0"/>
                <a:cs typeface="Century Gothic" charset="0"/>
              </a:rPr>
              <a:t>Follow-up-Aktion</a:t>
            </a:r>
            <a:br>
              <a:rPr lang="de-DE" sz="1600" b="0" i="0" u="none" strike="noStrike" baseline="0" dirty="0">
                <a:latin typeface="Century Gothic" charset="0"/>
                <a:ea typeface="Century Gothic" charset="0"/>
                <a:cs typeface="Century Gothic" charset="0"/>
              </a:rPr>
            </a:br>
            <a:r>
              <a:rPr lang="de-DE" sz="1600" b="0" i="0" u="none" strike="noStrike" baseline="0" dirty="0">
                <a:latin typeface="Century Gothic" charset="0"/>
                <a:ea typeface="Century Gothic" charset="0"/>
                <a:cs typeface="Century Gothic" charset="0"/>
              </a:rPr>
              <a:t>oder -Prozess</a:t>
            </a:r>
          </a:p>
        </p:txBody>
      </p:sp>
      <p:sp>
        <p:nvSpPr>
          <p:cNvPr id="68" name="AutoShape 167">
            <a:extLst>
              <a:ext uri="{FF2B5EF4-FFF2-40B4-BE49-F238E27FC236}">
                <a16:creationId xmlns:a16="http://schemas.microsoft.com/office/drawing/2014/main" id="{4084EC94-F510-6D47-ABCA-B423BAA4ED50}"/>
              </a:ext>
            </a:extLst>
          </p:cNvPr>
          <p:cNvSpPr>
            <a:spLocks noChangeArrowheads="1"/>
          </p:cNvSpPr>
          <p:nvPr/>
        </p:nvSpPr>
        <p:spPr bwMode="auto">
          <a:xfrm>
            <a:off x="9534363" y="4558007"/>
            <a:ext cx="2329691" cy="1017974"/>
          </a:xfrm>
          <a:prstGeom prst="roundRect">
            <a:avLst>
              <a:gd name="adj" fmla="val 50000"/>
            </a:avLst>
          </a:prstGeom>
          <a:gradFill>
            <a:gsLst>
              <a:gs pos="36000">
                <a:srgbClr val="00F06C"/>
              </a:gs>
              <a:gs pos="82000">
                <a:srgbClr val="ABF55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600" b="0" i="0" u="none" strike="noStrike" baseline="0" dirty="0">
                <a:latin typeface="Century Gothic" charset="0"/>
                <a:ea typeface="Century Gothic" charset="0"/>
                <a:cs typeface="Century Gothic" charset="0"/>
              </a:rPr>
              <a:t>ENDE:</a:t>
            </a:r>
          </a:p>
          <a:p>
            <a:pPr algn="ctr" rtl="0">
              <a:defRPr sz="1000"/>
            </a:pPr>
            <a:r>
              <a:rPr lang="de-DE" sz="1600" b="0" i="0" u="none" strike="noStrike" baseline="0" dirty="0">
                <a:latin typeface="Century Gothic" charset="0"/>
                <a:ea typeface="Century Gothic" charset="0"/>
                <a:cs typeface="Century Gothic" charset="0"/>
              </a:rPr>
              <a:t>Schließt den</a:t>
            </a:r>
            <a:br>
              <a:rPr lang="de-DE" sz="1600" b="0" i="0" u="none" strike="noStrike" baseline="0" dirty="0">
                <a:latin typeface="Century Gothic" charset="0"/>
                <a:ea typeface="Century Gothic" charset="0"/>
                <a:cs typeface="Century Gothic" charset="0"/>
              </a:rPr>
            </a:br>
            <a:r>
              <a:rPr lang="de-DE" sz="1600" b="0" i="0" u="none" strike="noStrike" baseline="0" dirty="0">
                <a:latin typeface="Century Gothic" charset="0"/>
                <a:ea typeface="Century Gothic" charset="0"/>
                <a:cs typeface="Century Gothic" charset="0"/>
              </a:rPr>
              <a:t>Prozess ab.</a:t>
            </a:r>
          </a:p>
        </p:txBody>
      </p:sp>
      <p:sp>
        <p:nvSpPr>
          <p:cNvPr id="13" name="AutoShape 169">
            <a:extLst>
              <a:ext uri="{FF2B5EF4-FFF2-40B4-BE49-F238E27FC236}">
                <a16:creationId xmlns:a16="http://schemas.microsoft.com/office/drawing/2014/main" id="{46ED6480-2CFA-FAFA-AE78-23543CC77BA4}"/>
              </a:ext>
            </a:extLst>
          </p:cNvPr>
          <p:cNvSpPr>
            <a:spLocks noChangeArrowheads="1"/>
          </p:cNvSpPr>
          <p:nvPr/>
        </p:nvSpPr>
        <p:spPr bwMode="auto">
          <a:xfrm>
            <a:off x="236811" y="4578275"/>
            <a:ext cx="3163085" cy="977438"/>
          </a:xfrm>
          <a:prstGeom prst="flowChartInputOutput">
            <a:avLst/>
          </a:prstGeom>
          <a:gradFill>
            <a:gsLst>
              <a:gs pos="11000">
                <a:srgbClr val="FF8973"/>
              </a:gs>
              <a:gs pos="81000">
                <a:srgbClr val="FFBDBE"/>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600" b="0" i="0" u="none" strike="noStrike" baseline="0">
                <a:latin typeface="Century Gothic" charset="0"/>
                <a:ea typeface="Century Gothic" charset="0"/>
                <a:cs typeface="Century Gothic" charset="0"/>
              </a:rPr>
              <a:t>Zeigt die Ein- oder Ausgabe von Informationen an.</a:t>
            </a:r>
          </a:p>
        </p:txBody>
      </p:sp>
      <p:sp>
        <p:nvSpPr>
          <p:cNvPr id="21" name="AutoShape 168">
            <a:extLst>
              <a:ext uri="{FF2B5EF4-FFF2-40B4-BE49-F238E27FC236}">
                <a16:creationId xmlns:a16="http://schemas.microsoft.com/office/drawing/2014/main" id="{0ADD7280-BD46-A811-0BED-C98E47F8C43A}"/>
              </a:ext>
            </a:extLst>
          </p:cNvPr>
          <p:cNvSpPr>
            <a:spLocks noChangeArrowheads="1"/>
          </p:cNvSpPr>
          <p:nvPr/>
        </p:nvSpPr>
        <p:spPr bwMode="auto">
          <a:xfrm>
            <a:off x="4280315" y="4341631"/>
            <a:ext cx="4298165" cy="1450727"/>
          </a:xfrm>
          <a:prstGeom prst="flowChartDecision">
            <a:avLst/>
          </a:prstGeom>
          <a:gradFill>
            <a:gsLst>
              <a:gs pos="36000">
                <a:srgbClr val="86F2E2"/>
              </a:gs>
              <a:gs pos="84000">
                <a:schemeClr val="tx2">
                  <a:lumMod val="20000"/>
                  <a:lumOff val="80000"/>
                </a:schemeClr>
              </a:gs>
            </a:gsLst>
            <a:lin ang="2700000" scaled="0"/>
          </a:gradFill>
          <a:ln w="12700">
            <a:noFill/>
            <a:miter lim="800000"/>
            <a:headEnd/>
            <a:tailEnd/>
          </a:ln>
          <a:effectLst>
            <a:outerShdw blurRad="125270" dist="121077" dir="8880000" sx="95530" sy="95530" algn="ctr" rotWithShape="0">
              <a:schemeClr val="bg2">
                <a:lumMod val="50000"/>
                <a:alpha val="40000"/>
              </a:schemeClr>
            </a:outerShdw>
          </a:effectLst>
        </p:spPr>
        <p:txBody>
          <a:bodyPr wrap="square" lIns="0" tIns="0" rIns="0"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de-DE" sz="1600" b="0" i="0" u="none" strike="noStrike" baseline="0" dirty="0">
                <a:latin typeface="Century Gothic" charset="0"/>
                <a:ea typeface="Century Gothic" charset="0"/>
                <a:cs typeface="Century Gothic" charset="0"/>
              </a:rPr>
              <a:t>Entscheidungspunkt, der eine Ja/Nein-Antwort erfordert</a:t>
            </a:r>
          </a:p>
        </p:txBody>
      </p:sp>
      <p:sp>
        <p:nvSpPr>
          <p:cNvPr id="45" name="TextBox 44">
            <a:extLst>
              <a:ext uri="{FF2B5EF4-FFF2-40B4-BE49-F238E27FC236}">
                <a16:creationId xmlns:a16="http://schemas.microsoft.com/office/drawing/2014/main" id="{320EB92D-9604-84CD-04A5-0A91866E37AD}"/>
              </a:ext>
            </a:extLst>
          </p:cNvPr>
          <p:cNvSpPr txBox="1"/>
          <p:nvPr/>
        </p:nvSpPr>
        <p:spPr>
          <a:xfrm>
            <a:off x="222175" y="6168667"/>
            <a:ext cx="11815495" cy="677108"/>
          </a:xfrm>
          <a:prstGeom prst="rect">
            <a:avLst/>
          </a:prstGeom>
          <a:noFill/>
          <a:effectLst/>
        </p:spPr>
        <p:txBody>
          <a:bodyPr wrap="square" rtlCol="0">
            <a:spAutoFit/>
          </a:bodyPr>
          <a:lstStyle/>
          <a:p>
            <a:pPr algn="r" rtl="0"/>
            <a:r>
              <a:rPr lang="de-DE" sz="3800">
                <a:solidFill>
                  <a:schemeClr val="bg2">
                    <a:lumMod val="25000"/>
                  </a:schemeClr>
                </a:solidFill>
                <a:latin typeface="Century Gothic" panose="020B0502020202020204" pitchFamily="34" charset="0"/>
              </a:rPr>
              <a:t>Prozesstitel</a:t>
            </a:r>
          </a:p>
        </p:txBody>
      </p:sp>
    </p:spTree>
    <p:extLst>
      <p:ext uri="{BB962C8B-B14F-4D97-AF65-F5344CB8AC3E}">
        <p14:creationId xmlns:p14="http://schemas.microsoft.com/office/powerpoint/2010/main" val="367080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dissolve">
                                      <p:cBhvr>
                                        <p:cTn id="11" dur="10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1000" fill="hold"/>
                                        <p:tgtEl>
                                          <p:spTgt spid="52"/>
                                        </p:tgtEl>
                                        <p:attrNameLst>
                                          <p:attrName>ppt_x</p:attrName>
                                        </p:attrNameLst>
                                      </p:cBhvr>
                                      <p:tavLst>
                                        <p:tav tm="0">
                                          <p:val>
                                            <p:strVal val="0-#ppt_w/2"/>
                                          </p:val>
                                        </p:tav>
                                        <p:tav tm="100000">
                                          <p:val>
                                            <p:strVal val="#ppt_x"/>
                                          </p:val>
                                        </p:tav>
                                      </p:tavLst>
                                    </p:anim>
                                    <p:anim calcmode="lin" valueType="num">
                                      <p:cBhvr additive="base">
                                        <p:cTn id="17" dur="10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trips(downLeft)">
                                      <p:cBhvr>
                                        <p:cTn id="27" dur="10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par>
                                <p:cTn id="45" presetID="9"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dissolv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dissolve">
                                      <p:cBhvr>
                                        <p:cTn id="52" dur="2000"/>
                                        <p:tgtEl>
                                          <p:spTgt spid="6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dissolve">
                                      <p:cBhvr>
                                        <p:cTn id="57" dur="500"/>
                                        <p:tgtEl>
                                          <p:spTgt spid="6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additive="base">
                                        <p:cTn id="62" dur="1000" fill="hold"/>
                                        <p:tgtEl>
                                          <p:spTgt spid="67"/>
                                        </p:tgtEl>
                                        <p:attrNameLst>
                                          <p:attrName>ppt_x</p:attrName>
                                        </p:attrNameLst>
                                      </p:cBhvr>
                                      <p:tavLst>
                                        <p:tav tm="0">
                                          <p:val>
                                            <p:strVal val="1+#ppt_w/2"/>
                                          </p:val>
                                        </p:tav>
                                        <p:tav tm="100000">
                                          <p:val>
                                            <p:strVal val="#ppt_x"/>
                                          </p:val>
                                        </p:tav>
                                      </p:tavLst>
                                    </p:anim>
                                    <p:anim calcmode="lin" valueType="num">
                                      <p:cBhvr additive="base">
                                        <p:cTn id="63" dur="10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dissolve">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dissolve">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dissolve">
                                      <p:cBhvr>
                                        <p:cTn id="78" dur="500"/>
                                        <p:tgtEl>
                                          <p:spTgt spid="63"/>
                                        </p:tgtEl>
                                      </p:cBhvr>
                                    </p:animEffect>
                                  </p:childTnLst>
                                </p:cTn>
                              </p:par>
                            </p:childTnLst>
                          </p:cTn>
                        </p:par>
                      </p:childTnLst>
                    </p:cTn>
                  </p:par>
                  <p:par>
                    <p:cTn id="79" fill="hold">
                      <p:stCondLst>
                        <p:cond delay="indefinite"/>
                      </p:stCondLst>
                      <p:childTnLst>
                        <p:par>
                          <p:cTn id="80" fill="hold">
                            <p:stCondLst>
                              <p:cond delay="0"/>
                            </p:stCondLst>
                            <p:childTnLst>
                              <p:par>
                                <p:cTn id="81" presetID="18" presetClass="entr" presetSubtype="12" fill="hold" grpId="1"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strips(downLeft)">
                                      <p:cBhvr>
                                        <p:cTn id="83" dur="1000"/>
                                        <p:tgtEl>
                                          <p:spTgt spid="21"/>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dissolve">
                                      <p:cBhvr>
                                        <p:cTn id="88" dur="500"/>
                                        <p:tgtEl>
                                          <p:spTgt spid="1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ssolv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dissolve">
                                      <p:cBhvr>
                                        <p:cTn id="96" dur="500"/>
                                        <p:tgtEl>
                                          <p:spTgt spid="19"/>
                                        </p:tgtEl>
                                      </p:cBhvr>
                                    </p:animEffect>
                                  </p:childTnLst>
                                </p:cTn>
                              </p:par>
                              <p:par>
                                <p:cTn id="97" presetID="9" presetClass="entr" presetSubtype="0" fill="hold" nodeType="with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dissolve">
                                      <p:cBhvr>
                                        <p:cTn id="99" dur="500"/>
                                        <p:tgtEl>
                                          <p:spTgt spid="51"/>
                                        </p:tgtEl>
                                      </p:cBhvr>
                                    </p:animEffect>
                                  </p:childTnLst>
                                </p:cTn>
                              </p:par>
                            </p:childTnLst>
                          </p:cTn>
                        </p:par>
                      </p:childTnLst>
                    </p:cTn>
                  </p:par>
                  <p:par>
                    <p:cTn id="100" fill="hold">
                      <p:stCondLst>
                        <p:cond delay="indefinite"/>
                      </p:stCondLst>
                      <p:childTnLst>
                        <p:par>
                          <p:cTn id="101" fill="hold">
                            <p:stCondLst>
                              <p:cond delay="0"/>
                            </p:stCondLst>
                            <p:childTnLst>
                              <p:par>
                                <p:cTn id="102" presetID="20" presetClass="entr" presetSubtype="0" fill="hold" grpId="0" nodeType="click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wedge">
                                      <p:cBhvr>
                                        <p:cTn id="104"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19" grpId="0"/>
      <p:bldP spid="46" grpId="0" animBg="1"/>
      <p:bldP spid="50" grpId="0" animBg="1"/>
      <p:bldP spid="52" grpId="0" animBg="1"/>
      <p:bldP spid="55" grpId="0" animBg="1"/>
      <p:bldP spid="65" grpId="0" animBg="1"/>
      <p:bldP spid="67" grpId="0" animBg="1"/>
      <p:bldP spid="68" grpId="0" animBg="1"/>
      <p:bldP spid="13"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4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13631</TotalTime>
  <Words>251</Words>
  <Application>Microsoft Office PowerPoint</Application>
  <PresentationFormat>Widescreen</PresentationFormat>
  <Paragraphs>25</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Chris Green</cp:lastModifiedBy>
  <cp:revision>225</cp:revision>
  <cp:lastPrinted>2024-02-20T23:48:17Z</cp:lastPrinted>
  <dcterms:created xsi:type="dcterms:W3CDTF">2021-07-07T23:54:57Z</dcterms:created>
  <dcterms:modified xsi:type="dcterms:W3CDTF">2024-11-07T08:15:30Z</dcterms:modified>
</cp:coreProperties>
</file>