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2" r:id="rId2"/>
    <p:sldId id="316" r:id="rId3"/>
    <p:sldId id="349" r:id="rId4"/>
    <p:sldId id="352"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4C"/>
    <a:srgbClr val="F0A622"/>
    <a:srgbClr val="4CEDF0"/>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20" autoAdjust="0"/>
    <p:restoredTop sz="86447"/>
  </p:normalViewPr>
  <p:slideViewPr>
    <p:cSldViewPr snapToGrid="0" snapToObjects="1">
      <p:cViewPr varScale="1">
        <p:scale>
          <a:sx n="64" d="100"/>
          <a:sy n="64" d="100"/>
        </p:scale>
        <p:origin x="84" y="834"/>
      </p:cViewPr>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89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02881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5019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861231" y="222630"/>
            <a:ext cx="2712464" cy="539496"/>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pPr rtl="0"/>
            <a:r>
              <a:rPr lang="de-DE" sz="2200" b="1">
                <a:solidFill>
                  <a:schemeClr val="tx1">
                    <a:lumMod val="75000"/>
                    <a:lumOff val="25000"/>
                  </a:schemeClr>
                </a:solidFill>
                <a:latin typeface="Century Gothic" panose="020B0502020202020204" pitchFamily="34" charset="0"/>
              </a:rPr>
              <a:t>MARKETINGPROJEKTZEITPLAN (VORLAGE)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MARKETINGPROJEKTZEITPLAN</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926287"/>
            <a:ext cx="11221474" cy="923330"/>
          </a:xfrm>
          <a:prstGeom prst="rect">
            <a:avLst/>
          </a:prstGeom>
          <a:noFill/>
        </p:spPr>
        <p:txBody>
          <a:bodyPr wrap="square" rtlCol="0">
            <a:spAutoFit/>
          </a:bodyPr>
          <a:lstStyle/>
          <a:p>
            <a:pPr rtl="0"/>
            <a:r>
              <a:rPr lang="de-DE" sz="5400">
                <a:latin typeface="Century Gothic" panose="020B0502020202020204" pitchFamily="34" charset="0"/>
              </a:rPr>
              <a:t>PROJEKTNAME</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347150"/>
            <a:ext cx="8138087" cy="2246769"/>
          </a:xfrm>
          <a:prstGeom prst="rect">
            <a:avLst/>
          </a:prstGeom>
          <a:noFill/>
        </p:spPr>
        <p:txBody>
          <a:bodyPr wrap="square" rtlCol="0">
            <a:spAutoFit/>
          </a:bodyPr>
          <a:lstStyle/>
          <a:p>
            <a:pPr rtl="0"/>
            <a:r>
              <a:rPr lang="de-DE" sz="3600">
                <a:solidFill>
                  <a:schemeClr val="tx2">
                    <a:lumMod val="50000"/>
                  </a:schemeClr>
                </a:solidFill>
                <a:latin typeface="Century Gothic" panose="020B0502020202020204" pitchFamily="34" charset="0"/>
              </a:rPr>
              <a:t>NAME DER ORGANISATION</a:t>
            </a:r>
          </a:p>
          <a:p>
            <a:pPr rtl="0"/>
            <a:r>
              <a:rPr lang="de-DE" sz="2000">
                <a:solidFill>
                  <a:schemeClr val="tx2"/>
                </a:solidFill>
                <a:latin typeface="Century Gothic" panose="020B0502020202020204" pitchFamily="34" charset="0"/>
              </a:rPr>
              <a:t> </a:t>
            </a:r>
          </a:p>
          <a:p>
            <a:pPr rtl="0"/>
            <a:r>
              <a:rPr lang="de-DE" sz="1400">
                <a:solidFill>
                  <a:schemeClr val="tx2"/>
                </a:solidFill>
                <a:latin typeface="Century Gothic" panose="020B0502020202020204" pitchFamily="34" charset="0"/>
              </a:rPr>
              <a:t>00.00.0000</a:t>
            </a:r>
          </a:p>
          <a:p>
            <a:pPr rtl="0"/>
            <a:r>
              <a:rPr lang="de-DE" sz="1400">
                <a:solidFill>
                  <a:schemeClr val="tx2"/>
                </a:solidFill>
                <a:latin typeface="Century Gothic" panose="020B0502020202020204" pitchFamily="34" charset="0"/>
              </a:rPr>
              <a:t> </a:t>
            </a:r>
          </a:p>
          <a:p>
            <a:pPr rtl="0"/>
            <a:r>
              <a:rPr lang="de-DE" sz="1400">
                <a:solidFill>
                  <a:schemeClr val="tx2"/>
                </a:solidFill>
                <a:latin typeface="Century Gothic" panose="020B0502020202020204" pitchFamily="34" charset="0"/>
              </a:rPr>
              <a:t>Adresse</a:t>
            </a:r>
          </a:p>
          <a:p>
            <a:pPr rtl="0"/>
            <a:r>
              <a:rPr lang="de-DE" sz="1400">
                <a:solidFill>
                  <a:schemeClr val="tx2"/>
                </a:solidFill>
                <a:latin typeface="Century Gothic" panose="020B0502020202020204" pitchFamily="34" charset="0"/>
              </a:rPr>
              <a:t>Telefonnummer Kontakt</a:t>
            </a:r>
          </a:p>
          <a:p>
            <a:pPr rtl="0"/>
            <a:r>
              <a:rPr lang="de-DE" sz="1400">
                <a:solidFill>
                  <a:schemeClr val="tx2"/>
                </a:solidFill>
                <a:latin typeface="Century Gothic" panose="020B0502020202020204" pitchFamily="34" charset="0"/>
              </a:rPr>
              <a:t>Web-Adresse</a:t>
            </a:r>
          </a:p>
          <a:p>
            <a:pPr rtl="0"/>
            <a:r>
              <a:rPr lang="de-DE" sz="1400">
                <a:solidFill>
                  <a:schemeClr val="tx2"/>
                </a:solidFill>
                <a:latin typeface="Century Gothic" panose="020B0502020202020204" pitchFamily="34" charset="0"/>
              </a:rPr>
              <a:t>E-Mail-Adresse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178961"/>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rtl="0"/>
            <a:r>
              <a:rPr lang="de-DE" sz="6600" dirty="0">
                <a:ln w="31750">
                  <a:noFill/>
                </a:ln>
                <a:solidFill>
                  <a:schemeClr val="tx1">
                    <a:lumMod val="50000"/>
                    <a:lumOff val="50000"/>
                  </a:schemeClr>
                </a:solidFill>
                <a:latin typeface="Century Gothic" panose="020B0502020202020204" pitchFamily="34" charset="0"/>
              </a:rPr>
              <a:t>IHR</a:t>
            </a:r>
          </a:p>
          <a:p>
            <a:pPr algn="ctr" rtl="0"/>
            <a:r>
              <a:rPr lang="de-DE" sz="6600" dirty="0">
                <a:ln w="31750">
                  <a:noFill/>
                </a:ln>
                <a:solidFill>
                  <a:schemeClr val="tx1">
                    <a:lumMod val="50000"/>
                    <a:lumOff val="50000"/>
                  </a:schemeClr>
                </a:solidFill>
                <a:latin typeface="Century Gothic" panose="020B0502020202020204" pitchFamily="34" charset="0"/>
              </a:rPr>
              <a:t>LOGO</a:t>
            </a:r>
          </a:p>
        </p:txBody>
      </p: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3990159038"/>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1005985">
                  <a:extLst>
                    <a:ext uri="{9D8B030D-6E8A-4147-A177-3AD203B41FA5}">
                      <a16:colId xmlns:a16="http://schemas.microsoft.com/office/drawing/2014/main" val="690628749"/>
                    </a:ext>
                  </a:extLst>
                </a:gridCol>
                <a:gridCol w="1968813">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VORBEREITET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rtl="0">
                        <a:lnSpc>
                          <a:spcPct val="107000"/>
                        </a:lnSpc>
                        <a:spcBef>
                          <a:spcPts val="0"/>
                        </a:spcBef>
                        <a:spcAft>
                          <a:spcPts val="0"/>
                        </a:spcAft>
                      </a:pPr>
                      <a:r>
                        <a:rPr lang="de-DE" sz="800">
                          <a:solidFill>
                            <a:sysClr val="windowText" lastClr="000000"/>
                          </a:solidFill>
                          <a:effectLst/>
                          <a:latin typeface="Century Gothic" panose="020B0502020202020204" pitchFamily="34" charset="0"/>
                        </a:rPr>
                        <a:t>GENEHMIGT VON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b="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TITEL</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rtl="0">
                        <a:lnSpc>
                          <a:spcPct val="107000"/>
                        </a:lnSpc>
                        <a:spcBef>
                          <a:spcPts val="0"/>
                        </a:spcBef>
                        <a:spcAft>
                          <a:spcPts val="0"/>
                        </a:spcAft>
                      </a:pPr>
                      <a:r>
                        <a:rPr lang="de-DE" sz="800" b="1">
                          <a:solidFill>
                            <a:sysClr val="windowText" lastClr="000000"/>
                          </a:solidFill>
                          <a:effectLst/>
                          <a:latin typeface="Century Gothic" panose="020B0502020202020204" pitchFamily="34" charset="0"/>
                        </a:rPr>
                        <a:t>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rtl="0">
                        <a:lnSpc>
                          <a:spcPct val="107000"/>
                        </a:lnSpc>
                        <a:spcBef>
                          <a:spcPts val="0"/>
                        </a:spcBef>
                        <a:spcAft>
                          <a:spcPts val="0"/>
                        </a:spcAft>
                      </a:pPr>
                      <a:r>
                        <a:rPr lang="de-DE" sz="1000" dirty="0">
                          <a:solidFill>
                            <a:sysClr val="windowText" lastClr="000000"/>
                          </a:solidFill>
                          <a:effectLst/>
                          <a:latin typeface="Century Gothic" panose="020B0502020202020204" pitchFamily="34" charset="0"/>
                        </a:rPr>
                        <a:t>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2273003085"/>
              </p:ext>
            </p:extLst>
          </p:nvPr>
        </p:nvGraphicFramePr>
        <p:xfrm>
          <a:off x="312737" y="336823"/>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3239932">
                  <a:extLst>
                    <a:ext uri="{9D8B030D-6E8A-4147-A177-3AD203B41FA5}">
                      <a16:colId xmlns:a16="http://schemas.microsoft.com/office/drawing/2014/main" val="503210791"/>
                    </a:ext>
                  </a:extLst>
                </a:gridCol>
                <a:gridCol w="1394085">
                  <a:extLst>
                    <a:ext uri="{9D8B030D-6E8A-4147-A177-3AD203B41FA5}">
                      <a16:colId xmlns:a16="http://schemas.microsoft.com/office/drawing/2014/main" val="2502708123"/>
                    </a:ext>
                  </a:extLst>
                </a:gridCol>
                <a:gridCol w="1244184">
                  <a:extLst>
                    <a:ext uri="{9D8B030D-6E8A-4147-A177-3AD203B41FA5}">
                      <a16:colId xmlns:a16="http://schemas.microsoft.com/office/drawing/2014/main" val="2758091971"/>
                    </a:ext>
                  </a:extLst>
                </a:gridCol>
                <a:gridCol w="1034321">
                  <a:extLst>
                    <a:ext uri="{9D8B030D-6E8A-4147-A177-3AD203B41FA5}">
                      <a16:colId xmlns:a16="http://schemas.microsoft.com/office/drawing/2014/main" val="1726921897"/>
                    </a:ext>
                  </a:extLst>
                </a:gridCol>
                <a:gridCol w="974361">
                  <a:extLst>
                    <a:ext uri="{9D8B030D-6E8A-4147-A177-3AD203B41FA5}">
                      <a16:colId xmlns:a16="http://schemas.microsoft.com/office/drawing/2014/main" val="2027885230"/>
                    </a:ext>
                  </a:extLst>
                </a:gridCol>
                <a:gridCol w="824459">
                  <a:extLst>
                    <a:ext uri="{9D8B030D-6E8A-4147-A177-3AD203B41FA5}">
                      <a16:colId xmlns:a16="http://schemas.microsoft.com/office/drawing/2014/main" val="3692474588"/>
                    </a:ext>
                  </a:extLst>
                </a:gridCol>
                <a:gridCol w="2781233">
                  <a:extLst>
                    <a:ext uri="{9D8B030D-6E8A-4147-A177-3AD203B41FA5}">
                      <a16:colId xmlns:a16="http://schemas.microsoft.com/office/drawing/2014/main" val="3827231447"/>
                    </a:ext>
                  </a:extLst>
                </a:gridCol>
              </a:tblGrid>
              <a:tr h="380564">
                <a:tc>
                  <a:txBody>
                    <a:bodyPr/>
                    <a:lstStyle/>
                    <a:p>
                      <a:pPr algn="l" rtl="0" fontAlgn="ctr"/>
                      <a:r>
                        <a:rPr lang="de-DE" sz="1100" u="none" strike="noStrike">
                          <a:effectLst/>
                          <a:latin typeface="Century Gothic" panose="020B0502020202020204" pitchFamily="34" charset="0"/>
                        </a:rPr>
                        <a:t>AUFGABENNAME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STATUS</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ZUGEWIESEN ZU</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1100" u="none" strike="noStrike">
                          <a:effectLst/>
                          <a:latin typeface="Century Gothic" panose="020B0502020202020204" pitchFamily="34" charset="0"/>
                        </a:rPr>
                        <a:t>STARTDATUM</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1100" u="none" strike="noStrike">
                          <a:effectLst/>
                          <a:latin typeface="Century Gothic" panose="020B0502020202020204" pitchFamily="34" charset="0"/>
                        </a:rPr>
                        <a:t>ENDDATUM</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rtl="0" fontAlgn="ctr"/>
                      <a:r>
                        <a:rPr lang="de-DE" sz="1100" u="none" strike="noStrike">
                          <a:effectLst/>
                          <a:latin typeface="Century Gothic" panose="020B0502020202020204" pitchFamily="34" charset="0"/>
                        </a:rPr>
                        <a:t>DAUER </a:t>
                      </a:r>
                    </a:p>
                    <a:p>
                      <a:pPr algn="ctr" rtl="0" fontAlgn="ctr"/>
                      <a:r>
                        <a:rPr lang="de-DE" sz="1100" u="none" strike="noStrike">
                          <a:effectLst/>
                          <a:latin typeface="Century Gothic" panose="020B0502020202020204" pitchFamily="34" charset="0"/>
                        </a:rPr>
                        <a:t>in Tagen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rtl="0" fontAlgn="ctr"/>
                      <a:r>
                        <a:rPr lang="de-DE" sz="1100" u="none" strike="noStrike">
                          <a:effectLst/>
                          <a:latin typeface="Century Gothic" panose="020B0502020202020204" pitchFamily="34" charset="0"/>
                        </a:rPr>
                        <a:t>KOMMENTARE</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de-DE" sz="1200" u="none" strike="noStrike">
                          <a:effectLst/>
                          <a:latin typeface="Century Gothic" panose="020B0502020202020204" pitchFamily="34" charset="0"/>
                        </a:rPr>
                        <a:t>Aufgabe 1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dirty="0">
                          <a:effectLst/>
                          <a:latin typeface="Century Gothic" panose="020B0502020202020204" pitchFamily="34" charset="0"/>
                        </a:rPr>
                        <a:t>16/01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dirty="0">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rtl="0" fontAlgn="ctr"/>
                      <a:r>
                        <a:rPr lang="de-DE" sz="1200" u="none" strike="noStrike">
                          <a:effectLst/>
                          <a:latin typeface="Century Gothic" panose="020B0502020202020204" pitchFamily="34" charset="0"/>
                        </a:rPr>
                        <a:t>Unteraufgabe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dirty="0">
                          <a:effectLst/>
                          <a:latin typeface="Century Gothic" panose="020B0502020202020204" pitchFamily="34" charset="0"/>
                        </a:rPr>
                        <a:t>21/01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de-DE" sz="1200" u="none" strike="noStrike">
                          <a:effectLst/>
                          <a:latin typeface="Century Gothic" panose="020B0502020202020204" pitchFamily="34" charset="0"/>
                        </a:rPr>
                        <a:t>Aufgabe 2 – Geben Sie hier Ihren Text ein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Abgeschlossen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rtl="0" fontAlgn="ctr"/>
                      <a:r>
                        <a:rPr lang="de-DE" sz="1200" u="none" strike="noStrike">
                          <a:effectLst/>
                          <a:latin typeface="Century Gothic" panose="020B0502020202020204" pitchFamily="34" charset="0"/>
                        </a:rPr>
                        <a:t>Unteraufgabe 2.1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23/01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de-DE" sz="1200" u="none" strike="noStrike">
                          <a:effectLst/>
                          <a:latin typeface="Century Gothic" panose="020B0502020202020204" pitchFamily="34" charset="0"/>
                        </a:rPr>
                        <a:t>Aufgabe 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22/01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de-DE" sz="1200" u="none" strike="noStrike">
                          <a:effectLst/>
                          <a:latin typeface="Century Gothic" panose="020B0502020202020204" pitchFamily="34" charset="0"/>
                        </a:rPr>
                        <a:t>Aufgabe 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Pausiert</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27/01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rtl="0" fontAlgn="ctr"/>
                      <a:r>
                        <a:rPr lang="de-DE" sz="1200" u="none" strike="noStrike">
                          <a:effectLst/>
                          <a:latin typeface="Century Gothic" panose="020B0502020202020204" pitchFamily="34" charset="0"/>
                        </a:rPr>
                        <a:t>Aufgabe 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28/01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31/01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rtl="0" fontAlgn="ctr"/>
                      <a:r>
                        <a:rPr lang="de-DE" sz="1200" u="none" strike="noStrike">
                          <a:effectLst/>
                          <a:latin typeface="Century Gothic" panose="020B0502020202020204" pitchFamily="34" charset="0"/>
                        </a:rPr>
                        <a:t>Aufgabe 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In Bearbeitung</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29/01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rtl="0" fontAlgn="ctr"/>
                      <a:r>
                        <a:rPr lang="de-DE" sz="1200" u="none" strike="noStrike">
                          <a:effectLst/>
                          <a:latin typeface="Century Gothic" panose="020B0502020202020204" pitchFamily="34" charset="0"/>
                        </a:rPr>
                        <a:t>Aufgabe 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rtl="0" fontAlgn="ctr"/>
                      <a:r>
                        <a:rPr lang="de-DE" sz="1200" u="none" strike="noStrike">
                          <a:effectLst/>
                          <a:latin typeface="Century Gothic" panose="020B0502020202020204" pitchFamily="34" charset="0"/>
                        </a:rPr>
                        <a:t>Aufgabe 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rtl="0" fontAlgn="ctr"/>
                      <a:r>
                        <a:rPr lang="de-DE" sz="1200" u="none" strike="noStrike">
                          <a:effectLst/>
                          <a:latin typeface="Century Gothic" panose="020B0502020202020204" pitchFamily="34" charset="0"/>
                        </a:rPr>
                        <a:t>Aufgabe 9</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rtl="0" fontAlgn="ctr"/>
                      <a:r>
                        <a:rPr lang="de-DE" sz="1200" u="none" strike="noStrike">
                          <a:effectLst/>
                          <a:latin typeface="Century Gothic" panose="020B0502020202020204" pitchFamily="34" charset="0"/>
                        </a:rPr>
                        <a:t>Aufgabe 10</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09/02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12/02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rtl="0" fontAlgn="ctr"/>
                      <a:r>
                        <a:rPr lang="de-DE" sz="1200" u="none" strike="noStrike">
                          <a:effectLst/>
                          <a:latin typeface="Century Gothic" panose="020B0502020202020204" pitchFamily="34" charset="0"/>
                        </a:rPr>
                        <a:t>Aufgabe 11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11/02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14/02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rtl="0" fontAlgn="ctr"/>
                      <a:r>
                        <a:rPr lang="de-DE" sz="1200" u="none" strike="noStrike">
                          <a:effectLst/>
                          <a:latin typeface="Century Gothic" panose="020B0502020202020204" pitchFamily="34" charset="0"/>
                        </a:rPr>
                        <a:t>Aufgabe 12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10/02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8</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rtl="0" fontAlgn="ctr"/>
                      <a:r>
                        <a:rPr lang="de-DE" sz="1200" u="none" strike="noStrike">
                          <a:effectLst/>
                          <a:latin typeface="Century Gothic" panose="020B0502020202020204" pitchFamily="34" charset="0"/>
                        </a:rPr>
                        <a:t>Aufgabe 13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rtl="0" fontAlgn="ctr"/>
                      <a:r>
                        <a:rPr lang="de-DE" sz="1200" u="none" strike="noStrike">
                          <a:effectLst/>
                          <a:latin typeface="Century Gothic" panose="020B0502020202020204" pitchFamily="34" charset="0"/>
                        </a:rPr>
                        <a:t>Aufgabe 14</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rtl="0" fontAlgn="ctr"/>
                      <a:r>
                        <a:rPr lang="de-DE" sz="1200" u="none" strike="noStrike">
                          <a:effectLst/>
                          <a:latin typeface="Century Gothic" panose="020B0502020202020204" pitchFamily="34" charset="0"/>
                        </a:rPr>
                        <a:t>Aufgabe 15</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rtl="0" fontAlgn="ctr"/>
                      <a:r>
                        <a:rPr lang="de-DE" sz="1200" u="none" strike="noStrike">
                          <a:effectLst/>
                          <a:latin typeface="Century Gothic" panose="020B0502020202020204" pitchFamily="34" charset="0"/>
                        </a:rPr>
                        <a:t>Aufgabe 16</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16/02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rtl="0" fontAlgn="ctr"/>
                      <a:r>
                        <a:rPr lang="de-DE" sz="1200" u="none" strike="noStrike">
                          <a:effectLst/>
                          <a:latin typeface="Century Gothic" panose="020B0502020202020204" pitchFamily="34" charset="0"/>
                        </a:rPr>
                        <a:t>Aufgabe 17</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Nicht begonnen</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15/02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17/02</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de-DE" sz="1200" u="none" strike="noStrike">
                          <a:effectLst/>
                          <a:latin typeface="Century Gothic" panose="020B0502020202020204" pitchFamily="34" charset="0"/>
                        </a:rPr>
                        <a:t>3</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de-DE" sz="1200" u="none" strike="noStrike" dirty="0">
                          <a:effectLst/>
                          <a:latin typeface="Century Gothic" panose="020B0502020202020204" pitchFamily="34" charset="0"/>
                        </a:rPr>
                        <a:t> </a:t>
                      </a: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PROJEKTZEITACHSE TABELLARISCH</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2705034014"/>
              </p:ext>
            </p:extLst>
          </p:nvPr>
        </p:nvGraphicFramePr>
        <p:xfrm>
          <a:off x="312737" y="336823"/>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rtl="0" fontAlgn="ctr"/>
                      <a:r>
                        <a:rPr lang="de-DE" sz="1050" u="none" strike="noStrike" dirty="0">
                          <a:effectLst/>
                          <a:latin typeface="Century Gothic" panose="020B0502020202020204" pitchFamily="34" charset="0"/>
                        </a:rPr>
                        <a:t>AUFGABENNAME</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a:solidFill>
                            <a:schemeClr val="tx1"/>
                          </a:solidFill>
                          <a:effectLst/>
                          <a:latin typeface="Century Gothic" panose="020B0502020202020204" pitchFamily="34" charset="0"/>
                        </a:rPr>
                        <a:t>WOCHE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a:solidFill>
                            <a:schemeClr val="tx1"/>
                          </a:solidFill>
                          <a:effectLst/>
                          <a:latin typeface="Century Gothic" panose="020B0502020202020204" pitchFamily="34" charset="0"/>
                        </a:rPr>
                        <a:t>WOCHE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a:solidFill>
                            <a:schemeClr val="tx1"/>
                          </a:solidFill>
                          <a:effectLst/>
                          <a:latin typeface="Century Gothic" panose="020B0502020202020204" pitchFamily="34" charset="0"/>
                        </a:rPr>
                        <a:t>WOCHE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a:solidFill>
                            <a:schemeClr val="tx1"/>
                          </a:solidFill>
                          <a:effectLst/>
                          <a:latin typeface="Century Gothic" panose="020B0502020202020204" pitchFamily="34" charset="0"/>
                        </a:rPr>
                        <a:t>WOCHE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rtl="0" fontAlgn="ctr"/>
                      <a:r>
                        <a:rPr lang="de-DE" sz="1050" b="1" i="0" u="none" strike="noStrike">
                          <a:solidFill>
                            <a:schemeClr val="tx1"/>
                          </a:solidFill>
                          <a:effectLst/>
                          <a:latin typeface="Century Gothic" panose="020B0502020202020204" pitchFamily="34" charset="0"/>
                        </a:rPr>
                        <a:t>WOCHE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2005904566"/>
                  </a:ext>
                </a:extLst>
              </a:tr>
              <a:tr h="271831">
                <a:tc>
                  <a:txBody>
                    <a:bodyPr/>
                    <a:lstStyle/>
                    <a:p>
                      <a:pPr algn="l" rtl="0" fontAlgn="ctr"/>
                      <a:r>
                        <a:rPr lang="de-DE" sz="1100" u="none" strike="noStrike">
                          <a:effectLst/>
                          <a:latin typeface="Century Gothic" panose="020B0502020202020204" pitchFamily="34" charset="0"/>
                        </a:rPr>
                        <a:t>Aufgabe 1 – Geben Sie hier Ihren Text ein</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rtl="0" fontAlgn="ctr"/>
                      <a:r>
                        <a:rPr lang="de-DE" sz="1100" u="none" strike="noStrike">
                          <a:effectLst/>
                          <a:latin typeface="Century Gothic" panose="020B0502020202020204" pitchFamily="34" charset="0"/>
                        </a:rPr>
                        <a:t>Unteraufgabe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de-DE" sz="1100" b="0" i="0" u="none" strike="noStrike">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de-DE" sz="1100" u="none" strike="noStrike">
                          <a:effectLst/>
                          <a:latin typeface="Century Gothic" panose="020B0502020202020204" pitchFamily="34" charset="0"/>
                        </a:rPr>
                        <a:t>Aufgabe 2 – Geben Sie hier Ihren Text ein</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rtl="0" fontAlgn="ctr"/>
                      <a:r>
                        <a:rPr lang="de-DE" sz="1100" u="none" strike="noStrike">
                          <a:effectLst/>
                          <a:latin typeface="Century Gothic" panose="020B0502020202020204" pitchFamily="34" charset="0"/>
                        </a:rPr>
                        <a:t>Unteraufgabe 2.1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de-DE" sz="1100" u="none" strike="noStrike">
                          <a:effectLst/>
                          <a:latin typeface="Century Gothic" panose="020B0502020202020204" pitchFamily="34" charset="0"/>
                        </a:rPr>
                        <a:t>Aufgabe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de-DE" sz="1100" u="none" strike="noStrike">
                          <a:effectLst/>
                          <a:latin typeface="Century Gothic" panose="020B0502020202020204" pitchFamily="34" charset="0"/>
                        </a:rPr>
                        <a:t>Aufgabe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rtl="0" fontAlgn="ctr"/>
                      <a:r>
                        <a:rPr lang="de-DE" sz="1100" u="none" strike="noStrike">
                          <a:effectLst/>
                          <a:latin typeface="Century Gothic" panose="020B0502020202020204" pitchFamily="34" charset="0"/>
                        </a:rPr>
                        <a:t>Aufgabe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rtl="0" fontAlgn="ctr"/>
                      <a:r>
                        <a:rPr lang="de-DE" sz="1100" u="none" strike="noStrike" dirty="0">
                          <a:effectLst/>
                          <a:latin typeface="Century Gothic" panose="020B0502020202020204" pitchFamily="34" charset="0"/>
                        </a:rPr>
                        <a:t>Aufgabe 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rtl="0" fontAlgn="ctr"/>
                      <a:r>
                        <a:rPr lang="de-DE" sz="1100" u="none" strike="noStrike">
                          <a:effectLst/>
                          <a:latin typeface="Century Gothic" panose="020B0502020202020204" pitchFamily="34" charset="0"/>
                        </a:rPr>
                        <a:t>Aufgabe 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rtl="0" fontAlgn="ctr"/>
                      <a:r>
                        <a:rPr lang="de-DE" sz="1100" u="none" strike="noStrike">
                          <a:effectLst/>
                          <a:latin typeface="Century Gothic" panose="020B0502020202020204" pitchFamily="34" charset="0"/>
                        </a:rPr>
                        <a:t>Aufgabe 8</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rtl="0" fontAlgn="ctr"/>
                      <a:r>
                        <a:rPr lang="de-DE" sz="1100" u="none" strike="noStrike">
                          <a:effectLst/>
                          <a:latin typeface="Century Gothic" panose="020B0502020202020204" pitchFamily="34" charset="0"/>
                        </a:rPr>
                        <a:t>Aufgabe 9</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rtl="0" fontAlgn="ctr"/>
                      <a:r>
                        <a:rPr lang="de-DE" sz="1100" u="none" strike="noStrike">
                          <a:effectLst/>
                          <a:latin typeface="Century Gothic" panose="020B0502020202020204" pitchFamily="34" charset="0"/>
                        </a:rPr>
                        <a:t>Aufgabe 10</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rtl="0" fontAlgn="ctr"/>
                      <a:r>
                        <a:rPr lang="de-DE" sz="1100" u="none" strike="noStrike">
                          <a:effectLst/>
                          <a:latin typeface="Century Gothic" panose="020B0502020202020204" pitchFamily="34" charset="0"/>
                        </a:rPr>
                        <a:t>Aufgabe 11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rtl="0" fontAlgn="ctr"/>
                      <a:r>
                        <a:rPr lang="de-DE" sz="1100" u="none" strike="noStrike">
                          <a:effectLst/>
                          <a:latin typeface="Century Gothic" panose="020B0502020202020204" pitchFamily="34" charset="0"/>
                        </a:rPr>
                        <a:t>Aufgabe 12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rtl="0" fontAlgn="ctr"/>
                      <a:r>
                        <a:rPr lang="de-DE" sz="1100" u="none" strike="noStrike">
                          <a:effectLst/>
                          <a:latin typeface="Century Gothic" panose="020B0502020202020204" pitchFamily="34" charset="0"/>
                        </a:rPr>
                        <a:t>Aufgabe 13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rtl="0" fontAlgn="ctr"/>
                      <a:r>
                        <a:rPr lang="de-DE" sz="1100" u="none" strike="noStrike">
                          <a:effectLst/>
                          <a:latin typeface="Century Gothic" panose="020B0502020202020204" pitchFamily="34" charset="0"/>
                        </a:rPr>
                        <a:t>Aufgabe 14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rtl="0" fontAlgn="ctr"/>
                      <a:r>
                        <a:rPr lang="de-DE" sz="1100" u="none" strike="noStrike">
                          <a:effectLst/>
                          <a:latin typeface="Century Gothic" panose="020B0502020202020204" pitchFamily="34" charset="0"/>
                        </a:rPr>
                        <a:t>Aufgabe 15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rtl="0" fontAlgn="ctr"/>
                      <a:r>
                        <a:rPr lang="de-DE" sz="1100" u="none" strike="noStrike">
                          <a:effectLst/>
                          <a:latin typeface="Century Gothic" panose="020B0502020202020204" pitchFamily="34" charset="0"/>
                        </a:rPr>
                        <a:t>Aufgabe 16</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rtl="0" fontAlgn="ctr"/>
                      <a:r>
                        <a:rPr lang="de-DE" sz="1100" u="none" strike="noStrike">
                          <a:effectLst/>
                          <a:latin typeface="Century Gothic" panose="020B0502020202020204" pitchFamily="34" charset="0"/>
                        </a:rPr>
                        <a:t>Aufgabe 17</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764222"/>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CCD3ABD-7C2C-D542-A714-F2FCF6515A10}"/>
              </a:ext>
            </a:extLst>
          </p:cNvPr>
          <p:cNvSpPr/>
          <p:nvPr/>
        </p:nvSpPr>
        <p:spPr>
          <a:xfrm>
            <a:off x="3665551" y="1036235"/>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6543DD-F980-7A4F-BE0C-3C16FADB45A0}"/>
              </a:ext>
            </a:extLst>
          </p:cNvPr>
          <p:cNvSpPr/>
          <p:nvPr/>
        </p:nvSpPr>
        <p:spPr>
          <a:xfrm>
            <a:off x="4603804" y="1308248"/>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580261"/>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7955AFC-7260-424C-9747-4A06560DF112}"/>
              </a:ext>
            </a:extLst>
          </p:cNvPr>
          <p:cNvSpPr/>
          <p:nvPr/>
        </p:nvSpPr>
        <p:spPr>
          <a:xfrm>
            <a:off x="4603804" y="1852274"/>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681F3E-F4A8-5045-B2EC-158F1C2F6AEF}"/>
              </a:ext>
            </a:extLst>
          </p:cNvPr>
          <p:cNvSpPr/>
          <p:nvPr/>
        </p:nvSpPr>
        <p:spPr>
          <a:xfrm>
            <a:off x="5838394" y="2124287"/>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BDFB795-53C3-3641-8355-4FD2DCB7CBED}"/>
              </a:ext>
            </a:extLst>
          </p:cNvPr>
          <p:cNvSpPr/>
          <p:nvPr/>
        </p:nvSpPr>
        <p:spPr>
          <a:xfrm>
            <a:off x="6073255" y="2396300"/>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9277587-EAE6-F143-8E64-F589FBDEC40E}"/>
              </a:ext>
            </a:extLst>
          </p:cNvPr>
          <p:cNvSpPr/>
          <p:nvPr/>
        </p:nvSpPr>
        <p:spPr>
          <a:xfrm>
            <a:off x="6313336" y="2668313"/>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DB3C825-2313-0140-A4DD-A35B7A95CFF3}"/>
              </a:ext>
            </a:extLst>
          </p:cNvPr>
          <p:cNvSpPr/>
          <p:nvPr/>
        </p:nvSpPr>
        <p:spPr>
          <a:xfrm>
            <a:off x="7322026" y="2940326"/>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017AFE7-43F7-164C-B46D-05F797347C56}"/>
              </a:ext>
            </a:extLst>
          </p:cNvPr>
          <p:cNvSpPr/>
          <p:nvPr/>
        </p:nvSpPr>
        <p:spPr>
          <a:xfrm>
            <a:off x="7777573" y="3212339"/>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521F40C-0CF5-854D-98DC-704C941F3139}"/>
              </a:ext>
            </a:extLst>
          </p:cNvPr>
          <p:cNvSpPr/>
          <p:nvPr/>
        </p:nvSpPr>
        <p:spPr>
          <a:xfrm>
            <a:off x="8515845" y="3484352"/>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FFA6FB2-43A4-8542-956B-3D2375AE9DA5}"/>
              </a:ext>
            </a:extLst>
          </p:cNvPr>
          <p:cNvSpPr/>
          <p:nvPr/>
        </p:nvSpPr>
        <p:spPr>
          <a:xfrm>
            <a:off x="8996899" y="3756365"/>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F7E8610-4C73-0745-B687-AEAE55C78A87}"/>
              </a:ext>
            </a:extLst>
          </p:cNvPr>
          <p:cNvSpPr/>
          <p:nvPr/>
        </p:nvSpPr>
        <p:spPr>
          <a:xfrm>
            <a:off x="9477952" y="4028378"/>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761E7005-6FE3-2C44-80F4-3BD43DDE248E}"/>
              </a:ext>
            </a:extLst>
          </p:cNvPr>
          <p:cNvSpPr/>
          <p:nvPr/>
        </p:nvSpPr>
        <p:spPr>
          <a:xfrm>
            <a:off x="9273877" y="4300391"/>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572404"/>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844417"/>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116430"/>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388443"/>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660462"/>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034950"/>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5941724"/>
            <a:ext cx="2029723" cy="307777"/>
          </a:xfrm>
          <a:prstGeom prst="rect">
            <a:avLst/>
          </a:prstGeom>
          <a:noFill/>
        </p:spPr>
        <p:txBody>
          <a:bodyPr wrap="none" rtlCol="0">
            <a:spAutoFit/>
          </a:bodyPr>
          <a:lstStyle/>
          <a:p>
            <a:pPr rtl="0"/>
            <a:r>
              <a:rPr lang="de-DE" sz="1400">
                <a:latin typeface="Century Gothic" panose="020B0502020202020204" pitchFamily="34" charset="0"/>
              </a:rPr>
              <a:t>DEM PLAN VORAUS</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012089"/>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5941723"/>
            <a:ext cx="1120820" cy="307777"/>
          </a:xfrm>
          <a:prstGeom prst="rect">
            <a:avLst/>
          </a:prstGeom>
          <a:noFill/>
        </p:spPr>
        <p:txBody>
          <a:bodyPr wrap="none" rtlCol="0">
            <a:spAutoFit/>
          </a:bodyPr>
          <a:lstStyle/>
          <a:p>
            <a:pPr rtl="0"/>
            <a:r>
              <a:rPr lang="de-DE" sz="1400">
                <a:latin typeface="Century Gothic" panose="020B0502020202020204" pitchFamily="34" charset="0"/>
              </a:rPr>
              <a:t>MEILENSTEIN</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012089"/>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5941723"/>
            <a:ext cx="788999" cy="307777"/>
          </a:xfrm>
          <a:prstGeom prst="rect">
            <a:avLst/>
          </a:prstGeom>
          <a:noFill/>
        </p:spPr>
        <p:txBody>
          <a:bodyPr wrap="none" rtlCol="0">
            <a:spAutoFit/>
          </a:bodyPr>
          <a:lstStyle/>
          <a:p>
            <a:pPr rtl="0"/>
            <a:r>
              <a:rPr lang="de-DE" sz="1400">
                <a:latin typeface="Century Gothic" panose="020B0502020202020204" pitchFamily="34" charset="0"/>
              </a:rPr>
              <a:t>GEFÄHRDET</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826636"/>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656476"/>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465710"/>
            <a:ext cx="228600" cy="228600"/>
          </a:xfrm>
          <a:prstGeom prst="sun">
            <a:avLst/>
          </a:prstGeom>
          <a:solidFill>
            <a:srgbClr val="FFDE4C"/>
          </a:solidFill>
          <a:ln>
            <a:solidFill>
              <a:srgbClr val="FFC000"/>
            </a:solidFill>
          </a:ln>
          <a:scene3d>
            <a:camera prst="orthographicFront"/>
            <a:lightRig rig="threePt" dir="t"/>
          </a:scene3d>
          <a:sp3d contourW="12700">
            <a:bevelT w="63500" h="57150" prst="angle"/>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667442"/>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299521"/>
            <a:ext cx="182880" cy="182880"/>
          </a:xfrm>
          <a:prstGeom prst="rect">
            <a:avLst/>
          </a:prstGeom>
          <a:solidFill>
            <a:srgbClr val="4CED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7">
            <a:extLst>
              <a:ext uri="{FF2B5EF4-FFF2-40B4-BE49-F238E27FC236}">
                <a16:creationId xmlns:a16="http://schemas.microsoft.com/office/drawing/2014/main" id="{52B58A96-992E-7B47-9909-0A015E060A9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Parallelogram 42">
            <a:extLst>
              <a:ext uri="{FF2B5EF4-FFF2-40B4-BE49-F238E27FC236}">
                <a16:creationId xmlns:a16="http://schemas.microsoft.com/office/drawing/2014/main" id="{D250DFF7-B183-A64A-95DF-E7FFDA8CE1D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7CE0440E-ED5D-8442-A1C4-14D82905D8B1}"/>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PROJEKTZEITPLAN</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rtl="0" fontAlgn="ctr"/>
                      <a:r>
                        <a:rPr lang="de-DE" sz="1600" b="0" i="0" u="none" strike="noStrike">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PROJEKTBERICHT</a:t>
            </a: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arketing-Project-Timeline-Template_PowerPoint" id="{D5A7A9EB-1E13-EC49-B75A-12BC8E8112C7}" vid="{D86D0AD0-57C9-A64E-9DB0-F0704C3A10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IC-Marketing-Project-Timeline-Template_PowerPoint</Template>
  <TotalTime>3</TotalTime>
  <Words>393</Words>
  <Application>Microsoft Office PowerPoint</Application>
  <PresentationFormat>Widescreen</PresentationFormat>
  <Paragraphs>209</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Admin</cp:lastModifiedBy>
  <cp:revision>2</cp:revision>
  <dcterms:created xsi:type="dcterms:W3CDTF">2021-02-11T20:11:57Z</dcterms:created>
  <dcterms:modified xsi:type="dcterms:W3CDTF">2024-12-24T02:42:06Z</dcterms:modified>
</cp:coreProperties>
</file>