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3" r:id="rId2"/>
    <p:sldId id="364" r:id="rId3"/>
    <p:sldId id="363" r:id="rId4"/>
    <p:sldId id="366" r:id="rId5"/>
    <p:sldId id="36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015"/>
    <a:srgbClr val="B1BA4A"/>
    <a:srgbClr val="93AC00"/>
    <a:srgbClr val="C6E037"/>
    <a:srgbClr val="0099FF"/>
    <a:srgbClr val="95E700"/>
    <a:srgbClr val="B8EA1A"/>
    <a:srgbClr val="9ED113"/>
    <a:srgbClr val="DCFF5E"/>
    <a:srgbClr val="125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16" autoAdjust="0"/>
    <p:restoredTop sz="96058"/>
  </p:normalViewPr>
  <p:slideViewPr>
    <p:cSldViewPr snapToGrid="0" snapToObjects="1">
      <p:cViewPr varScale="1">
        <p:scale>
          <a:sx n="130" d="100"/>
          <a:sy n="130" d="100"/>
        </p:scale>
        <p:origin x="156" y="28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389272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56628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774694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de.smartsheet.com/try-it?trp=50142"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33" name="Picture 32">
            <a:hlinkClick r:id="rId4"/>
            <a:extLst>
              <a:ext uri="{FF2B5EF4-FFF2-40B4-BE49-F238E27FC236}">
                <a16:creationId xmlns:a16="http://schemas.microsoft.com/office/drawing/2014/main" id="{4A18805D-093D-9D7D-D8FB-8A0263548A91}"/>
              </a:ext>
            </a:extLst>
          </p:cNvPr>
          <p:cNvPicPr>
            <a:picLocks noChangeAspect="1"/>
          </p:cNvPicPr>
          <p:nvPr/>
        </p:nvPicPr>
        <p:blipFill>
          <a:blip r:embed="rId5"/>
          <a:srcRect/>
          <a:stretch/>
        </p:blipFill>
        <p:spPr>
          <a:xfrm>
            <a:off x="9089679" y="272203"/>
            <a:ext cx="2805423" cy="557985"/>
          </a:xfrm>
          <a:prstGeom prst="rect">
            <a:avLst/>
          </a:prstGeom>
        </p:spPr>
      </p:pic>
      <p:sp>
        <p:nvSpPr>
          <p:cNvPr id="7" name="TextBox 6">
            <a:extLst>
              <a:ext uri="{FF2B5EF4-FFF2-40B4-BE49-F238E27FC236}">
                <a16:creationId xmlns:a16="http://schemas.microsoft.com/office/drawing/2014/main" id="{FCBE3051-D1DD-D5A9-1163-7FE181064B77}"/>
              </a:ext>
            </a:extLst>
          </p:cNvPr>
          <p:cNvSpPr txBox="1"/>
          <p:nvPr/>
        </p:nvSpPr>
        <p:spPr>
          <a:xfrm>
            <a:off x="249647" y="236233"/>
            <a:ext cx="8379448" cy="1046440"/>
          </a:xfrm>
          <a:prstGeom prst="rect">
            <a:avLst/>
          </a:prstGeom>
          <a:noFill/>
          <a:effectLst/>
        </p:spPr>
        <p:txBody>
          <a:bodyPr wrap="square" rtlCol="0">
            <a:spAutoFit/>
          </a:bodyPr>
          <a:lstStyle/>
          <a:p>
            <a:pPr rtl="0"/>
            <a:r>
              <a:rPr lang="de-DE" sz="3100" b="1" dirty="0">
                <a:solidFill>
                  <a:schemeClr val="tx1">
                    <a:lumMod val="65000"/>
                    <a:lumOff val="35000"/>
                  </a:schemeClr>
                </a:solidFill>
                <a:latin typeface="Century Gothic" panose="020B0502020202020204" pitchFamily="34" charset="0"/>
              </a:rPr>
              <a:t>VORLAGE FÜR FISCHGRÄTENDIAGRAMM MIT WHITEBOARD</a:t>
            </a:r>
          </a:p>
        </p:txBody>
      </p:sp>
      <p:sp>
        <p:nvSpPr>
          <p:cNvPr id="8" name="TextBox 7">
            <a:extLst>
              <a:ext uri="{FF2B5EF4-FFF2-40B4-BE49-F238E27FC236}">
                <a16:creationId xmlns:a16="http://schemas.microsoft.com/office/drawing/2014/main" id="{F14F14E5-966E-0039-6900-0101F13C7830}"/>
              </a:ext>
            </a:extLst>
          </p:cNvPr>
          <p:cNvSpPr txBox="1"/>
          <p:nvPr/>
        </p:nvSpPr>
        <p:spPr>
          <a:xfrm>
            <a:off x="249648" y="1535597"/>
            <a:ext cx="4853874" cy="4575676"/>
          </a:xfrm>
          <a:prstGeom prst="rect">
            <a:avLst/>
          </a:prstGeom>
          <a:noFill/>
        </p:spPr>
        <p:txBody>
          <a:bodyPr wrap="square" rtlCol="0">
            <a:spAutoFit/>
          </a:bodyPr>
          <a:lstStyle/>
          <a:p>
            <a:pPr algn="l" rtl="0">
              <a:lnSpc>
                <a:spcPct val="150000"/>
              </a:lnSpc>
              <a:spcBef>
                <a:spcPts val="0"/>
              </a:spcBef>
              <a:spcAft>
                <a:spcPts val="0"/>
              </a:spcAft>
            </a:pPr>
            <a:r>
              <a:rPr lang="de-DE" sz="1400" b="1" i="0" u="none" strike="noStrike" dirty="0">
                <a:solidFill>
                  <a:srgbClr val="000000"/>
                </a:solidFill>
                <a:effectLst/>
                <a:latin typeface="Century Gothic" panose="020B0502020202020204" pitchFamily="34" charset="0"/>
              </a:rPr>
              <a:t>Verwendung dieser Vorlage: </a:t>
            </a:r>
          </a:p>
          <a:p>
            <a:pPr algn="l" rtl="0">
              <a:lnSpc>
                <a:spcPct val="150000"/>
              </a:lnSpc>
              <a:spcBef>
                <a:spcPts val="0"/>
              </a:spcBef>
              <a:spcAft>
                <a:spcPts val="0"/>
              </a:spcAft>
            </a:pPr>
            <a:r>
              <a:rPr lang="de-DE" sz="1400" b="0" i="0" u="none" strike="noStrike" dirty="0">
                <a:solidFill>
                  <a:srgbClr val="000000"/>
                </a:solidFill>
                <a:effectLst/>
                <a:latin typeface="Century Gothic" panose="020B0502020202020204" pitchFamily="34" charset="0"/>
              </a:rPr>
              <a:t>Teams, die einen dynamischen Ansatz für die Ursachenanalyse wünschen, können diese Fischgrätendiagramm-Vorlage während interaktiver Problemlösungssitzungen verwenden, die Brainstorming und Zusammenarbeit erfordern.</a:t>
            </a:r>
          </a:p>
          <a:p>
            <a:pPr algn="l" rtl="0">
              <a:lnSpc>
                <a:spcPct val="150000"/>
              </a:lnSpc>
              <a:spcBef>
                <a:spcPts val="0"/>
              </a:spcBef>
              <a:spcAft>
                <a:spcPts val="0"/>
              </a:spcAft>
            </a:pPr>
            <a:br>
              <a:rPr lang="en-US" sz="1400" b="0" i="0" u="none" strike="noStrike" dirty="0">
                <a:solidFill>
                  <a:srgbClr val="000000"/>
                </a:solidFill>
                <a:effectLst/>
                <a:latin typeface="Century Gothic" panose="020B0502020202020204" pitchFamily="34" charset="0"/>
              </a:rPr>
            </a:br>
            <a:r>
              <a:rPr lang="de-DE" sz="1400" b="1" i="0" u="none" strike="noStrike" dirty="0">
                <a:solidFill>
                  <a:srgbClr val="000000"/>
                </a:solidFill>
                <a:effectLst/>
                <a:latin typeface="Century Gothic" panose="020B0502020202020204" pitchFamily="34" charset="0"/>
              </a:rPr>
              <a:t>Besonderheiten der Vorlage: </a:t>
            </a:r>
          </a:p>
          <a:p>
            <a:pPr algn="l" rtl="0">
              <a:lnSpc>
                <a:spcPct val="150000"/>
              </a:lnSpc>
              <a:spcBef>
                <a:spcPts val="0"/>
              </a:spcBef>
              <a:spcAft>
                <a:spcPts val="0"/>
              </a:spcAft>
            </a:pPr>
            <a:r>
              <a:rPr lang="de-DE" sz="1400" b="0" i="0" u="none" strike="noStrike" dirty="0">
                <a:solidFill>
                  <a:srgbClr val="000000"/>
                </a:solidFill>
                <a:effectLst/>
                <a:latin typeface="Century Gothic" panose="020B0502020202020204" pitchFamily="34" charset="0"/>
              </a:rPr>
              <a:t>Diese Vorlage im Stil eines Whiteboards stellt mithilfe farbcodierter Haftnotizen mögliche Ursachen dar und ergänzt so eine visuelle Organisationsebene, die komplexe Diskussionen vereinfacht. Das Layout fördert eine engagierte, kooperative Herangehensweise an die Identifizierung von Problemen.</a:t>
            </a:r>
          </a:p>
        </p:txBody>
      </p:sp>
      <p:pic>
        <p:nvPicPr>
          <p:cNvPr id="3" name="Picture 2">
            <a:extLst>
              <a:ext uri="{FF2B5EF4-FFF2-40B4-BE49-F238E27FC236}">
                <a16:creationId xmlns:a16="http://schemas.microsoft.com/office/drawing/2014/main" id="{54BF8D5B-F30E-5E93-AAE6-90714BFB36DD}"/>
              </a:ext>
            </a:extLst>
          </p:cNvPr>
          <p:cNvPicPr>
            <a:picLocks noChangeAspect="1"/>
          </p:cNvPicPr>
          <p:nvPr/>
        </p:nvPicPr>
        <p:blipFill>
          <a:blip r:embed="rId6"/>
          <a:srcRect/>
          <a:stretch/>
        </p:blipFill>
        <p:spPr>
          <a:xfrm>
            <a:off x="5103522" y="1593401"/>
            <a:ext cx="6791579" cy="3820263"/>
          </a:xfrm>
          <a:prstGeom prst="rect">
            <a:avLst/>
          </a:prstGeom>
          <a:effectLst>
            <a:outerShdw blurRad="101157" dist="38100" dir="2700000" algn="tl" rotWithShape="0">
              <a:prstClr val="black">
                <a:alpha val="40000"/>
              </a:prstClr>
            </a:outerShdw>
          </a:effectLst>
        </p:spPr>
      </p:pic>
      <p:sp>
        <p:nvSpPr>
          <p:cNvPr id="20" name="Rectangle 19">
            <a:extLst>
              <a:ext uri="{FF2B5EF4-FFF2-40B4-BE49-F238E27FC236}">
                <a16:creationId xmlns:a16="http://schemas.microsoft.com/office/drawing/2014/main" id="{28A7BA7E-39F7-5F88-F685-CCE9DF853D0B}"/>
              </a:ext>
            </a:extLst>
          </p:cNvPr>
          <p:cNvSpPr/>
          <p:nvPr/>
        </p:nvSpPr>
        <p:spPr>
          <a:xfrm>
            <a:off x="10445496" y="6621767"/>
            <a:ext cx="1746504" cy="182880"/>
          </a:xfrm>
          <a:prstGeom prst="rect">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9" name="Rectangle 18">
            <a:extLst>
              <a:ext uri="{FF2B5EF4-FFF2-40B4-BE49-F238E27FC236}">
                <a16:creationId xmlns:a16="http://schemas.microsoft.com/office/drawing/2014/main" id="{6E62C8C4-CC56-1D35-1521-D0C01EF92835}"/>
              </a:ext>
            </a:extLst>
          </p:cNvPr>
          <p:cNvSpPr/>
          <p:nvPr/>
        </p:nvSpPr>
        <p:spPr>
          <a:xfrm>
            <a:off x="8704580" y="6621767"/>
            <a:ext cx="1746504" cy="182880"/>
          </a:xfrm>
          <a:prstGeom prst="rect">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8" name="Rectangle 17">
            <a:extLst>
              <a:ext uri="{FF2B5EF4-FFF2-40B4-BE49-F238E27FC236}">
                <a16:creationId xmlns:a16="http://schemas.microsoft.com/office/drawing/2014/main" id="{C6FF0ECA-8D5A-E924-4E6D-3B2E2A1746C6}"/>
              </a:ext>
            </a:extLst>
          </p:cNvPr>
          <p:cNvSpPr/>
          <p:nvPr/>
        </p:nvSpPr>
        <p:spPr>
          <a:xfrm>
            <a:off x="6963664" y="6621767"/>
            <a:ext cx="1746504" cy="182880"/>
          </a:xfrm>
          <a:prstGeom prst="rect">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21" name="Rectangle 20">
            <a:extLst>
              <a:ext uri="{FF2B5EF4-FFF2-40B4-BE49-F238E27FC236}">
                <a16:creationId xmlns:a16="http://schemas.microsoft.com/office/drawing/2014/main" id="{B9D24534-6ACF-F1A1-63BB-017D05F4C9E9}"/>
              </a:ext>
            </a:extLst>
          </p:cNvPr>
          <p:cNvSpPr/>
          <p:nvPr/>
        </p:nvSpPr>
        <p:spPr>
          <a:xfrm>
            <a:off x="5222748" y="6621767"/>
            <a:ext cx="1746504" cy="182880"/>
          </a:xfrm>
          <a:prstGeom prst="rect">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7" name="Rectangle 16">
            <a:extLst>
              <a:ext uri="{FF2B5EF4-FFF2-40B4-BE49-F238E27FC236}">
                <a16:creationId xmlns:a16="http://schemas.microsoft.com/office/drawing/2014/main" id="{5DB01F2C-0119-4452-E486-27276533B848}"/>
              </a:ext>
            </a:extLst>
          </p:cNvPr>
          <p:cNvSpPr/>
          <p:nvPr/>
        </p:nvSpPr>
        <p:spPr>
          <a:xfrm>
            <a:off x="3481832" y="6621767"/>
            <a:ext cx="1746504" cy="182880"/>
          </a:xfrm>
          <a:prstGeom prst="rect">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6" name="Rectangle 15">
            <a:extLst>
              <a:ext uri="{FF2B5EF4-FFF2-40B4-BE49-F238E27FC236}">
                <a16:creationId xmlns:a16="http://schemas.microsoft.com/office/drawing/2014/main" id="{1BC7781E-B2BC-FB10-8E29-918DC6E2A989}"/>
              </a:ext>
            </a:extLst>
          </p:cNvPr>
          <p:cNvSpPr/>
          <p:nvPr/>
        </p:nvSpPr>
        <p:spPr>
          <a:xfrm>
            <a:off x="1740916" y="6621767"/>
            <a:ext cx="1746504" cy="182880"/>
          </a:xfrm>
          <a:prstGeom prst="rect">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
        <p:nvSpPr>
          <p:cNvPr id="15" name="Rectangle 14">
            <a:extLst>
              <a:ext uri="{FF2B5EF4-FFF2-40B4-BE49-F238E27FC236}">
                <a16:creationId xmlns:a16="http://schemas.microsoft.com/office/drawing/2014/main" id="{D9692C4F-7AAE-60BC-6513-7EB0C7CA7122}"/>
              </a:ext>
            </a:extLst>
          </p:cNvPr>
          <p:cNvSpPr/>
          <p:nvPr/>
        </p:nvSpPr>
        <p:spPr>
          <a:xfrm>
            <a:off x="0" y="6621767"/>
            <a:ext cx="1746504" cy="182880"/>
          </a:xfrm>
          <a:prstGeom prst="rect">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a:endParaRPr lang="en-US" sz="2000" dirty="0">
              <a:latin typeface="Century Gothic" panose="020B0502020202020204" pitchFamily="34" charset="0"/>
            </a:endParaRPr>
          </a:p>
        </p:txBody>
      </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4628"/>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70" name="Folded Corner 69">
            <a:extLst>
              <a:ext uri="{FF2B5EF4-FFF2-40B4-BE49-F238E27FC236}">
                <a16:creationId xmlns:a16="http://schemas.microsoft.com/office/drawing/2014/main" id="{922D301F-2F63-587C-B7EB-DD186FB4B0F2}"/>
              </a:ext>
            </a:extLst>
          </p:cNvPr>
          <p:cNvSpPr/>
          <p:nvPr/>
        </p:nvSpPr>
        <p:spPr>
          <a:xfrm>
            <a:off x="740342" y="494628"/>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71" name="Folded Corner 70">
            <a:extLst>
              <a:ext uri="{FF2B5EF4-FFF2-40B4-BE49-F238E27FC236}">
                <a16:creationId xmlns:a16="http://schemas.microsoft.com/office/drawing/2014/main" id="{4A67C8BA-2C3F-8984-395A-D0BA03BEB9DC}"/>
              </a:ext>
            </a:extLst>
          </p:cNvPr>
          <p:cNvSpPr/>
          <p:nvPr/>
        </p:nvSpPr>
        <p:spPr>
          <a:xfrm>
            <a:off x="1486445" y="1312035"/>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72" name="Folded Corner 71">
            <a:extLst>
              <a:ext uri="{FF2B5EF4-FFF2-40B4-BE49-F238E27FC236}">
                <a16:creationId xmlns:a16="http://schemas.microsoft.com/office/drawing/2014/main" id="{62C1B223-5309-0382-20BB-F6E574B1EF4F}"/>
              </a:ext>
            </a:extLst>
          </p:cNvPr>
          <p:cNvSpPr/>
          <p:nvPr/>
        </p:nvSpPr>
        <p:spPr>
          <a:xfrm>
            <a:off x="3697514" y="494628"/>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a:t>
            </a:r>
          </a:p>
        </p:txBody>
      </p:sp>
      <p:sp>
        <p:nvSpPr>
          <p:cNvPr id="73" name="Folded Corner 72">
            <a:extLst>
              <a:ext uri="{FF2B5EF4-FFF2-40B4-BE49-F238E27FC236}">
                <a16:creationId xmlns:a16="http://schemas.microsoft.com/office/drawing/2014/main" id="{EE02D82B-A44A-21B8-1DEF-6375B626D88A}"/>
              </a:ext>
            </a:extLst>
          </p:cNvPr>
          <p:cNvSpPr/>
          <p:nvPr/>
        </p:nvSpPr>
        <p:spPr>
          <a:xfrm>
            <a:off x="4529787" y="1217025"/>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ysClr val="windowText" lastClr="000000"/>
                </a:solidFill>
                <a:latin typeface="Century Gothic" panose="020B0502020202020204" pitchFamily="34" charset="0"/>
              </a:rPr>
              <a:t>Ursache</a:t>
            </a:r>
          </a:p>
        </p:txBody>
      </p:sp>
      <p:sp>
        <p:nvSpPr>
          <p:cNvPr id="74" name="Folded Corner 73">
            <a:extLst>
              <a:ext uri="{FF2B5EF4-FFF2-40B4-BE49-F238E27FC236}">
                <a16:creationId xmlns:a16="http://schemas.microsoft.com/office/drawing/2014/main" id="{87549852-FF4A-3D3D-030D-725D0613317C}"/>
              </a:ext>
            </a:extLst>
          </p:cNvPr>
          <p:cNvSpPr/>
          <p:nvPr/>
        </p:nvSpPr>
        <p:spPr>
          <a:xfrm>
            <a:off x="1738585" y="2293141"/>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75" name="Folded Corner 74">
            <a:extLst>
              <a:ext uri="{FF2B5EF4-FFF2-40B4-BE49-F238E27FC236}">
                <a16:creationId xmlns:a16="http://schemas.microsoft.com/office/drawing/2014/main" id="{2F59F654-E68A-5D11-5E1B-67F743D3FC3A}"/>
              </a:ext>
            </a:extLst>
          </p:cNvPr>
          <p:cNvSpPr/>
          <p:nvPr/>
        </p:nvSpPr>
        <p:spPr>
          <a:xfrm>
            <a:off x="6633995" y="494628"/>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76" name="Folded Corner 75">
            <a:extLst>
              <a:ext uri="{FF2B5EF4-FFF2-40B4-BE49-F238E27FC236}">
                <a16:creationId xmlns:a16="http://schemas.microsoft.com/office/drawing/2014/main" id="{F470B936-D231-2814-C7C7-6AE53D56D9D9}"/>
              </a:ext>
            </a:extLst>
          </p:cNvPr>
          <p:cNvSpPr/>
          <p:nvPr/>
        </p:nvSpPr>
        <p:spPr>
          <a:xfrm>
            <a:off x="7309835" y="2164723"/>
            <a:ext cx="2364879"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77" name="Folded Corner 76">
            <a:extLst>
              <a:ext uri="{FF2B5EF4-FFF2-40B4-BE49-F238E27FC236}">
                <a16:creationId xmlns:a16="http://schemas.microsoft.com/office/drawing/2014/main" id="{83292F01-0B42-E3C5-7083-A839D319A132}"/>
              </a:ext>
            </a:extLst>
          </p:cNvPr>
          <p:cNvSpPr/>
          <p:nvPr/>
        </p:nvSpPr>
        <p:spPr>
          <a:xfrm>
            <a:off x="7434481" y="1217025"/>
            <a:ext cx="2135988" cy="750802"/>
          </a:xfrm>
          <a:prstGeom prst="foldedCorner">
            <a:avLst/>
          </a:prstGeom>
          <a:gradFill>
            <a:gsLst>
              <a:gs pos="30000">
                <a:srgbClr val="E0F015"/>
              </a:gs>
              <a:gs pos="100000">
                <a:srgbClr val="B1BA4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78" name="Folded Corner 77">
            <a:extLst>
              <a:ext uri="{FF2B5EF4-FFF2-40B4-BE49-F238E27FC236}">
                <a16:creationId xmlns:a16="http://schemas.microsoft.com/office/drawing/2014/main" id="{C3620578-5BD5-EE9E-D147-3CD0BA4DF98A}"/>
              </a:ext>
            </a:extLst>
          </p:cNvPr>
          <p:cNvSpPr/>
          <p:nvPr/>
        </p:nvSpPr>
        <p:spPr>
          <a:xfrm>
            <a:off x="10099669" y="3804955"/>
            <a:ext cx="1890144" cy="1813411"/>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2000" dirty="0">
                <a:solidFill>
                  <a:sysClr val="windowText" lastClr="000000"/>
                </a:solidFill>
                <a:latin typeface="Century Gothic" panose="020B0502020202020204" pitchFamily="34" charset="0"/>
              </a:rPr>
              <a:t>Titel der Problem-beschreibung</a:t>
            </a:r>
          </a:p>
        </p:txBody>
      </p:sp>
      <p:sp>
        <p:nvSpPr>
          <p:cNvPr id="79" name="Folded Corner 78">
            <a:extLst>
              <a:ext uri="{FF2B5EF4-FFF2-40B4-BE49-F238E27FC236}">
                <a16:creationId xmlns:a16="http://schemas.microsoft.com/office/drawing/2014/main" id="{C4C0CB68-A5CD-1639-035F-17175284FDF1}"/>
              </a:ext>
            </a:extLst>
          </p:cNvPr>
          <p:cNvSpPr/>
          <p:nvPr/>
        </p:nvSpPr>
        <p:spPr>
          <a:xfrm>
            <a:off x="747381" y="5567945"/>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80" name="Folded Corner 79">
            <a:extLst>
              <a:ext uri="{FF2B5EF4-FFF2-40B4-BE49-F238E27FC236}">
                <a16:creationId xmlns:a16="http://schemas.microsoft.com/office/drawing/2014/main" id="{A0B3E0CF-75F2-729A-357F-31A3C3302BD4}"/>
              </a:ext>
            </a:extLst>
          </p:cNvPr>
          <p:cNvSpPr/>
          <p:nvPr/>
        </p:nvSpPr>
        <p:spPr>
          <a:xfrm>
            <a:off x="3873241" y="4559764"/>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81" name="Folded Corner 80">
            <a:extLst>
              <a:ext uri="{FF2B5EF4-FFF2-40B4-BE49-F238E27FC236}">
                <a16:creationId xmlns:a16="http://schemas.microsoft.com/office/drawing/2014/main" id="{C7B329D4-AB7F-4A83-81DB-58979C7BA5E0}"/>
              </a:ext>
            </a:extLst>
          </p:cNvPr>
          <p:cNvSpPr/>
          <p:nvPr/>
        </p:nvSpPr>
        <p:spPr>
          <a:xfrm>
            <a:off x="3704553" y="5567945"/>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a:t>
            </a:r>
          </a:p>
        </p:txBody>
      </p:sp>
      <p:sp>
        <p:nvSpPr>
          <p:cNvPr id="82" name="Folded Corner 81">
            <a:extLst>
              <a:ext uri="{FF2B5EF4-FFF2-40B4-BE49-F238E27FC236}">
                <a16:creationId xmlns:a16="http://schemas.microsoft.com/office/drawing/2014/main" id="{4B4C1C30-392F-B764-8C76-60A34AF566C5}"/>
              </a:ext>
            </a:extLst>
          </p:cNvPr>
          <p:cNvSpPr/>
          <p:nvPr/>
        </p:nvSpPr>
        <p:spPr>
          <a:xfrm>
            <a:off x="1319353" y="3595223"/>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ysClr val="windowText" lastClr="000000"/>
                </a:solidFill>
                <a:latin typeface="Century Gothic" panose="020B0502020202020204" pitchFamily="34" charset="0"/>
              </a:rPr>
              <a:t>Ursache</a:t>
            </a:r>
          </a:p>
        </p:txBody>
      </p:sp>
      <p:sp>
        <p:nvSpPr>
          <p:cNvPr id="84" name="Folded Corner 83">
            <a:extLst>
              <a:ext uri="{FF2B5EF4-FFF2-40B4-BE49-F238E27FC236}">
                <a16:creationId xmlns:a16="http://schemas.microsoft.com/office/drawing/2014/main" id="{942840EB-4DEA-9D1D-87E2-558DAD7FDE8B}"/>
              </a:ext>
            </a:extLst>
          </p:cNvPr>
          <p:cNvSpPr/>
          <p:nvPr/>
        </p:nvSpPr>
        <p:spPr>
          <a:xfrm>
            <a:off x="6641034" y="5567945"/>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85" name="Folded Corner 84">
            <a:extLst>
              <a:ext uri="{FF2B5EF4-FFF2-40B4-BE49-F238E27FC236}">
                <a16:creationId xmlns:a16="http://schemas.microsoft.com/office/drawing/2014/main" id="{E47C7EA2-447E-4A1B-A2C7-B04DBBD467BA}"/>
              </a:ext>
            </a:extLst>
          </p:cNvPr>
          <p:cNvSpPr/>
          <p:nvPr/>
        </p:nvSpPr>
        <p:spPr>
          <a:xfrm>
            <a:off x="6982442" y="4568877"/>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86" name="Folded Corner 85">
            <a:extLst>
              <a:ext uri="{FF2B5EF4-FFF2-40B4-BE49-F238E27FC236}">
                <a16:creationId xmlns:a16="http://schemas.microsoft.com/office/drawing/2014/main" id="{CFC9DB06-BC1E-04ED-593E-2B47D83595F8}"/>
              </a:ext>
            </a:extLst>
          </p:cNvPr>
          <p:cNvSpPr/>
          <p:nvPr/>
        </p:nvSpPr>
        <p:spPr>
          <a:xfrm>
            <a:off x="4860226" y="3602757"/>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87" name="Folded Corner 86">
            <a:extLst>
              <a:ext uri="{FF2B5EF4-FFF2-40B4-BE49-F238E27FC236}">
                <a16:creationId xmlns:a16="http://schemas.microsoft.com/office/drawing/2014/main" id="{D4D8FCD3-23FF-C25F-DD0E-A6CE39996ABE}"/>
              </a:ext>
            </a:extLst>
          </p:cNvPr>
          <p:cNvSpPr/>
          <p:nvPr/>
        </p:nvSpPr>
        <p:spPr>
          <a:xfrm>
            <a:off x="7650762" y="3567056"/>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83" name="Folded Corner 82">
            <a:extLst>
              <a:ext uri="{FF2B5EF4-FFF2-40B4-BE49-F238E27FC236}">
                <a16:creationId xmlns:a16="http://schemas.microsoft.com/office/drawing/2014/main" id="{AF906E2C-26D8-9039-49CC-3845AA5021D6}"/>
              </a:ext>
            </a:extLst>
          </p:cNvPr>
          <p:cNvSpPr/>
          <p:nvPr/>
        </p:nvSpPr>
        <p:spPr>
          <a:xfrm>
            <a:off x="8764911" y="391289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pic>
        <p:nvPicPr>
          <p:cNvPr id="2" name="Picture 1" descr="A white text on a black background&#10;&#10;Description automatically generated">
            <a:extLst>
              <a:ext uri="{FF2B5EF4-FFF2-40B4-BE49-F238E27FC236}">
                <a16:creationId xmlns:a16="http://schemas.microsoft.com/office/drawing/2014/main" id="{3087456C-0AFF-200C-21C2-49098B943D3A}"/>
              </a:ext>
            </a:extLst>
          </p:cNvPr>
          <p:cNvPicPr>
            <a:picLocks noChangeAspect="1"/>
          </p:cNvPicPr>
          <p:nvPr/>
        </p:nvPicPr>
        <p:blipFill>
          <a:blip r:embed="rId4"/>
          <a:stretch>
            <a:fillRect/>
          </a:stretch>
        </p:blipFill>
        <p:spPr>
          <a:xfrm>
            <a:off x="9861374" y="497031"/>
            <a:ext cx="1853756" cy="681650"/>
          </a:xfrm>
          <a:prstGeom prst="rect">
            <a:avLst/>
          </a:prstGeom>
        </p:spPr>
      </p:pic>
      <p:pic>
        <p:nvPicPr>
          <p:cNvPr id="4" name="Picture 3" descr="A white text on a black background&#10;&#10;Description automatically generated">
            <a:extLst>
              <a:ext uri="{FF2B5EF4-FFF2-40B4-BE49-F238E27FC236}">
                <a16:creationId xmlns:a16="http://schemas.microsoft.com/office/drawing/2014/main" id="{55EBB6B5-6055-31A4-E9E6-BCD4D1F09A3D}"/>
              </a:ext>
            </a:extLst>
          </p:cNvPr>
          <p:cNvPicPr>
            <a:picLocks noChangeAspect="1"/>
          </p:cNvPicPr>
          <p:nvPr/>
        </p:nvPicPr>
        <p:blipFill>
          <a:blip r:embed="rId5"/>
          <a:stretch>
            <a:fillRect/>
          </a:stretch>
        </p:blipFill>
        <p:spPr>
          <a:xfrm>
            <a:off x="498613" y="2962298"/>
            <a:ext cx="1198799" cy="702645"/>
          </a:xfrm>
          <a:prstGeom prst="rect">
            <a:avLst/>
          </a:prstGeom>
        </p:spPr>
      </p:pic>
    </p:spTree>
    <p:extLst>
      <p:ext uri="{BB962C8B-B14F-4D97-AF65-F5344CB8AC3E}">
        <p14:creationId xmlns:p14="http://schemas.microsoft.com/office/powerpoint/2010/main" val="959847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2" name="Picture 1" descr="A white text on a black background&#10;&#10;Description automatically generated">
            <a:extLst>
              <a:ext uri="{FF2B5EF4-FFF2-40B4-BE49-F238E27FC236}">
                <a16:creationId xmlns:a16="http://schemas.microsoft.com/office/drawing/2014/main" id="{7E899B01-6A87-0456-6A17-E0F26EDEBC91}"/>
              </a:ext>
            </a:extLst>
          </p:cNvPr>
          <p:cNvPicPr>
            <a:picLocks noChangeAspect="1"/>
          </p:cNvPicPr>
          <p:nvPr/>
        </p:nvPicPr>
        <p:blipFill>
          <a:blip r:embed="rId4"/>
          <a:stretch>
            <a:fillRect/>
          </a:stretch>
        </p:blipFill>
        <p:spPr>
          <a:xfrm>
            <a:off x="9861374" y="497031"/>
            <a:ext cx="1853756" cy="681650"/>
          </a:xfrm>
          <a:prstGeom prst="rect">
            <a:avLst/>
          </a:prstGeom>
        </p:spPr>
      </p:pic>
      <p:pic>
        <p:nvPicPr>
          <p:cNvPr id="4" name="Picture 3" descr="A white text on a black background&#10;&#10;Description automatically generated">
            <a:extLst>
              <a:ext uri="{FF2B5EF4-FFF2-40B4-BE49-F238E27FC236}">
                <a16:creationId xmlns:a16="http://schemas.microsoft.com/office/drawing/2014/main" id="{6047DBDD-5B50-D76B-CBA6-00AEA2F1710A}"/>
              </a:ext>
            </a:extLst>
          </p:cNvPr>
          <p:cNvPicPr>
            <a:picLocks noChangeAspect="1"/>
          </p:cNvPicPr>
          <p:nvPr/>
        </p:nvPicPr>
        <p:blipFill>
          <a:blip r:embed="rId5"/>
          <a:stretch>
            <a:fillRect/>
          </a:stretch>
        </p:blipFill>
        <p:spPr>
          <a:xfrm>
            <a:off x="498613" y="2962298"/>
            <a:ext cx="1198799" cy="702645"/>
          </a:xfrm>
          <a:prstGeom prst="rect">
            <a:avLst/>
          </a:prstGeom>
        </p:spPr>
      </p:pic>
    </p:spTree>
    <p:extLst>
      <p:ext uri="{BB962C8B-B14F-4D97-AF65-F5344CB8AC3E}">
        <p14:creationId xmlns:p14="http://schemas.microsoft.com/office/powerpoint/2010/main" val="2071490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3" name="Right Triangle 133">
            <a:extLst>
              <a:ext uri="{FF2B5EF4-FFF2-40B4-BE49-F238E27FC236}">
                <a16:creationId xmlns:a16="http://schemas.microsoft.com/office/drawing/2014/main" id="{75BB2761-E73D-7027-3357-50CACC800D6F}"/>
              </a:ext>
            </a:extLst>
          </p:cNvPr>
          <p:cNvSpPr/>
          <p:nvPr/>
        </p:nvSpPr>
        <p:spPr>
          <a:xfrm rot="13500000">
            <a:off x="-673470" y="2169192"/>
            <a:ext cx="2212498" cy="2187093"/>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22529 w 1350756"/>
              <a:gd name="connsiteY2" fmla="*/ 76543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79609 w 1350756"/>
              <a:gd name="connsiteY2" fmla="*/ 699699 h 1477562"/>
              <a:gd name="connsiteX3" fmla="*/ 1350756 w 1350756"/>
              <a:gd name="connsiteY3" fmla="*/ 1310564 h 1477562"/>
              <a:gd name="connsiteX4" fmla="*/ 0 w 1350756"/>
              <a:gd name="connsiteY4" fmla="*/ 1477562 h 1477562"/>
              <a:gd name="connsiteX0" fmla="*/ 0 w 1350756"/>
              <a:gd name="connsiteY0" fmla="*/ 1477562 h 1477562"/>
              <a:gd name="connsiteX1" fmla="*/ 106337 w 1350756"/>
              <a:gd name="connsiteY1" fmla="*/ 0 h 1477562"/>
              <a:gd name="connsiteX2" fmla="*/ 685317 w 1350756"/>
              <a:gd name="connsiteY2" fmla="*/ 745716 h 1477562"/>
              <a:gd name="connsiteX3" fmla="*/ 1350756 w 1350756"/>
              <a:gd name="connsiteY3" fmla="*/ 1310564 h 1477562"/>
              <a:gd name="connsiteX4" fmla="*/ 0 w 1350756"/>
              <a:gd name="connsiteY4" fmla="*/ 1477562 h 1477562"/>
              <a:gd name="connsiteX0" fmla="*/ 0 w 1430669"/>
              <a:gd name="connsiteY0" fmla="*/ 1477562 h 1626664"/>
              <a:gd name="connsiteX1" fmla="*/ 106337 w 1430669"/>
              <a:gd name="connsiteY1" fmla="*/ 0 h 1626664"/>
              <a:gd name="connsiteX2" fmla="*/ 685317 w 1430669"/>
              <a:gd name="connsiteY2" fmla="*/ 745716 h 1626664"/>
              <a:gd name="connsiteX3" fmla="*/ 1430669 w 1430669"/>
              <a:gd name="connsiteY3" fmla="*/ 1547225 h 1626664"/>
              <a:gd name="connsiteX4" fmla="*/ 0 w 1430669"/>
              <a:gd name="connsiteY4" fmla="*/ 1477562 h 1626664"/>
              <a:gd name="connsiteX0" fmla="*/ 0 w 1362172"/>
              <a:gd name="connsiteY0" fmla="*/ 1477562 h 1539368"/>
              <a:gd name="connsiteX1" fmla="*/ 106337 w 1362172"/>
              <a:gd name="connsiteY1" fmla="*/ 0 h 1539368"/>
              <a:gd name="connsiteX2" fmla="*/ 685317 w 1362172"/>
              <a:gd name="connsiteY2" fmla="*/ 745716 h 1539368"/>
              <a:gd name="connsiteX3" fmla="*/ 1362172 w 1362172"/>
              <a:gd name="connsiteY3" fmla="*/ 1442042 h 1539368"/>
              <a:gd name="connsiteX4" fmla="*/ 0 w 1362172"/>
              <a:gd name="connsiteY4" fmla="*/ 1477562 h 1539368"/>
              <a:gd name="connsiteX0" fmla="*/ 0 w 1362172"/>
              <a:gd name="connsiteY0" fmla="*/ 1477562 h 1559643"/>
              <a:gd name="connsiteX1" fmla="*/ 106337 w 1362172"/>
              <a:gd name="connsiteY1" fmla="*/ 0 h 1559643"/>
              <a:gd name="connsiteX2" fmla="*/ 685317 w 1362172"/>
              <a:gd name="connsiteY2" fmla="*/ 745716 h 1559643"/>
              <a:gd name="connsiteX3" fmla="*/ 1362172 w 1362172"/>
              <a:gd name="connsiteY3" fmla="*/ 1442042 h 1559643"/>
              <a:gd name="connsiteX4" fmla="*/ 0 w 1362172"/>
              <a:gd name="connsiteY4" fmla="*/ 1477562 h 1559643"/>
              <a:gd name="connsiteX0" fmla="*/ 3874 w 1366046"/>
              <a:gd name="connsiteY0" fmla="*/ 1569597 h 1651678"/>
              <a:gd name="connsiteX1" fmla="*/ 98795 w 1366046"/>
              <a:gd name="connsiteY1" fmla="*/ 0 h 1651678"/>
              <a:gd name="connsiteX2" fmla="*/ 689191 w 1366046"/>
              <a:gd name="connsiteY2" fmla="*/ 837751 h 1651678"/>
              <a:gd name="connsiteX3" fmla="*/ 1366046 w 1366046"/>
              <a:gd name="connsiteY3" fmla="*/ 1534077 h 1651678"/>
              <a:gd name="connsiteX4" fmla="*/ 3874 w 1366046"/>
              <a:gd name="connsiteY4" fmla="*/ 1569597 h 1651678"/>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3874 w 1445960"/>
              <a:gd name="connsiteY0" fmla="*/ 1569597 h 1662043"/>
              <a:gd name="connsiteX1" fmla="*/ 98795 w 1445960"/>
              <a:gd name="connsiteY1" fmla="*/ 0 h 1662043"/>
              <a:gd name="connsiteX2" fmla="*/ 689191 w 1445960"/>
              <a:gd name="connsiteY2" fmla="*/ 837751 h 1662043"/>
              <a:gd name="connsiteX3" fmla="*/ 1445960 w 1445960"/>
              <a:gd name="connsiteY3" fmla="*/ 1547226 h 1662043"/>
              <a:gd name="connsiteX4" fmla="*/ 3874 w 1445960"/>
              <a:gd name="connsiteY4" fmla="*/ 1569597 h 1662043"/>
              <a:gd name="connsiteX0" fmla="*/ 0 w 1527707"/>
              <a:gd name="connsiteY0" fmla="*/ 1655058 h 1683077"/>
              <a:gd name="connsiteX1" fmla="*/ 180542 w 1527707"/>
              <a:gd name="connsiteY1" fmla="*/ 0 h 1683077"/>
              <a:gd name="connsiteX2" fmla="*/ 770938 w 1527707"/>
              <a:gd name="connsiteY2" fmla="*/ 837751 h 1683077"/>
              <a:gd name="connsiteX3" fmla="*/ 1527707 w 1527707"/>
              <a:gd name="connsiteY3" fmla="*/ 1547226 h 1683077"/>
              <a:gd name="connsiteX4" fmla="*/ 0 w 1527707"/>
              <a:gd name="connsiteY4" fmla="*/ 1655058 h 1683077"/>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 name="connsiteX0" fmla="*/ 0 w 1464918"/>
              <a:gd name="connsiteY0" fmla="*/ 1595893 h 1667755"/>
              <a:gd name="connsiteX1" fmla="*/ 117753 w 1464918"/>
              <a:gd name="connsiteY1" fmla="*/ 0 h 1667755"/>
              <a:gd name="connsiteX2" fmla="*/ 708149 w 1464918"/>
              <a:gd name="connsiteY2" fmla="*/ 837751 h 1667755"/>
              <a:gd name="connsiteX3" fmla="*/ 1464918 w 1464918"/>
              <a:gd name="connsiteY3" fmla="*/ 1547226 h 1667755"/>
              <a:gd name="connsiteX4" fmla="*/ 0 w 1464918"/>
              <a:gd name="connsiteY4" fmla="*/ 1595893 h 16677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4918" h="1667755">
                <a:moveTo>
                  <a:pt x="0" y="1595893"/>
                </a:moveTo>
                <a:cubicBezTo>
                  <a:pt x="213988" y="661043"/>
                  <a:pt x="-167520" y="877563"/>
                  <a:pt x="117753" y="0"/>
                </a:cubicBezTo>
                <a:cubicBezTo>
                  <a:pt x="330694" y="377082"/>
                  <a:pt x="639507" y="560460"/>
                  <a:pt x="708149" y="837751"/>
                </a:cubicBezTo>
                <a:cubicBezTo>
                  <a:pt x="898835" y="886567"/>
                  <a:pt x="1240406" y="1427016"/>
                  <a:pt x="1464918" y="1547226"/>
                </a:cubicBezTo>
                <a:cubicBezTo>
                  <a:pt x="707435" y="1841944"/>
                  <a:pt x="876733" y="1489851"/>
                  <a:pt x="0" y="1595893"/>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a:extLst>
              <a:ext uri="{FF2B5EF4-FFF2-40B4-BE49-F238E27FC236}">
                <a16:creationId xmlns:a16="http://schemas.microsoft.com/office/drawing/2014/main" id="{C3DC258F-9F6A-6FD7-05FB-D997C7787DC1}"/>
              </a:ext>
            </a:extLst>
          </p:cNvPr>
          <p:cNvCxnSpPr>
            <a:cxnSpLocks/>
          </p:cNvCxnSpPr>
          <p:nvPr/>
        </p:nvCxnSpPr>
        <p:spPr>
          <a:xfrm>
            <a:off x="9905585" y="1292352"/>
            <a:ext cx="0" cy="5134289"/>
          </a:xfrm>
          <a:prstGeom prst="line">
            <a:avLst/>
          </a:prstGeom>
          <a:ln w="444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7A19CC7-6EE8-9AB3-D677-B09F663B0BEC}"/>
              </a:ext>
            </a:extLst>
          </p:cNvPr>
          <p:cNvCxnSpPr>
            <a:cxnSpLocks/>
          </p:cNvCxnSpPr>
          <p:nvPr/>
        </p:nvCxnSpPr>
        <p:spPr>
          <a:xfrm>
            <a:off x="740342"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031D5A4-AD8D-633E-B08E-B31E668299A5}"/>
              </a:ext>
            </a:extLst>
          </p:cNvPr>
          <p:cNvCxnSpPr>
            <a:cxnSpLocks/>
          </p:cNvCxnSpPr>
          <p:nvPr/>
        </p:nvCxnSpPr>
        <p:spPr>
          <a:xfrm>
            <a:off x="3697514"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FE62678-A402-2ED6-DCB2-BC89B72E7D68}"/>
              </a:ext>
            </a:extLst>
          </p:cNvPr>
          <p:cNvCxnSpPr>
            <a:cxnSpLocks/>
          </p:cNvCxnSpPr>
          <p:nvPr/>
        </p:nvCxnSpPr>
        <p:spPr>
          <a:xfrm>
            <a:off x="6633995" y="499872"/>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9" name="Rounded Rectangle 5">
            <a:extLst>
              <a:ext uri="{FF2B5EF4-FFF2-40B4-BE49-F238E27FC236}">
                <a16:creationId xmlns:a16="http://schemas.microsoft.com/office/drawing/2014/main" id="{01966135-E62B-E3B3-C80F-C2ACAAB15382}"/>
              </a:ext>
            </a:extLst>
          </p:cNvPr>
          <p:cNvSpPr/>
          <p:nvPr/>
        </p:nvSpPr>
        <p:spPr>
          <a:xfrm>
            <a:off x="1402867" y="3232634"/>
            <a:ext cx="9672249" cy="196366"/>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a:extLst>
              <a:ext uri="{FF2B5EF4-FFF2-40B4-BE49-F238E27FC236}">
                <a16:creationId xmlns:a16="http://schemas.microsoft.com/office/drawing/2014/main" id="{DC6CB3F6-507A-A999-DFB6-8BC48D4BDD31}"/>
              </a:ext>
            </a:extLst>
          </p:cNvPr>
          <p:cNvGrpSpPr/>
          <p:nvPr/>
        </p:nvGrpSpPr>
        <p:grpSpPr>
          <a:xfrm>
            <a:off x="8904393" y="2012087"/>
            <a:ext cx="2472798" cy="2519078"/>
            <a:chOff x="9458047" y="2212303"/>
            <a:chExt cx="2507425" cy="2292988"/>
          </a:xfrm>
          <a:solidFill>
            <a:srgbClr val="1E4266"/>
          </a:solidFill>
        </p:grpSpPr>
        <p:sp>
          <p:nvSpPr>
            <p:cNvPr id="61" name="Right Triangle 134">
              <a:extLst>
                <a:ext uri="{FF2B5EF4-FFF2-40B4-BE49-F238E27FC236}">
                  <a16:creationId xmlns:a16="http://schemas.microsoft.com/office/drawing/2014/main" id="{A468556E-F0D5-5FC5-3EB0-0108906176C5}"/>
                </a:ext>
              </a:extLst>
            </p:cNvPr>
            <p:cNvSpPr/>
            <p:nvPr/>
          </p:nvSpPr>
          <p:spPr>
            <a:xfrm rot="13500000">
              <a:off x="9565267" y="2105084"/>
              <a:ext cx="2292988" cy="2507425"/>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Oval 61">
              <a:extLst>
                <a:ext uri="{FF2B5EF4-FFF2-40B4-BE49-F238E27FC236}">
                  <a16:creationId xmlns:a16="http://schemas.microsoft.com/office/drawing/2014/main" id="{CBB9D9DE-4855-2028-FDC1-A83842A50540}"/>
                </a:ext>
              </a:extLst>
            </p:cNvPr>
            <p:cNvSpPr>
              <a:spLocks noChangeAspect="1"/>
            </p:cNvSpPr>
            <p:nvPr/>
          </p:nvSpPr>
          <p:spPr>
            <a:xfrm>
              <a:off x="11260622"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6" name="Straight Connector 65">
            <a:extLst>
              <a:ext uri="{FF2B5EF4-FFF2-40B4-BE49-F238E27FC236}">
                <a16:creationId xmlns:a16="http://schemas.microsoft.com/office/drawing/2014/main" id="{862DB2C3-EE8F-54BE-F566-8944AF54AA6B}"/>
              </a:ext>
            </a:extLst>
          </p:cNvPr>
          <p:cNvCxnSpPr>
            <a:cxnSpLocks/>
          </p:cNvCxnSpPr>
          <p:nvPr/>
        </p:nvCxnSpPr>
        <p:spPr>
          <a:xfrm flipV="1">
            <a:off x="746104"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8FDC54A-393B-0E75-5425-C6E6F2E83D4E}"/>
              </a:ext>
            </a:extLst>
          </p:cNvPr>
          <p:cNvCxnSpPr>
            <a:cxnSpLocks/>
          </p:cNvCxnSpPr>
          <p:nvPr/>
        </p:nvCxnSpPr>
        <p:spPr>
          <a:xfrm flipV="1">
            <a:off x="3703276"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3E93CCD2-0FF7-190A-511B-A917C59F1494}"/>
              </a:ext>
            </a:extLst>
          </p:cNvPr>
          <p:cNvCxnSpPr>
            <a:cxnSpLocks/>
          </p:cNvCxnSpPr>
          <p:nvPr/>
        </p:nvCxnSpPr>
        <p:spPr>
          <a:xfrm flipV="1">
            <a:off x="6639757" y="3370841"/>
            <a:ext cx="1280160" cy="2755392"/>
          </a:xfrm>
          <a:prstGeom prst="line">
            <a:avLst/>
          </a:prstGeom>
          <a:ln w="88900" cap="rnd">
            <a:solidFill>
              <a:schemeClr val="tx1"/>
            </a:solidFill>
            <a:prstDash val="sysDot"/>
          </a:ln>
        </p:spPr>
        <p:style>
          <a:lnRef idx="1">
            <a:schemeClr val="accent1"/>
          </a:lnRef>
          <a:fillRef idx="0">
            <a:schemeClr val="accent1"/>
          </a:fillRef>
          <a:effectRef idx="0">
            <a:schemeClr val="accent1"/>
          </a:effectRef>
          <a:fontRef idx="minor">
            <a:schemeClr val="tx1"/>
          </a:fontRef>
        </p:style>
      </p:cxnSp>
      <p:pic>
        <p:nvPicPr>
          <p:cNvPr id="2" name="Picture 1" descr="A white text on a black background&#10;&#10;Description automatically generated">
            <a:extLst>
              <a:ext uri="{FF2B5EF4-FFF2-40B4-BE49-F238E27FC236}">
                <a16:creationId xmlns:a16="http://schemas.microsoft.com/office/drawing/2014/main" id="{DC3D0EB7-D2BD-A1D8-6E55-83988FFD99BF}"/>
              </a:ext>
            </a:extLst>
          </p:cNvPr>
          <p:cNvPicPr>
            <a:picLocks noChangeAspect="1"/>
          </p:cNvPicPr>
          <p:nvPr/>
        </p:nvPicPr>
        <p:blipFill>
          <a:blip r:embed="rId4"/>
          <a:stretch>
            <a:fillRect/>
          </a:stretch>
        </p:blipFill>
        <p:spPr>
          <a:xfrm>
            <a:off x="9861374" y="497031"/>
            <a:ext cx="1853756" cy="681650"/>
          </a:xfrm>
          <a:prstGeom prst="rect">
            <a:avLst/>
          </a:prstGeom>
        </p:spPr>
      </p:pic>
      <p:pic>
        <p:nvPicPr>
          <p:cNvPr id="4" name="Picture 3" descr="A white text on a black background&#10;&#10;Description automatically generated">
            <a:extLst>
              <a:ext uri="{FF2B5EF4-FFF2-40B4-BE49-F238E27FC236}">
                <a16:creationId xmlns:a16="http://schemas.microsoft.com/office/drawing/2014/main" id="{85C8CD38-8727-B8F0-72D7-6B4D78BA458D}"/>
              </a:ext>
            </a:extLst>
          </p:cNvPr>
          <p:cNvPicPr>
            <a:picLocks noChangeAspect="1"/>
          </p:cNvPicPr>
          <p:nvPr/>
        </p:nvPicPr>
        <p:blipFill>
          <a:blip r:embed="rId5"/>
          <a:stretch>
            <a:fillRect/>
          </a:stretch>
        </p:blipFill>
        <p:spPr>
          <a:xfrm>
            <a:off x="498613" y="2962298"/>
            <a:ext cx="1198799" cy="702645"/>
          </a:xfrm>
          <a:prstGeom prst="rect">
            <a:avLst/>
          </a:prstGeom>
        </p:spPr>
      </p:pic>
    </p:spTree>
    <p:extLst>
      <p:ext uri="{BB962C8B-B14F-4D97-AF65-F5344CB8AC3E}">
        <p14:creationId xmlns:p14="http://schemas.microsoft.com/office/powerpoint/2010/main" val="2528077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Folded Corner 1">
            <a:extLst>
              <a:ext uri="{FF2B5EF4-FFF2-40B4-BE49-F238E27FC236}">
                <a16:creationId xmlns:a16="http://schemas.microsoft.com/office/drawing/2014/main" id="{E1B96521-3292-E517-7C5B-2F21ED047AFA}"/>
              </a:ext>
            </a:extLst>
          </p:cNvPr>
          <p:cNvSpPr/>
          <p:nvPr/>
        </p:nvSpPr>
        <p:spPr>
          <a:xfrm>
            <a:off x="191702" y="210790"/>
            <a:ext cx="2651760" cy="548640"/>
          </a:xfrm>
          <a:prstGeom prst="foldedCorner">
            <a:avLst>
              <a:gd name="adj" fmla="val 50000"/>
            </a:avLst>
          </a:prstGeom>
          <a:gradFill>
            <a:gsLst>
              <a:gs pos="30000">
                <a:srgbClr val="52D1D0"/>
              </a:gs>
              <a:gs pos="100000">
                <a:srgbClr val="42ABAB"/>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3" name="Folded Corner 2">
            <a:extLst>
              <a:ext uri="{FF2B5EF4-FFF2-40B4-BE49-F238E27FC236}">
                <a16:creationId xmlns:a16="http://schemas.microsoft.com/office/drawing/2014/main" id="{707AC010-5FDB-7577-4CDB-6FBE65C281C0}"/>
              </a:ext>
            </a:extLst>
          </p:cNvPr>
          <p:cNvSpPr/>
          <p:nvPr/>
        </p:nvSpPr>
        <p:spPr>
          <a:xfrm>
            <a:off x="937805" y="1028197"/>
            <a:ext cx="2364879"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4" name="Folded Corner 3">
            <a:extLst>
              <a:ext uri="{FF2B5EF4-FFF2-40B4-BE49-F238E27FC236}">
                <a16:creationId xmlns:a16="http://schemas.microsoft.com/office/drawing/2014/main" id="{E8CCF417-8517-C505-E0E7-83D6CFFF15F2}"/>
              </a:ext>
            </a:extLst>
          </p:cNvPr>
          <p:cNvSpPr/>
          <p:nvPr/>
        </p:nvSpPr>
        <p:spPr>
          <a:xfrm>
            <a:off x="3148874" y="210790"/>
            <a:ext cx="2651760" cy="548640"/>
          </a:xfrm>
          <a:prstGeom prst="foldedCorner">
            <a:avLst>
              <a:gd name="adj" fmla="val 50000"/>
            </a:avLst>
          </a:prstGeom>
          <a:gradFill>
            <a:gsLst>
              <a:gs pos="30000">
                <a:srgbClr val="FF5C4B"/>
              </a:gs>
              <a:gs pos="100000">
                <a:srgbClr val="E0514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a:t>
            </a:r>
          </a:p>
        </p:txBody>
      </p:sp>
      <p:sp>
        <p:nvSpPr>
          <p:cNvPr id="5" name="Folded Corner 4">
            <a:extLst>
              <a:ext uri="{FF2B5EF4-FFF2-40B4-BE49-F238E27FC236}">
                <a16:creationId xmlns:a16="http://schemas.microsoft.com/office/drawing/2014/main" id="{630F135A-A597-4312-027D-4AF33BC3B421}"/>
              </a:ext>
            </a:extLst>
          </p:cNvPr>
          <p:cNvSpPr/>
          <p:nvPr/>
        </p:nvSpPr>
        <p:spPr>
          <a:xfrm>
            <a:off x="3981147" y="933187"/>
            <a:ext cx="1884962" cy="1792224"/>
          </a:xfrm>
          <a:prstGeom prst="foldedCorner">
            <a:avLst/>
          </a:prstGeom>
          <a:gradFill>
            <a:gsLst>
              <a:gs pos="92000">
                <a:srgbClr val="FF7F74"/>
              </a:gs>
              <a:gs pos="22000">
                <a:srgbClr val="FFAC9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ysClr val="windowText" lastClr="000000"/>
                </a:solidFill>
                <a:latin typeface="Century Gothic" panose="020B0502020202020204" pitchFamily="34" charset="0"/>
              </a:rPr>
              <a:t>Ursache</a:t>
            </a:r>
          </a:p>
        </p:txBody>
      </p:sp>
      <p:sp>
        <p:nvSpPr>
          <p:cNvPr id="6" name="Folded Corner 5">
            <a:extLst>
              <a:ext uri="{FF2B5EF4-FFF2-40B4-BE49-F238E27FC236}">
                <a16:creationId xmlns:a16="http://schemas.microsoft.com/office/drawing/2014/main" id="{87E3F3E1-EAE8-BBE9-EEF0-641C7F0DCCF6}"/>
              </a:ext>
            </a:extLst>
          </p:cNvPr>
          <p:cNvSpPr/>
          <p:nvPr/>
        </p:nvSpPr>
        <p:spPr>
          <a:xfrm>
            <a:off x="1189945" y="2009303"/>
            <a:ext cx="1317183" cy="750802"/>
          </a:xfrm>
          <a:prstGeom prst="foldedCorner">
            <a:avLst/>
          </a:prstGeom>
          <a:gradFill>
            <a:gsLst>
              <a:gs pos="30000">
                <a:srgbClr val="BDF4F0"/>
              </a:gs>
              <a:gs pos="100000">
                <a:srgbClr val="97C5C3"/>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7" name="Folded Corner 6">
            <a:extLst>
              <a:ext uri="{FF2B5EF4-FFF2-40B4-BE49-F238E27FC236}">
                <a16:creationId xmlns:a16="http://schemas.microsoft.com/office/drawing/2014/main" id="{1114CAE8-16FE-3351-74AE-E42D054BAEAA}"/>
              </a:ext>
            </a:extLst>
          </p:cNvPr>
          <p:cNvSpPr/>
          <p:nvPr/>
        </p:nvSpPr>
        <p:spPr>
          <a:xfrm>
            <a:off x="6085355" y="210790"/>
            <a:ext cx="2651760" cy="548640"/>
          </a:xfrm>
          <a:prstGeom prst="foldedCorner">
            <a:avLst>
              <a:gd name="adj" fmla="val 50000"/>
            </a:avLst>
          </a:prstGeom>
          <a:gradFill>
            <a:gsLst>
              <a:gs pos="30000">
                <a:srgbClr val="E2AA00"/>
              </a:gs>
              <a:gs pos="100000">
                <a:srgbClr val="B589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8" name="Folded Corner 7">
            <a:extLst>
              <a:ext uri="{FF2B5EF4-FFF2-40B4-BE49-F238E27FC236}">
                <a16:creationId xmlns:a16="http://schemas.microsoft.com/office/drawing/2014/main" id="{824A2A49-7C21-3989-0780-CF353F9503B6}"/>
              </a:ext>
            </a:extLst>
          </p:cNvPr>
          <p:cNvSpPr/>
          <p:nvPr/>
        </p:nvSpPr>
        <p:spPr>
          <a:xfrm>
            <a:off x="6761195" y="1880885"/>
            <a:ext cx="2364879"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9" name="Folded Corner 8">
            <a:extLst>
              <a:ext uri="{FF2B5EF4-FFF2-40B4-BE49-F238E27FC236}">
                <a16:creationId xmlns:a16="http://schemas.microsoft.com/office/drawing/2014/main" id="{2F732AC3-B782-C615-54BB-912B1B753DEF}"/>
              </a:ext>
            </a:extLst>
          </p:cNvPr>
          <p:cNvSpPr/>
          <p:nvPr/>
        </p:nvSpPr>
        <p:spPr>
          <a:xfrm>
            <a:off x="6885841" y="933187"/>
            <a:ext cx="2135988" cy="750802"/>
          </a:xfrm>
          <a:prstGeom prst="foldedCorner">
            <a:avLst/>
          </a:prstGeom>
          <a:gradFill>
            <a:gsLst>
              <a:gs pos="30000">
                <a:schemeClr val="accent4">
                  <a:lumMod val="40000"/>
                  <a:lumOff val="60000"/>
                </a:schemeClr>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10" name="Folded Corner 9">
            <a:extLst>
              <a:ext uri="{FF2B5EF4-FFF2-40B4-BE49-F238E27FC236}">
                <a16:creationId xmlns:a16="http://schemas.microsoft.com/office/drawing/2014/main" id="{9648E4B0-81C2-2B2B-16E4-68760FD976E1}"/>
              </a:ext>
            </a:extLst>
          </p:cNvPr>
          <p:cNvSpPr/>
          <p:nvPr/>
        </p:nvSpPr>
        <p:spPr>
          <a:xfrm>
            <a:off x="10388902" y="3976387"/>
            <a:ext cx="1566874" cy="1472465"/>
          </a:xfrm>
          <a:prstGeom prst="foldedCorner">
            <a:avLst/>
          </a:prstGeom>
          <a:gradFill>
            <a:gsLst>
              <a:gs pos="19000">
                <a:srgbClr val="A8FE0F"/>
              </a:gs>
              <a:gs pos="100000">
                <a:srgbClr val="92D05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bIns="0" rtlCol="0" anchor="ctr"/>
          <a:lstStyle/>
          <a:p>
            <a:pPr algn="ctr" rtl="0"/>
            <a:r>
              <a:rPr lang="de-DE" sz="1700" dirty="0">
                <a:solidFill>
                  <a:sysClr val="windowText" lastClr="000000"/>
                </a:solidFill>
                <a:latin typeface="Century Gothic" panose="020B0502020202020204" pitchFamily="34" charset="0"/>
              </a:rPr>
              <a:t>Titel der Problem-beschreibung</a:t>
            </a:r>
          </a:p>
        </p:txBody>
      </p:sp>
      <p:sp>
        <p:nvSpPr>
          <p:cNvPr id="11" name="Folded Corner 10">
            <a:extLst>
              <a:ext uri="{FF2B5EF4-FFF2-40B4-BE49-F238E27FC236}">
                <a16:creationId xmlns:a16="http://schemas.microsoft.com/office/drawing/2014/main" id="{FD781775-5319-A473-DF94-EEF3C38CAF96}"/>
              </a:ext>
            </a:extLst>
          </p:cNvPr>
          <p:cNvSpPr/>
          <p:nvPr/>
        </p:nvSpPr>
        <p:spPr>
          <a:xfrm>
            <a:off x="191702" y="4185748"/>
            <a:ext cx="2651760" cy="548640"/>
          </a:xfrm>
          <a:prstGeom prst="foldedCorner">
            <a:avLst>
              <a:gd name="adj" fmla="val 50000"/>
            </a:avLst>
          </a:prstGeom>
          <a:gradFill>
            <a:gsLst>
              <a:gs pos="30000">
                <a:srgbClr val="0099FF"/>
              </a:gs>
              <a:gs pos="100000">
                <a:srgbClr val="1255FF"/>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12" name="Folded Corner 11">
            <a:extLst>
              <a:ext uri="{FF2B5EF4-FFF2-40B4-BE49-F238E27FC236}">
                <a16:creationId xmlns:a16="http://schemas.microsoft.com/office/drawing/2014/main" id="{57FAF325-526F-A0C5-99C1-976CA8EB4A06}"/>
              </a:ext>
            </a:extLst>
          </p:cNvPr>
          <p:cNvSpPr/>
          <p:nvPr/>
        </p:nvSpPr>
        <p:spPr>
          <a:xfrm>
            <a:off x="3207510" y="5819527"/>
            <a:ext cx="2364879"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13" name="Folded Corner 12">
            <a:extLst>
              <a:ext uri="{FF2B5EF4-FFF2-40B4-BE49-F238E27FC236}">
                <a16:creationId xmlns:a16="http://schemas.microsoft.com/office/drawing/2014/main" id="{6448E4FE-21E5-8FBD-8A32-E17FECFA8FC1}"/>
              </a:ext>
            </a:extLst>
          </p:cNvPr>
          <p:cNvSpPr/>
          <p:nvPr/>
        </p:nvSpPr>
        <p:spPr>
          <a:xfrm>
            <a:off x="3148874" y="4185748"/>
            <a:ext cx="2651760" cy="548640"/>
          </a:xfrm>
          <a:prstGeom prst="foldedCorner">
            <a:avLst>
              <a:gd name="adj" fmla="val 50000"/>
            </a:avLst>
          </a:prstGeom>
          <a:gradFill>
            <a:gsLst>
              <a:gs pos="30000">
                <a:schemeClr val="accent2">
                  <a:lumMod val="60000"/>
                  <a:lumOff val="40000"/>
                </a:schemeClr>
              </a:gs>
              <a:gs pos="100000">
                <a:srgbClr val="D16E2A"/>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a:t>
            </a:r>
          </a:p>
        </p:txBody>
      </p:sp>
      <p:sp>
        <p:nvSpPr>
          <p:cNvPr id="14" name="Folded Corner 13">
            <a:extLst>
              <a:ext uri="{FF2B5EF4-FFF2-40B4-BE49-F238E27FC236}">
                <a16:creationId xmlns:a16="http://schemas.microsoft.com/office/drawing/2014/main" id="{C32B3EF6-947C-EE93-56AB-851545CD467A}"/>
              </a:ext>
            </a:extLst>
          </p:cNvPr>
          <p:cNvSpPr/>
          <p:nvPr/>
        </p:nvSpPr>
        <p:spPr>
          <a:xfrm>
            <a:off x="653622" y="4854986"/>
            <a:ext cx="2189840" cy="1792224"/>
          </a:xfrm>
          <a:prstGeom prst="foldedCorner">
            <a:avLst/>
          </a:prstGeom>
          <a:gradFill>
            <a:gsLst>
              <a:gs pos="92000">
                <a:srgbClr val="63BBFC"/>
              </a:gs>
              <a:gs pos="22000">
                <a:srgbClr val="A2D7FC"/>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ysClr val="windowText" lastClr="000000"/>
                </a:solidFill>
                <a:latin typeface="Century Gothic" panose="020B0502020202020204" pitchFamily="34" charset="0"/>
              </a:rPr>
              <a:t>Ursache</a:t>
            </a:r>
          </a:p>
        </p:txBody>
      </p:sp>
      <p:sp>
        <p:nvSpPr>
          <p:cNvPr id="15" name="Folded Corner 14">
            <a:extLst>
              <a:ext uri="{FF2B5EF4-FFF2-40B4-BE49-F238E27FC236}">
                <a16:creationId xmlns:a16="http://schemas.microsoft.com/office/drawing/2014/main" id="{D9984A92-BE1F-CD5A-E40A-2C0AF2F8AEAF}"/>
              </a:ext>
            </a:extLst>
          </p:cNvPr>
          <p:cNvSpPr/>
          <p:nvPr/>
        </p:nvSpPr>
        <p:spPr>
          <a:xfrm>
            <a:off x="6085355" y="4185748"/>
            <a:ext cx="2651760" cy="548640"/>
          </a:xfrm>
          <a:prstGeom prst="foldedCorner">
            <a:avLst>
              <a:gd name="adj" fmla="val 50000"/>
            </a:avLst>
          </a:prstGeom>
          <a:gradFill>
            <a:gsLst>
              <a:gs pos="30000">
                <a:srgbClr val="E967D8"/>
              </a:gs>
              <a:gs pos="100000">
                <a:srgbClr val="8734A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16" name="Folded Corner 15">
            <a:extLst>
              <a:ext uri="{FF2B5EF4-FFF2-40B4-BE49-F238E27FC236}">
                <a16:creationId xmlns:a16="http://schemas.microsoft.com/office/drawing/2014/main" id="{39755E89-6143-FB27-0978-145BEB86C599}"/>
              </a:ext>
            </a:extLst>
          </p:cNvPr>
          <p:cNvSpPr/>
          <p:nvPr/>
        </p:nvSpPr>
        <p:spPr>
          <a:xfrm>
            <a:off x="6316711" y="5828640"/>
            <a:ext cx="2364879" cy="870509"/>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17" name="Folded Corner 16">
            <a:extLst>
              <a:ext uri="{FF2B5EF4-FFF2-40B4-BE49-F238E27FC236}">
                <a16:creationId xmlns:a16="http://schemas.microsoft.com/office/drawing/2014/main" id="{61B3B147-7A25-9E52-C1F2-B5DE70E37B09}"/>
              </a:ext>
            </a:extLst>
          </p:cNvPr>
          <p:cNvSpPr/>
          <p:nvPr/>
        </p:nvSpPr>
        <p:spPr>
          <a:xfrm>
            <a:off x="4194495" y="4862520"/>
            <a:ext cx="2135988" cy="750802"/>
          </a:xfrm>
          <a:prstGeom prst="foldedCorner">
            <a:avLst/>
          </a:prstGeom>
          <a:gradFill>
            <a:gsLst>
              <a:gs pos="30000">
                <a:schemeClr val="accent2">
                  <a:lumMod val="20000"/>
                  <a:lumOff val="80000"/>
                </a:schemeClr>
              </a:gs>
              <a:gs pos="100000">
                <a:schemeClr val="accent2">
                  <a:lumMod val="60000"/>
                  <a:lumOff val="40000"/>
                </a:schemeClr>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18" name="Folded Corner 17">
            <a:extLst>
              <a:ext uri="{FF2B5EF4-FFF2-40B4-BE49-F238E27FC236}">
                <a16:creationId xmlns:a16="http://schemas.microsoft.com/office/drawing/2014/main" id="{8C766414-71FD-5741-9063-463F789D38E4}"/>
              </a:ext>
            </a:extLst>
          </p:cNvPr>
          <p:cNvSpPr/>
          <p:nvPr/>
        </p:nvSpPr>
        <p:spPr>
          <a:xfrm>
            <a:off x="6985031" y="4826819"/>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19" name="Folded Corner 18">
            <a:extLst>
              <a:ext uri="{FF2B5EF4-FFF2-40B4-BE49-F238E27FC236}">
                <a16:creationId xmlns:a16="http://schemas.microsoft.com/office/drawing/2014/main" id="{241DC39B-49A7-A475-E0A6-FD14D5F01C25}"/>
              </a:ext>
            </a:extLst>
          </p:cNvPr>
          <p:cNvSpPr/>
          <p:nvPr/>
        </p:nvSpPr>
        <p:spPr>
          <a:xfrm>
            <a:off x="8099180" y="5172662"/>
            <a:ext cx="946591" cy="828064"/>
          </a:xfrm>
          <a:prstGeom prst="foldedCorner">
            <a:avLst/>
          </a:prstGeom>
          <a:gradFill>
            <a:gsLst>
              <a:gs pos="30000">
                <a:srgbClr val="F7B7E4"/>
              </a:gs>
              <a:gs pos="100000">
                <a:srgbClr val="D182BE"/>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20" name="Folded Corner 19">
            <a:extLst>
              <a:ext uri="{FF2B5EF4-FFF2-40B4-BE49-F238E27FC236}">
                <a16:creationId xmlns:a16="http://schemas.microsoft.com/office/drawing/2014/main" id="{61D08117-FA8F-EB58-2C30-60AF6A909DA6}"/>
              </a:ext>
            </a:extLst>
          </p:cNvPr>
          <p:cNvSpPr/>
          <p:nvPr/>
        </p:nvSpPr>
        <p:spPr>
          <a:xfrm>
            <a:off x="9081007" y="210790"/>
            <a:ext cx="2651760" cy="548640"/>
          </a:xfrm>
          <a:prstGeom prst="foldedCorner">
            <a:avLst>
              <a:gd name="adj" fmla="val 50000"/>
            </a:avLst>
          </a:prstGeom>
          <a:gradFill>
            <a:gsLst>
              <a:gs pos="30000">
                <a:srgbClr val="9ED113"/>
              </a:gs>
              <a:gs pos="100000">
                <a:srgbClr val="93AC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tIns="274320" bIns="0" rtlCol="0" anchor="ctr"/>
          <a:lstStyle/>
          <a:p>
            <a:pPr algn="ctr" rtl="0"/>
            <a:r>
              <a:rPr lang="de-DE" sz="2000">
                <a:latin typeface="Century Gothic" panose="020B0502020202020204" pitchFamily="34" charset="0"/>
              </a:rPr>
              <a:t>Kategorie </a:t>
            </a:r>
          </a:p>
        </p:txBody>
      </p:sp>
      <p:sp>
        <p:nvSpPr>
          <p:cNvPr id="21" name="Folded Corner 20">
            <a:extLst>
              <a:ext uri="{FF2B5EF4-FFF2-40B4-BE49-F238E27FC236}">
                <a16:creationId xmlns:a16="http://schemas.microsoft.com/office/drawing/2014/main" id="{05AF49D6-A713-5671-59BD-EF5499C55912}"/>
              </a:ext>
            </a:extLst>
          </p:cNvPr>
          <p:cNvSpPr/>
          <p:nvPr/>
        </p:nvSpPr>
        <p:spPr>
          <a:xfrm>
            <a:off x="9756847" y="1880885"/>
            <a:ext cx="2364879"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22" name="Folded Corner 21">
            <a:extLst>
              <a:ext uri="{FF2B5EF4-FFF2-40B4-BE49-F238E27FC236}">
                <a16:creationId xmlns:a16="http://schemas.microsoft.com/office/drawing/2014/main" id="{12713F0E-5612-5DB9-387B-91836FF6EB4C}"/>
              </a:ext>
            </a:extLst>
          </p:cNvPr>
          <p:cNvSpPr/>
          <p:nvPr/>
        </p:nvSpPr>
        <p:spPr>
          <a:xfrm>
            <a:off x="9881493" y="933187"/>
            <a:ext cx="2135988" cy="750802"/>
          </a:xfrm>
          <a:prstGeom prst="foldedCorner">
            <a:avLst/>
          </a:prstGeom>
          <a:gradFill>
            <a:gsLst>
              <a:gs pos="30000">
                <a:srgbClr val="B8EA1A"/>
              </a:gs>
              <a:gs pos="100000">
                <a:srgbClr val="95E70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bIns="0" rtlCol="0" anchor="ctr"/>
          <a:lstStyle/>
          <a:p>
            <a:pPr algn="ctr" rtl="0"/>
            <a:r>
              <a:rPr lang="de-DE" sz="1400">
                <a:solidFill>
                  <a:schemeClr val="tx1">
                    <a:lumMod val="75000"/>
                    <a:lumOff val="25000"/>
                  </a:schemeClr>
                </a:solidFill>
                <a:latin typeface="Century Gothic" panose="020B0502020202020204" pitchFamily="34" charset="0"/>
              </a:rPr>
              <a:t>Ursache</a:t>
            </a:r>
          </a:p>
        </p:txBody>
      </p:sp>
      <p:sp>
        <p:nvSpPr>
          <p:cNvPr id="23" name="Folded Corner 22">
            <a:extLst>
              <a:ext uri="{FF2B5EF4-FFF2-40B4-BE49-F238E27FC236}">
                <a16:creationId xmlns:a16="http://schemas.microsoft.com/office/drawing/2014/main" id="{CE4EE951-4674-3640-F054-6440DF3CEEE1}"/>
              </a:ext>
            </a:extLst>
          </p:cNvPr>
          <p:cNvSpPr/>
          <p:nvPr/>
        </p:nvSpPr>
        <p:spPr>
          <a:xfrm>
            <a:off x="8894621" y="2956144"/>
            <a:ext cx="1566874" cy="1472465"/>
          </a:xfrm>
          <a:prstGeom prst="foldedCorner">
            <a:avLst/>
          </a:prstGeom>
          <a:gradFill>
            <a:gsLst>
              <a:gs pos="19000">
                <a:srgbClr val="FFFF00"/>
              </a:gs>
              <a:gs pos="100000">
                <a:schemeClr val="accent4"/>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bIns="0" rtlCol="0" anchor="ctr"/>
          <a:lstStyle/>
          <a:p>
            <a:pPr algn="ctr" rtl="0"/>
            <a:r>
              <a:rPr lang="de-DE" sz="1700" dirty="0">
                <a:solidFill>
                  <a:sysClr val="windowText" lastClr="000000"/>
                </a:solidFill>
                <a:latin typeface="Century Gothic" panose="020B0502020202020204" pitchFamily="34" charset="0"/>
              </a:rPr>
              <a:t>Titel der Problem-beschreibung</a:t>
            </a:r>
          </a:p>
        </p:txBody>
      </p:sp>
      <p:sp>
        <p:nvSpPr>
          <p:cNvPr id="39" name="Folded Corner 38">
            <a:extLst>
              <a:ext uri="{FF2B5EF4-FFF2-40B4-BE49-F238E27FC236}">
                <a16:creationId xmlns:a16="http://schemas.microsoft.com/office/drawing/2014/main" id="{CB61D704-8D60-4BB1-0FB8-122E9FF59965}"/>
              </a:ext>
            </a:extLst>
          </p:cNvPr>
          <p:cNvSpPr/>
          <p:nvPr/>
        </p:nvSpPr>
        <p:spPr>
          <a:xfrm>
            <a:off x="9584882" y="5188580"/>
            <a:ext cx="1566874" cy="1472465"/>
          </a:xfrm>
          <a:prstGeom prst="foldedCorner">
            <a:avLst/>
          </a:prstGeom>
          <a:gradFill>
            <a:gsLst>
              <a:gs pos="19000">
                <a:srgbClr val="00B0F0"/>
              </a:gs>
              <a:gs pos="100000">
                <a:srgbClr val="002060"/>
              </a:gs>
            </a:gsLst>
            <a:lin ang="2700000" scaled="0"/>
          </a:gra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lIns="0" rIns="0" bIns="0" rtlCol="0" anchor="ctr"/>
          <a:lstStyle/>
          <a:p>
            <a:pPr algn="ctr" rtl="0"/>
            <a:r>
              <a:rPr lang="de-DE" sz="1700" dirty="0">
                <a:solidFill>
                  <a:schemeClr val="bg1"/>
                </a:solidFill>
                <a:latin typeface="Century Gothic" panose="020B0502020202020204" pitchFamily="34" charset="0"/>
              </a:rPr>
              <a:t>Titel der Problem-beschreibung</a:t>
            </a:r>
          </a:p>
        </p:txBody>
      </p:sp>
      <p:pic>
        <p:nvPicPr>
          <p:cNvPr id="24" name="Picture 23" descr="A black and white logo&#10;&#10;Description automatically generated">
            <a:extLst>
              <a:ext uri="{FF2B5EF4-FFF2-40B4-BE49-F238E27FC236}">
                <a16:creationId xmlns:a16="http://schemas.microsoft.com/office/drawing/2014/main" id="{BC820619-C73D-FFCF-6695-64A365F7CDB4}"/>
              </a:ext>
            </a:extLst>
          </p:cNvPr>
          <p:cNvPicPr>
            <a:picLocks noChangeAspect="1"/>
          </p:cNvPicPr>
          <p:nvPr/>
        </p:nvPicPr>
        <p:blipFill>
          <a:blip r:embed="rId3"/>
          <a:stretch>
            <a:fillRect/>
          </a:stretch>
        </p:blipFill>
        <p:spPr>
          <a:xfrm>
            <a:off x="241791" y="2950504"/>
            <a:ext cx="7406712" cy="1044643"/>
          </a:xfrm>
          <a:prstGeom prst="rect">
            <a:avLst/>
          </a:prstGeom>
        </p:spPr>
      </p:pic>
    </p:spTree>
    <p:extLst>
      <p:ext uri="{BB962C8B-B14F-4D97-AF65-F5344CB8AC3E}">
        <p14:creationId xmlns:p14="http://schemas.microsoft.com/office/powerpoint/2010/main" val="2630918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Die Nutzung dieser Informationen erfolgt deshalb auf eigenes Risiko.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16683</TotalTime>
  <Words>219</Words>
  <Application>Microsoft Office PowerPoint</Application>
  <PresentationFormat>Widescreen</PresentationFormat>
  <Paragraphs>54</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Mira Li</cp:lastModifiedBy>
  <cp:revision>158</cp:revision>
  <cp:lastPrinted>2020-08-31T22:23:58Z</cp:lastPrinted>
  <dcterms:created xsi:type="dcterms:W3CDTF">2021-07-07T23:54:57Z</dcterms:created>
  <dcterms:modified xsi:type="dcterms:W3CDTF">2024-11-10T09:48:26Z</dcterms:modified>
</cp:coreProperties>
</file>