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0"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85" autoAdjust="0"/>
    <p:restoredTop sz="86447"/>
  </p:normalViewPr>
  <p:slideViewPr>
    <p:cSldViewPr snapToGrid="0" snapToObjects="1">
      <p:cViewPr varScale="1">
        <p:scale>
          <a:sx n="135" d="100"/>
          <a:sy n="135" d="100"/>
        </p:scale>
        <p:origin x="126" y="256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varScale="1">
        <p:scale>
          <a:sx n="185" d="100"/>
          <a:sy n="185" d="100"/>
        </p:scale>
        <p:origin x="1542" y="1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983608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58617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9167809" cy="492443"/>
          </a:xfrm>
          <a:prstGeom prst="rect">
            <a:avLst/>
          </a:prstGeom>
          <a:noFill/>
        </p:spPr>
        <p:txBody>
          <a:bodyPr wrap="square" rtlCol="0">
            <a:spAutoFit/>
          </a:bodyPr>
          <a:lstStyle/>
          <a:p>
            <a:pPr rtl="0"/>
            <a:r>
              <a:rPr lang="de-DE" sz="2600" b="1" dirty="0">
                <a:solidFill>
                  <a:schemeClr val="tx1">
                    <a:lumMod val="65000"/>
                    <a:lumOff val="35000"/>
                  </a:schemeClr>
                </a:solidFill>
                <a:latin typeface="Century Gothic" panose="020B0502020202020204" pitchFamily="34" charset="0"/>
              </a:rPr>
              <a:t>VORLAGE FÜR EIN RISIKO- UND CHANCENREGISTER</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691478422"/>
              </p:ext>
            </p:extLst>
          </p:nvPr>
        </p:nvGraphicFramePr>
        <p:xfrm>
          <a:off x="303926" y="830070"/>
          <a:ext cx="11537552" cy="5562513"/>
        </p:xfrm>
        <a:graphic>
          <a:graphicData uri="http://schemas.openxmlformats.org/drawingml/2006/table">
            <a:tbl>
              <a:tblPr>
                <a:tableStyleId>{5C22544A-7EE6-4342-B048-85BDC9FD1C3A}</a:tableStyleId>
              </a:tblPr>
              <a:tblGrid>
                <a:gridCol w="1647338">
                  <a:extLst>
                    <a:ext uri="{9D8B030D-6E8A-4147-A177-3AD203B41FA5}">
                      <a16:colId xmlns:a16="http://schemas.microsoft.com/office/drawing/2014/main" val="2805350575"/>
                    </a:ext>
                  </a:extLst>
                </a:gridCol>
                <a:gridCol w="1632857">
                  <a:extLst>
                    <a:ext uri="{9D8B030D-6E8A-4147-A177-3AD203B41FA5}">
                      <a16:colId xmlns:a16="http://schemas.microsoft.com/office/drawing/2014/main" val="454506827"/>
                    </a:ext>
                  </a:extLst>
                </a:gridCol>
                <a:gridCol w="1216479">
                  <a:extLst>
                    <a:ext uri="{9D8B030D-6E8A-4147-A177-3AD203B41FA5}">
                      <a16:colId xmlns:a16="http://schemas.microsoft.com/office/drawing/2014/main" val="3039088257"/>
                    </a:ext>
                  </a:extLst>
                </a:gridCol>
                <a:gridCol w="2098221">
                  <a:extLst>
                    <a:ext uri="{9D8B030D-6E8A-4147-A177-3AD203B41FA5}">
                      <a16:colId xmlns:a16="http://schemas.microsoft.com/office/drawing/2014/main" val="11568570"/>
                    </a:ext>
                  </a:extLst>
                </a:gridCol>
                <a:gridCol w="1485900">
                  <a:extLst>
                    <a:ext uri="{9D8B030D-6E8A-4147-A177-3AD203B41FA5}">
                      <a16:colId xmlns:a16="http://schemas.microsoft.com/office/drawing/2014/main" val="2873069235"/>
                    </a:ext>
                  </a:extLst>
                </a:gridCol>
                <a:gridCol w="1836965">
                  <a:extLst>
                    <a:ext uri="{9D8B030D-6E8A-4147-A177-3AD203B41FA5}">
                      <a16:colId xmlns:a16="http://schemas.microsoft.com/office/drawing/2014/main" val="2229967764"/>
                    </a:ext>
                  </a:extLst>
                </a:gridCol>
                <a:gridCol w="1619792">
                  <a:extLst>
                    <a:ext uri="{9D8B030D-6E8A-4147-A177-3AD203B41FA5}">
                      <a16:colId xmlns:a16="http://schemas.microsoft.com/office/drawing/2014/main" val="607476714"/>
                    </a:ext>
                  </a:extLst>
                </a:gridCol>
              </a:tblGrid>
              <a:tr h="548358">
                <a:tc>
                  <a:txBody>
                    <a:bodyPr/>
                    <a:lstStyle/>
                    <a:p>
                      <a:pPr algn="l" rtl="0" fontAlgn="ctr"/>
                      <a:r>
                        <a:rPr lang="de-DE" sz="1100" u="none" strike="noStrike" dirty="0">
                          <a:effectLst/>
                          <a:latin typeface="Century Gothic" panose="020B0502020202020204" pitchFamily="34" charset="0"/>
                        </a:rPr>
                        <a:t>RISIKOBESCHREIBUNG</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dirty="0">
                          <a:effectLst/>
                          <a:latin typeface="Century Gothic" panose="020B0502020202020204" pitchFamily="34" charset="0"/>
                        </a:rPr>
                        <a:t>BESCHREIBUNG DER AUSWIRKUNGEN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dirty="0">
                          <a:effectLst/>
                          <a:latin typeface="Century Gothic" panose="020B0502020202020204" pitchFamily="34" charset="0"/>
                        </a:rPr>
                        <a:t>AUSWIRKUNGS</a:t>
                      </a:r>
                      <a:br>
                        <a:rPr lang="en-US" sz="1100" u="none" strike="noStrike" dirty="0">
                          <a:effectLst/>
                          <a:latin typeface="Century Gothic" panose="020B0502020202020204" pitchFamily="34" charset="0"/>
                        </a:rPr>
                      </a:br>
                      <a:r>
                        <a:rPr lang="de-DE" sz="1100" u="none" strike="noStrike" dirty="0">
                          <a:effectLst/>
                          <a:latin typeface="Century Gothic" panose="020B0502020202020204" pitchFamily="34" charset="0"/>
                        </a:rPr>
                        <a:t>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dirty="0">
                          <a:effectLst/>
                          <a:latin typeface="Century Gothic" panose="020B0502020202020204" pitchFamily="34" charset="0"/>
                        </a:rPr>
                        <a:t>WAHRSCHEINLICHKEITSSTUFE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dirty="0">
                          <a:effectLst/>
                          <a:latin typeface="Century Gothic" panose="020B0502020202020204" pitchFamily="34" charset="0"/>
                        </a:rPr>
                        <a:t>PRIORITÄTSSTUFE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100" u="none" strike="noStrike" dirty="0">
                          <a:effectLst/>
                          <a:latin typeface="Century Gothic" panose="020B0502020202020204" pitchFamily="34" charset="0"/>
                        </a:rPr>
                        <a:t>CHANCEN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100" u="none" strike="noStrike" dirty="0">
                          <a:effectLst/>
                          <a:latin typeface="Century Gothic" panose="020B0502020202020204" pitchFamily="34" charset="0"/>
                        </a:rPr>
                        <a:t>VERANTWORTLICHE*R</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de-DE" sz="900" u="none" strike="noStrike" dirty="0">
                          <a:effectLst/>
                          <a:latin typeface="Century Gothic" panose="020B0502020202020204" pitchFamily="34" charset="0"/>
                        </a:rPr>
                        <a:t>Fassen Sie das Risiko kurz zusammen.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900" u="none" strike="noStrike">
                          <a:effectLst/>
                          <a:latin typeface="Century Gothic" panose="020B0502020202020204" pitchFamily="34" charset="0"/>
                        </a:rPr>
                        <a:t>Was passiert, wenn das Risiko nicht gemindert oder beseitigt wird?</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900" u="none" strike="noStrike">
                          <a:effectLst/>
                          <a:latin typeface="Century Gothic" panose="020B0502020202020204" pitchFamily="34" charset="0"/>
                        </a:rPr>
                        <a:t>Bewertung </a:t>
                      </a:r>
                      <a:br>
                        <a:rPr lang="en-US" sz="900" u="none" strike="noStrike">
                          <a:effectLst/>
                          <a:latin typeface="Century Gothic" panose="020B0502020202020204" pitchFamily="34" charset="0"/>
                        </a:rPr>
                      </a:br>
                      <a:r>
                        <a:rPr lang="de-DE" sz="900" u="none" strike="noStrike">
                          <a:effectLst/>
                          <a:latin typeface="Century Gothic" panose="020B0502020202020204" pitchFamily="34" charset="0"/>
                        </a:rPr>
                        <a:t>1 (GERING) bis </a:t>
                      </a:r>
                      <a:br>
                        <a:rPr lang="en-US" sz="900" u="none" strike="noStrike">
                          <a:effectLst/>
                          <a:latin typeface="Century Gothic" panose="020B0502020202020204" pitchFamily="34" charset="0"/>
                        </a:rPr>
                      </a:br>
                      <a:r>
                        <a:rPr lang="de-DE" sz="900" u="none" strike="noStrike">
                          <a:effectLst/>
                          <a:latin typeface="Century Gothic" panose="020B0502020202020204" pitchFamily="34" charset="0"/>
                        </a:rPr>
                        <a:t>5 (HOCH)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900" u="none" strike="noStrike">
                          <a:effectLst/>
                          <a:latin typeface="Century Gothic" panose="020B0502020202020204" pitchFamily="34" charset="0"/>
                        </a:rPr>
                        <a:t>Bewertung </a:t>
                      </a:r>
                      <a:br>
                        <a:rPr lang="en-US" sz="900" u="none" strike="noStrike" dirty="0">
                          <a:effectLst/>
                          <a:latin typeface="Century Gothic" panose="020B0502020202020204" pitchFamily="34" charset="0"/>
                        </a:rPr>
                      </a:br>
                      <a:r>
                        <a:rPr lang="de-DE" sz="900" u="none" strike="noStrike">
                          <a:effectLst/>
                          <a:latin typeface="Century Gothic" panose="020B0502020202020204" pitchFamily="34" charset="0"/>
                        </a:rPr>
                        <a:t>1 (GERING) bis </a:t>
                      </a:r>
                      <a:br>
                        <a:rPr lang="en-US" sz="900" u="none" strike="noStrike" dirty="0">
                          <a:effectLst/>
                          <a:latin typeface="Century Gothic" panose="020B0502020202020204" pitchFamily="34" charset="0"/>
                        </a:rPr>
                      </a:br>
                      <a:r>
                        <a:rPr lang="de-DE" sz="900" u="none" strike="noStrike">
                          <a:effectLst/>
                          <a:latin typeface="Century Gothic" panose="020B0502020202020204" pitchFamily="34" charset="0"/>
                        </a:rPr>
                        <a:t>5 (HOCH)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900" u="none" strike="noStrike" dirty="0">
                          <a:effectLst/>
                          <a:latin typeface="Century Gothic" panose="020B0502020202020204" pitchFamily="34" charset="0"/>
                        </a:rPr>
                        <a:t>(AUSWIRKUNGEN X </a:t>
                      </a:r>
                      <a:br>
                        <a:rPr lang="en-US" sz="900" u="none" strike="noStrike" dirty="0">
                          <a:effectLst/>
                          <a:latin typeface="Century Gothic" panose="020B0502020202020204" pitchFamily="34" charset="0"/>
                        </a:rPr>
                      </a:br>
                      <a:r>
                        <a:rPr lang="de-DE" sz="900" u="none" strike="noStrike" dirty="0">
                          <a:effectLst/>
                          <a:latin typeface="Century Gothic" panose="020B0502020202020204" pitchFamily="34" charset="0"/>
                        </a:rPr>
                        <a:t>WAHRSCHEINLICHKEIT)</a:t>
                      </a:r>
                      <a:br>
                        <a:rPr lang="en-US" sz="900" u="none" strike="noStrike" dirty="0">
                          <a:effectLst/>
                          <a:latin typeface="Century Gothic" panose="020B0502020202020204" pitchFamily="34" charset="0"/>
                        </a:rPr>
                      </a:br>
                      <a:r>
                        <a:rPr lang="de-DE" sz="900" u="none" strike="noStrike" dirty="0">
                          <a:effectLst/>
                          <a:latin typeface="Century Gothic" panose="020B0502020202020204" pitchFamily="34" charset="0"/>
                        </a:rPr>
                        <a:t>Höchste Priorität zuerst angehen.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900" u="none" strike="noStrike">
                          <a:effectLst/>
                          <a:latin typeface="Century Gothic" panose="020B0502020202020204" pitchFamily="34" charset="0"/>
                        </a:rPr>
                        <a:t>Welche Chancen haben wir, um die Auswirkungen oder die Wahrscheinlichkeit zu verringern oder zu beseitigen?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900" u="none" strike="noStrike" dirty="0">
                          <a:effectLst/>
                          <a:latin typeface="Century Gothic" panose="020B0502020202020204" pitchFamily="34" charset="0"/>
                        </a:rPr>
                        <a:t>Wer ist verantwortlich?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pic>
        <p:nvPicPr>
          <p:cNvPr id="3" name="Picture 2">
            <a:hlinkClick r:id="rId3"/>
            <a:extLst>
              <a:ext uri="{FF2B5EF4-FFF2-40B4-BE49-F238E27FC236}">
                <a16:creationId xmlns:a16="http://schemas.microsoft.com/office/drawing/2014/main" id="{6B587479-F069-A8FB-227B-DAFD61E80D9B}"/>
              </a:ext>
            </a:extLst>
          </p:cNvPr>
          <p:cNvPicPr>
            <a:picLocks noChangeAspect="1"/>
          </p:cNvPicPr>
          <p:nvPr/>
        </p:nvPicPr>
        <p:blipFill>
          <a:blip r:embed="rId4"/>
          <a:srcRect/>
          <a:stretch/>
        </p:blipFill>
        <p:spPr>
          <a:xfrm>
            <a:off x="9375656" y="165604"/>
            <a:ext cx="2465822" cy="490440"/>
          </a:xfrm>
          <a:prstGeom prst="rect">
            <a:avLst/>
          </a:prstGeom>
        </p:spPr>
      </p:pic>
      <p:grpSp>
        <p:nvGrpSpPr>
          <p:cNvPr id="4" name="Group 3">
            <a:extLst>
              <a:ext uri="{FF2B5EF4-FFF2-40B4-BE49-F238E27FC236}">
                <a16:creationId xmlns:a16="http://schemas.microsoft.com/office/drawing/2014/main" id="{185A9DDB-2A84-CE05-BEC6-5187FABADE52}"/>
              </a:ext>
            </a:extLst>
          </p:cNvPr>
          <p:cNvGrpSpPr/>
          <p:nvPr/>
        </p:nvGrpSpPr>
        <p:grpSpPr>
          <a:xfrm>
            <a:off x="9519386" y="4323018"/>
            <a:ext cx="2180122" cy="1948313"/>
            <a:chOff x="0" y="0"/>
            <a:chExt cx="2369065" cy="2369065"/>
          </a:xfrm>
        </p:grpSpPr>
        <p:sp>
          <p:nvSpPr>
            <p:cNvPr id="5" name="Rectangle 4">
              <a:extLst>
                <a:ext uri="{FF2B5EF4-FFF2-40B4-BE49-F238E27FC236}">
                  <a16:creationId xmlns:a16="http://schemas.microsoft.com/office/drawing/2014/main" id="{01877D34-DEB2-26A4-EDF6-5AD55EC12B90}"/>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Picture 5">
              <a:extLst>
                <a:ext uri="{FF2B5EF4-FFF2-40B4-BE49-F238E27FC236}">
                  <a16:creationId xmlns:a16="http://schemas.microsoft.com/office/drawing/2014/main" id="{BE78F385-B4E7-67A2-56B1-13681D66B0A6}"/>
                </a:ext>
              </a:extLst>
            </p:cNvPr>
            <p:cNvPicPr>
              <a:picLocks noChangeAspect="1"/>
            </p:cNvPicPr>
            <p:nvPr/>
          </p:nvPicPr>
          <p:blipFill>
            <a:blip r:embed="rId5"/>
            <a:srcRect/>
            <a:stretch/>
          </p:blipFill>
          <p:spPr>
            <a:xfrm>
              <a:off x="116312" y="125071"/>
              <a:ext cx="2084093" cy="2148205"/>
            </a:xfrm>
            <a:prstGeom prst="rect">
              <a:avLst/>
            </a:prstGeom>
          </p:spPr>
        </p:pic>
      </p:grpSp>
    </p:spTree>
    <p:extLst>
      <p:ext uri="{BB962C8B-B14F-4D97-AF65-F5344CB8AC3E}">
        <p14:creationId xmlns:p14="http://schemas.microsoft.com/office/powerpoint/2010/main" val="97394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11633631" cy="492443"/>
          </a:xfrm>
          <a:prstGeom prst="rect">
            <a:avLst/>
          </a:prstGeom>
          <a:noFill/>
        </p:spPr>
        <p:txBody>
          <a:bodyPr wrap="square" rtlCol="0">
            <a:spAutoFit/>
          </a:bodyPr>
          <a:lstStyle/>
          <a:p>
            <a:pPr rtl="0"/>
            <a:r>
              <a:rPr lang="de-DE" sz="2600" b="1" dirty="0">
                <a:solidFill>
                  <a:schemeClr val="tx1">
                    <a:lumMod val="65000"/>
                    <a:lumOff val="35000"/>
                  </a:schemeClr>
                </a:solidFill>
                <a:latin typeface="Century Gothic" panose="020B0502020202020204" pitchFamily="34" charset="0"/>
              </a:rPr>
              <a:t>VORLAGE FÜR EIN RISIKO- UND CHANCENREGISTER – BEISPIEL</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223269043"/>
              </p:ext>
            </p:extLst>
          </p:nvPr>
        </p:nvGraphicFramePr>
        <p:xfrm>
          <a:off x="303926" y="830984"/>
          <a:ext cx="11537552" cy="5682609"/>
        </p:xfrm>
        <a:graphic>
          <a:graphicData uri="http://schemas.openxmlformats.org/drawingml/2006/table">
            <a:tbl>
              <a:tblPr>
                <a:tableStyleId>{5C22544A-7EE6-4342-B048-85BDC9FD1C3A}</a:tableStyleId>
              </a:tblPr>
              <a:tblGrid>
                <a:gridCol w="1655503">
                  <a:extLst>
                    <a:ext uri="{9D8B030D-6E8A-4147-A177-3AD203B41FA5}">
                      <a16:colId xmlns:a16="http://schemas.microsoft.com/office/drawing/2014/main" val="2805350575"/>
                    </a:ext>
                  </a:extLst>
                </a:gridCol>
                <a:gridCol w="1624692">
                  <a:extLst>
                    <a:ext uri="{9D8B030D-6E8A-4147-A177-3AD203B41FA5}">
                      <a16:colId xmlns:a16="http://schemas.microsoft.com/office/drawing/2014/main" val="454506827"/>
                    </a:ext>
                  </a:extLst>
                </a:gridCol>
                <a:gridCol w="1216479">
                  <a:extLst>
                    <a:ext uri="{9D8B030D-6E8A-4147-A177-3AD203B41FA5}">
                      <a16:colId xmlns:a16="http://schemas.microsoft.com/office/drawing/2014/main" val="3039088257"/>
                    </a:ext>
                  </a:extLst>
                </a:gridCol>
                <a:gridCol w="2098221">
                  <a:extLst>
                    <a:ext uri="{9D8B030D-6E8A-4147-A177-3AD203B41FA5}">
                      <a16:colId xmlns:a16="http://schemas.microsoft.com/office/drawing/2014/main" val="11568570"/>
                    </a:ext>
                  </a:extLst>
                </a:gridCol>
                <a:gridCol w="1485900">
                  <a:extLst>
                    <a:ext uri="{9D8B030D-6E8A-4147-A177-3AD203B41FA5}">
                      <a16:colId xmlns:a16="http://schemas.microsoft.com/office/drawing/2014/main" val="2873069235"/>
                    </a:ext>
                  </a:extLst>
                </a:gridCol>
                <a:gridCol w="1836965">
                  <a:extLst>
                    <a:ext uri="{9D8B030D-6E8A-4147-A177-3AD203B41FA5}">
                      <a16:colId xmlns:a16="http://schemas.microsoft.com/office/drawing/2014/main" val="2229967764"/>
                    </a:ext>
                  </a:extLst>
                </a:gridCol>
                <a:gridCol w="1619792">
                  <a:extLst>
                    <a:ext uri="{9D8B030D-6E8A-4147-A177-3AD203B41FA5}">
                      <a16:colId xmlns:a16="http://schemas.microsoft.com/office/drawing/2014/main" val="607476714"/>
                    </a:ext>
                  </a:extLst>
                </a:gridCol>
              </a:tblGrid>
              <a:tr h="548358">
                <a:tc>
                  <a:txBody>
                    <a:bodyPr/>
                    <a:lstStyle/>
                    <a:p>
                      <a:pPr algn="l" rtl="0" fontAlgn="ctr"/>
                      <a:r>
                        <a:rPr lang="de-DE" sz="1100" u="none" strike="noStrike">
                          <a:effectLst/>
                          <a:latin typeface="Century Gothic" panose="020B0502020202020204" pitchFamily="34" charset="0"/>
                        </a:rPr>
                        <a:t>RISIKOBESCHREIBUNG</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a:effectLst/>
                          <a:latin typeface="Century Gothic" panose="020B0502020202020204" pitchFamily="34" charset="0"/>
                        </a:rPr>
                        <a:t>BESCHREIBUNG DER AUSWIRKUNGEN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a:effectLst/>
                          <a:latin typeface="Century Gothic" panose="020B0502020202020204" pitchFamily="34" charset="0"/>
                        </a:rPr>
                        <a:t>AUSWIRKUNGS</a:t>
                      </a:r>
                      <a:br>
                        <a:rPr lang="en-US" sz="1100" u="none" strike="noStrike" dirty="0">
                          <a:effectLst/>
                          <a:latin typeface="Century Gothic" panose="020B0502020202020204" pitchFamily="34" charset="0"/>
                        </a:rPr>
                      </a:br>
                      <a:r>
                        <a:rPr lang="de-DE" sz="1100" u="none" strike="noStrike">
                          <a:effectLst/>
                          <a:latin typeface="Century Gothic" panose="020B0502020202020204" pitchFamily="34" charset="0"/>
                        </a:rPr>
                        <a:t>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a:effectLst/>
                          <a:latin typeface="Century Gothic" panose="020B0502020202020204" pitchFamily="34" charset="0"/>
                        </a:rPr>
                        <a:t>WAHRSCHEINLICHKEITSSTUFE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a:effectLst/>
                          <a:latin typeface="Century Gothic" panose="020B0502020202020204" pitchFamily="34" charset="0"/>
                        </a:rPr>
                        <a:t>PRIORITÄTSSTUFE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100" u="none" strike="noStrike">
                          <a:effectLst/>
                          <a:latin typeface="Century Gothic" panose="020B0502020202020204" pitchFamily="34" charset="0"/>
                        </a:rPr>
                        <a:t>CHANCEN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100" u="none" strike="noStrike">
                          <a:effectLst/>
                          <a:latin typeface="Century Gothic" panose="020B0502020202020204" pitchFamily="34" charset="0"/>
                        </a:rPr>
                        <a:t>VERANTWORTLICHE*R</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de-DE" sz="900" u="none" strike="noStrike">
                          <a:effectLst/>
                          <a:latin typeface="Century Gothic" panose="020B0502020202020204" pitchFamily="34" charset="0"/>
                        </a:rPr>
                        <a:t>Fassen Sie das Risiko kurz zusammen.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900" u="none" strike="noStrike">
                          <a:effectLst/>
                          <a:latin typeface="Century Gothic" panose="020B0502020202020204" pitchFamily="34" charset="0"/>
                        </a:rPr>
                        <a:t>Was passiert, wenn das Risiko nicht gemindert oder beseitigt wird?</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900" u="none" strike="noStrike">
                          <a:effectLst/>
                          <a:latin typeface="Century Gothic" panose="020B0502020202020204" pitchFamily="34" charset="0"/>
                        </a:rPr>
                        <a:t>Bewertung </a:t>
                      </a:r>
                      <a:br>
                        <a:rPr lang="en-US" sz="900" u="none" strike="noStrike">
                          <a:effectLst/>
                          <a:latin typeface="Century Gothic" panose="020B0502020202020204" pitchFamily="34" charset="0"/>
                        </a:rPr>
                      </a:br>
                      <a:r>
                        <a:rPr lang="de-DE" sz="900" u="none" strike="noStrike">
                          <a:effectLst/>
                          <a:latin typeface="Century Gothic" panose="020B0502020202020204" pitchFamily="34" charset="0"/>
                        </a:rPr>
                        <a:t>1 (GERING) bis </a:t>
                      </a:r>
                      <a:br>
                        <a:rPr lang="en-US" sz="900" u="none" strike="noStrike">
                          <a:effectLst/>
                          <a:latin typeface="Century Gothic" panose="020B0502020202020204" pitchFamily="34" charset="0"/>
                        </a:rPr>
                      </a:br>
                      <a:r>
                        <a:rPr lang="de-DE" sz="900" u="none" strike="noStrike">
                          <a:effectLst/>
                          <a:latin typeface="Century Gothic" panose="020B0502020202020204" pitchFamily="34" charset="0"/>
                        </a:rPr>
                        <a:t>5 (HOCH)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900" u="none" strike="noStrike">
                          <a:effectLst/>
                          <a:latin typeface="Century Gothic" panose="020B0502020202020204" pitchFamily="34" charset="0"/>
                        </a:rPr>
                        <a:t>Bewertung </a:t>
                      </a:r>
                      <a:br>
                        <a:rPr lang="en-US" sz="900" u="none" strike="noStrike" dirty="0">
                          <a:effectLst/>
                          <a:latin typeface="Century Gothic" panose="020B0502020202020204" pitchFamily="34" charset="0"/>
                        </a:rPr>
                      </a:br>
                      <a:r>
                        <a:rPr lang="de-DE" sz="900" u="none" strike="noStrike">
                          <a:effectLst/>
                          <a:latin typeface="Century Gothic" panose="020B0502020202020204" pitchFamily="34" charset="0"/>
                        </a:rPr>
                        <a:t>1 (GERING) bis </a:t>
                      </a:r>
                      <a:br>
                        <a:rPr lang="en-US" sz="900" u="none" strike="noStrike" dirty="0">
                          <a:effectLst/>
                          <a:latin typeface="Century Gothic" panose="020B0502020202020204" pitchFamily="34" charset="0"/>
                        </a:rPr>
                      </a:br>
                      <a:r>
                        <a:rPr lang="de-DE" sz="900" u="none" strike="noStrike">
                          <a:effectLst/>
                          <a:latin typeface="Century Gothic" panose="020B0502020202020204" pitchFamily="34" charset="0"/>
                        </a:rPr>
                        <a:t>5 (HOCH)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900" u="none" strike="noStrike" dirty="0">
                          <a:effectLst/>
                          <a:latin typeface="Century Gothic" panose="020B0502020202020204" pitchFamily="34" charset="0"/>
                        </a:rPr>
                        <a:t>(AUSWIRKUNGEN X </a:t>
                      </a:r>
                      <a:br>
                        <a:rPr lang="en-US" sz="900" u="none" strike="noStrike" dirty="0">
                          <a:effectLst/>
                          <a:latin typeface="Century Gothic" panose="020B0502020202020204" pitchFamily="34" charset="0"/>
                        </a:rPr>
                      </a:br>
                      <a:r>
                        <a:rPr lang="de-DE" sz="900" u="none" strike="noStrike" dirty="0">
                          <a:effectLst/>
                          <a:latin typeface="Century Gothic" panose="020B0502020202020204" pitchFamily="34" charset="0"/>
                        </a:rPr>
                        <a:t>WAHRSCHEINLICHKEIT)</a:t>
                      </a:r>
                      <a:br>
                        <a:rPr lang="en-US" sz="900" u="none" strike="noStrike" dirty="0">
                          <a:effectLst/>
                          <a:latin typeface="Century Gothic" panose="020B0502020202020204" pitchFamily="34" charset="0"/>
                        </a:rPr>
                      </a:br>
                      <a:r>
                        <a:rPr lang="de-DE" sz="900" u="none" strike="noStrike" dirty="0">
                          <a:effectLst/>
                          <a:latin typeface="Century Gothic" panose="020B0502020202020204" pitchFamily="34" charset="0"/>
                        </a:rPr>
                        <a:t>Höchste Priorität zuerst angehen.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900" u="none" strike="noStrike">
                          <a:effectLst/>
                          <a:latin typeface="Century Gothic" panose="020B0502020202020204" pitchFamily="34" charset="0"/>
                        </a:rPr>
                        <a:t>Welche Chancen haben wir, um die Auswirkungen oder die Wahrscheinlichkeit zu verringern oder zu beseitigen?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900" u="none" strike="noStrike" dirty="0">
                          <a:effectLst/>
                          <a:latin typeface="Century Gothic" panose="020B0502020202020204" pitchFamily="34" charset="0"/>
                        </a:rPr>
                        <a:t>Wer ist verantwortlich?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rtl="0" fontAlgn="ctr"/>
                      <a:r>
                        <a:rPr lang="de-DE" sz="1000" u="none" strike="noStrike" dirty="0">
                          <a:effectLst/>
                          <a:latin typeface="Century Gothic" panose="020B0502020202020204" pitchFamily="34" charset="0"/>
                        </a:rPr>
                        <a:t>Materiallieferung verzögert sich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Produktionsstopps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a:effectLst/>
                          <a:latin typeface="Century Gothic" panose="020B0502020202020204" pitchFamily="34" charset="0"/>
                        </a:rPr>
                        <a:t>2</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dirty="0">
                          <a:effectLst/>
                          <a:latin typeface="Century Gothic" panose="020B0502020202020204" pitchFamily="34" charset="0"/>
                        </a:rPr>
                        <a:t>10</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rtl="0" fontAlgn="ctr"/>
                      <a:r>
                        <a:rPr lang="de-DE" sz="1000" u="none" strike="noStrike" dirty="0">
                          <a:effectLst/>
                          <a:latin typeface="Century Gothic" panose="020B0502020202020204" pitchFamily="34" charset="0"/>
                        </a:rPr>
                        <a:t>Kontakt zu Lieferanten und alternativen Lieferanten im Auftrag aufrecht erhalten.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Hazel Christensen</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rtl="0" fontAlgn="ctr"/>
                      <a:r>
                        <a:rPr lang="de-DE" sz="1000" u="none" strike="noStrike" dirty="0">
                          <a:effectLst/>
                          <a:latin typeface="Century Gothic" panose="020B0502020202020204" pitchFamily="34" charset="0"/>
                        </a:rPr>
                        <a:t>Maschinenausfälle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Produktion verzögert</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a:effectLst/>
                          <a:latin typeface="Century Gothic" panose="020B0502020202020204" pitchFamily="34" charset="0"/>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de-DE" sz="1000" u="none" strike="noStrike">
                          <a:effectLst/>
                          <a:latin typeface="Century Gothic" panose="020B0502020202020204" pitchFamily="34" charset="0"/>
                        </a:rPr>
                        <a:t>Häufigere Inspektionen.  </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Ersatzteillagerung vor Ort.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Jason Desjardins</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rtl="0" fontAlgn="ctr"/>
                      <a:r>
                        <a:rPr lang="de-DE" sz="1000" u="none" strike="noStrike">
                          <a:effectLst/>
                          <a:latin typeface="Century Gothic" panose="020B0502020202020204" pitchFamily="34" charset="0"/>
                        </a:rPr>
                        <a:t>Leckagen vom Dach sorgen während des Regens für rutschigen Boden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Rutsch- und Sturzgefahr</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3</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15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rtl="0" fontAlgn="ctr"/>
                      <a:r>
                        <a:rPr lang="de-DE" sz="1000" u="none" strike="noStrike">
                          <a:effectLst/>
                          <a:latin typeface="Century Gothic" panose="020B0502020202020204" pitchFamily="34" charset="0"/>
                        </a:rPr>
                        <a:t>– Hinweisschilder bestellen</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 Wischmopp zur Hand haben </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 Dach reparieren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Luiza Smith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rtl="0" fontAlgn="ctr"/>
                      <a:r>
                        <a:rPr lang="de-DE" sz="1000" u="none" strike="noStrike">
                          <a:effectLst/>
                          <a:latin typeface="Century Gothic" panose="020B0502020202020204" pitchFamily="34" charset="0"/>
                        </a:rPr>
                        <a:t>Nicht genügend Augenschutz</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Steigende Zahl der Verletzungen</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 Produktion verzögert</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 Höhere Prämien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a:effectLst/>
                          <a:latin typeface="Century Gothic" panose="020B0502020202020204" pitchFamily="34" charset="0"/>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de-DE" sz="1000" u="none" strike="noStrike" dirty="0">
                          <a:effectLst/>
                          <a:latin typeface="Century Gothic" panose="020B0502020202020204" pitchFamily="34" charset="0"/>
                        </a:rPr>
                        <a:t>– Versorgung verbessern </a:t>
                      </a:r>
                      <a:br>
                        <a:rPr lang="en-US" sz="1000" u="none" strike="noStrike" dirty="0">
                          <a:effectLst/>
                          <a:latin typeface="Century Gothic" panose="020B0502020202020204" pitchFamily="34" charset="0"/>
                        </a:rPr>
                      </a:br>
                      <a:r>
                        <a:rPr lang="de-DE" sz="1000" u="none" strike="noStrike" dirty="0">
                          <a:effectLst/>
                          <a:latin typeface="Century Gothic" panose="020B0502020202020204" pitchFamily="34" charset="0"/>
                        </a:rPr>
                        <a:t>– Warnung bei niedrigem Lagerbestand </a:t>
                      </a:r>
                      <a:br>
                        <a:rPr lang="en-US" sz="1000" u="none" strike="noStrike" dirty="0">
                          <a:effectLst/>
                          <a:latin typeface="Century Gothic" panose="020B0502020202020204" pitchFamily="34" charset="0"/>
                        </a:rPr>
                      </a:br>
                      <a:r>
                        <a:rPr lang="de-DE" sz="1000" u="none" strike="noStrike" dirty="0">
                          <a:effectLst/>
                          <a:latin typeface="Century Gothic" panose="020B0502020202020204" pitchFamily="34" charset="0"/>
                        </a:rPr>
                        <a:t>– Nach alternativen Lieferanten suchen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Sheldon Greene</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rtl="0" fontAlgn="ctr"/>
                      <a:r>
                        <a:rPr lang="de-DE" sz="10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dirty="0">
                          <a:effectLst/>
                          <a:latin typeface="Century Gothic" panose="020B0502020202020204" pitchFamily="34" charset="0"/>
                        </a:rPr>
                        <a:t>25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rtl="0" fontAlgn="ctr"/>
                      <a:r>
                        <a:rPr lang="de-DE" sz="10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10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grpSp>
        <p:nvGrpSpPr>
          <p:cNvPr id="3" name="Group 2">
            <a:extLst>
              <a:ext uri="{FF2B5EF4-FFF2-40B4-BE49-F238E27FC236}">
                <a16:creationId xmlns:a16="http://schemas.microsoft.com/office/drawing/2014/main" id="{63687E29-98CB-6AD8-E9E3-E1A79D96DBBC}"/>
              </a:ext>
            </a:extLst>
          </p:cNvPr>
          <p:cNvGrpSpPr/>
          <p:nvPr/>
        </p:nvGrpSpPr>
        <p:grpSpPr>
          <a:xfrm>
            <a:off x="1483894" y="3490074"/>
            <a:ext cx="3112170" cy="2781257"/>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a:extLst>
                <a:ext uri="{FF2B5EF4-FFF2-40B4-BE49-F238E27FC236}">
                  <a16:creationId xmlns:a16="http://schemas.microsoft.com/office/drawing/2014/main" id="{1A3FDCFB-E345-2E4B-90CE-8899479A6D4F}"/>
                </a:ext>
              </a:extLst>
            </p:cNvPr>
            <p:cNvPicPr>
              <a:picLocks noChangeAspect="1"/>
            </p:cNvPicPr>
            <p:nvPr/>
          </p:nvPicPr>
          <p:blipFill>
            <a:blip r:embed="rId3"/>
            <a:srcRect/>
            <a:stretch/>
          </p:blipFill>
          <p:spPr>
            <a:xfrm>
              <a:off x="96485" y="125071"/>
              <a:ext cx="2123749" cy="2148205"/>
            </a:xfrm>
            <a:prstGeom prst="rect">
              <a:avLst/>
            </a:prstGeom>
          </p:spPr>
        </p:pic>
      </p:grpSp>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2435</TotalTime>
  <Words>406</Words>
  <Application>Microsoft Office PowerPoint</Application>
  <PresentationFormat>Widescreen</PresentationFormat>
  <Paragraphs>85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60</cp:revision>
  <cp:lastPrinted>2020-08-31T22:23:58Z</cp:lastPrinted>
  <dcterms:created xsi:type="dcterms:W3CDTF">2021-07-07T23:54:57Z</dcterms:created>
  <dcterms:modified xsi:type="dcterms:W3CDTF">2024-12-11T03:14:54Z</dcterms:modified>
</cp:coreProperties>
</file>