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1" r:id="rId2"/>
    <p:sldId id="35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E659"/>
    <a:srgbClr val="FFFF00"/>
    <a:srgbClr val="F7F9FB"/>
    <a:srgbClr val="EAEEF3"/>
    <a:srgbClr val="F3F0F0"/>
    <a:srgbClr val="E6DFDB"/>
    <a:srgbClr val="EDE4DB"/>
    <a:srgbClr val="FBF2EB"/>
    <a:srgbClr val="FE5A01"/>
    <a:srgbClr val="FFF2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85" autoAdjust="0"/>
    <p:restoredTop sz="86447"/>
  </p:normalViewPr>
  <p:slideViewPr>
    <p:cSldViewPr snapToGrid="0" snapToObjects="1">
      <p:cViewPr varScale="1">
        <p:scale>
          <a:sx n="135" d="100"/>
          <a:sy n="135" d="100"/>
        </p:scale>
        <p:origin x="126" y="256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notesViewPr>
    <p:cSldViewPr snapToGrid="0" snapToObjects="1">
      <p:cViewPr varScale="1">
        <p:scale>
          <a:sx n="185" d="100"/>
          <a:sy n="185" d="100"/>
        </p:scale>
        <p:origin x="1542" y="1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162838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964179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12/11/2024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74"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224390"/>
            <a:ext cx="9128052" cy="492443"/>
          </a:xfrm>
          <a:prstGeom prst="rect">
            <a:avLst/>
          </a:prstGeom>
          <a:noFill/>
        </p:spPr>
        <p:txBody>
          <a:bodyPr wrap="square" rtlCol="0">
            <a:spAutoFit/>
          </a:bodyPr>
          <a:lstStyle/>
          <a:p>
            <a:pPr rtl="0"/>
            <a:r>
              <a:rPr lang="de-DE" sz="2600" b="1" dirty="0">
                <a:solidFill>
                  <a:schemeClr val="tx1">
                    <a:lumMod val="65000"/>
                    <a:lumOff val="35000"/>
                  </a:schemeClr>
                </a:solidFill>
                <a:latin typeface="Century Gothic" panose="020B0502020202020204" pitchFamily="34" charset="0"/>
              </a:rPr>
              <a:t>VORLAGE FÜR EINE RISIKO- UND CHANCENMATRIX</a:t>
            </a:r>
          </a:p>
        </p:txBody>
      </p:sp>
      <p:pic>
        <p:nvPicPr>
          <p:cNvPr id="526" name="Picture 525">
            <a:hlinkClick r:id="rId3"/>
            <a:extLst>
              <a:ext uri="{FF2B5EF4-FFF2-40B4-BE49-F238E27FC236}">
                <a16:creationId xmlns:a16="http://schemas.microsoft.com/office/drawing/2014/main" id="{FBE43351-BC7D-4D94-A6F1-E00A6D443686}"/>
              </a:ext>
            </a:extLst>
          </p:cNvPr>
          <p:cNvPicPr>
            <a:picLocks noChangeAspect="1"/>
          </p:cNvPicPr>
          <p:nvPr/>
        </p:nvPicPr>
        <p:blipFill>
          <a:blip r:embed="rId4"/>
          <a:srcRect/>
          <a:stretch/>
        </p:blipFill>
        <p:spPr>
          <a:xfrm>
            <a:off x="9335899" y="235177"/>
            <a:ext cx="2465822" cy="490440"/>
          </a:xfrm>
          <a:prstGeom prst="rect">
            <a:avLst/>
          </a:prstGeom>
        </p:spPr>
      </p:pic>
      <p:pic>
        <p:nvPicPr>
          <p:cNvPr id="10" name="Picture 9">
            <a:extLst>
              <a:ext uri="{FF2B5EF4-FFF2-40B4-BE49-F238E27FC236}">
                <a16:creationId xmlns:a16="http://schemas.microsoft.com/office/drawing/2014/main" id="{02E08861-7205-45D1-7444-F0E0153FA834}"/>
              </a:ext>
            </a:extLst>
          </p:cNvPr>
          <p:cNvPicPr>
            <a:picLocks noChangeAspect="1"/>
          </p:cNvPicPr>
          <p:nvPr/>
        </p:nvPicPr>
        <p:blipFill>
          <a:blip r:embed="rId5"/>
          <a:srcRect/>
          <a:stretch/>
        </p:blipFill>
        <p:spPr>
          <a:xfrm>
            <a:off x="234016" y="1090861"/>
            <a:ext cx="6220067" cy="5300578"/>
          </a:xfrm>
          <a:prstGeom prst="rect">
            <a:avLst/>
          </a:prstGeom>
        </p:spPr>
      </p:pic>
      <p:graphicFrame>
        <p:nvGraphicFramePr>
          <p:cNvPr id="11" name="Table 10">
            <a:extLst>
              <a:ext uri="{FF2B5EF4-FFF2-40B4-BE49-F238E27FC236}">
                <a16:creationId xmlns:a16="http://schemas.microsoft.com/office/drawing/2014/main" id="{886C7DFE-B85D-0D0F-FAF3-AFC34F3C1FDF}"/>
              </a:ext>
            </a:extLst>
          </p:cNvPr>
          <p:cNvGraphicFramePr>
            <a:graphicFrameLocks noGrp="1"/>
          </p:cNvGraphicFramePr>
          <p:nvPr>
            <p:extLst>
              <p:ext uri="{D42A27DB-BD31-4B8C-83A1-F6EECF244321}">
                <p14:modId xmlns:p14="http://schemas.microsoft.com/office/powerpoint/2010/main" val="3539719541"/>
              </p:ext>
            </p:extLst>
          </p:nvPr>
        </p:nvGraphicFramePr>
        <p:xfrm>
          <a:off x="6601325" y="870823"/>
          <a:ext cx="5200395" cy="5762787"/>
        </p:xfrm>
        <a:graphic>
          <a:graphicData uri="http://schemas.openxmlformats.org/drawingml/2006/table">
            <a:tbl>
              <a:tblPr firstRow="1" firstCol="1" bandRow="1">
                <a:tableStyleId>{5C22544A-7EE6-4342-B048-85BDC9FD1C3A}</a:tableStyleId>
              </a:tblPr>
              <a:tblGrid>
                <a:gridCol w="1732875">
                  <a:extLst>
                    <a:ext uri="{9D8B030D-6E8A-4147-A177-3AD203B41FA5}">
                      <a16:colId xmlns:a16="http://schemas.microsoft.com/office/drawing/2014/main" val="3795786135"/>
                    </a:ext>
                  </a:extLst>
                </a:gridCol>
                <a:gridCol w="1733760">
                  <a:extLst>
                    <a:ext uri="{9D8B030D-6E8A-4147-A177-3AD203B41FA5}">
                      <a16:colId xmlns:a16="http://schemas.microsoft.com/office/drawing/2014/main" val="37213754"/>
                    </a:ext>
                  </a:extLst>
                </a:gridCol>
                <a:gridCol w="1733760">
                  <a:extLst>
                    <a:ext uri="{9D8B030D-6E8A-4147-A177-3AD203B41FA5}">
                      <a16:colId xmlns:a16="http://schemas.microsoft.com/office/drawing/2014/main" val="1959910323"/>
                    </a:ext>
                  </a:extLst>
                </a:gridCol>
              </a:tblGrid>
              <a:tr h="421182">
                <a:tc>
                  <a:txBody>
                    <a:bodyPr/>
                    <a:lstStyle/>
                    <a:p>
                      <a:pPr marL="0" marR="0" algn="l" rtl="0">
                        <a:lnSpc>
                          <a:spcPct val="107000"/>
                        </a:lnSpc>
                        <a:spcBef>
                          <a:spcPts val="0"/>
                        </a:spcBef>
                        <a:spcAft>
                          <a:spcPts val="0"/>
                        </a:spcAft>
                      </a:pPr>
                      <a:r>
                        <a:rPr lang="de-DE" sz="1050" b="0" dirty="0">
                          <a:solidFill>
                            <a:sysClr val="windowText" lastClr="000000"/>
                          </a:solidFill>
                          <a:effectLst/>
                          <a:latin typeface="Century Gothic" panose="020B0502020202020204" pitchFamily="34" charset="0"/>
                        </a:rPr>
                        <a:t>SCHWEREGRAD </a:t>
                      </a:r>
                      <a:br>
                        <a:rPr lang="en-US" sz="1050" b="0" dirty="0">
                          <a:solidFill>
                            <a:sysClr val="windowText" lastClr="000000"/>
                          </a:solidFill>
                          <a:effectLst/>
                          <a:latin typeface="Century Gothic" panose="020B0502020202020204" pitchFamily="34" charset="0"/>
                        </a:rPr>
                      </a:br>
                      <a:r>
                        <a:rPr lang="de-DE" sz="1050" b="0" dirty="0">
                          <a:solidFill>
                            <a:sysClr val="windowText" lastClr="000000"/>
                          </a:solidFill>
                          <a:effectLst/>
                          <a:latin typeface="Century Gothic" panose="020B0502020202020204" pitchFamily="34" charset="0"/>
                        </a:rPr>
                        <a:t>DES RISIKOS</a:t>
                      </a:r>
                    </a:p>
                  </a:txBody>
                  <a:tcPr marL="70715" marR="56474" marT="7071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rtl="0">
                        <a:lnSpc>
                          <a:spcPct val="107000"/>
                        </a:lnSpc>
                        <a:spcBef>
                          <a:spcPts val="0"/>
                        </a:spcBef>
                        <a:spcAft>
                          <a:spcPts val="0"/>
                        </a:spcAft>
                      </a:pPr>
                      <a:r>
                        <a:rPr lang="de-DE" sz="1050" b="0" dirty="0">
                          <a:solidFill>
                            <a:sysClr val="windowText" lastClr="000000"/>
                          </a:solidFill>
                          <a:effectLst/>
                          <a:latin typeface="Century Gothic" panose="020B0502020202020204" pitchFamily="34" charset="0"/>
                        </a:rPr>
                        <a:t>RISIKO</a:t>
                      </a:r>
                      <a:br>
                        <a:rPr lang="en-US" sz="1050" b="0" dirty="0">
                          <a:solidFill>
                            <a:sysClr val="windowText" lastClr="000000"/>
                          </a:solidFill>
                          <a:effectLst/>
                          <a:latin typeface="Century Gothic" panose="020B0502020202020204" pitchFamily="34" charset="0"/>
                        </a:rPr>
                      </a:br>
                      <a:r>
                        <a:rPr lang="de-DE" sz="1050" b="0" dirty="0">
                          <a:solidFill>
                            <a:sysClr val="windowText" lastClr="000000"/>
                          </a:solidFill>
                          <a:effectLst/>
                          <a:latin typeface="Century Gothic" panose="020B0502020202020204" pitchFamily="34" charset="0"/>
                        </a:rPr>
                        <a:t>WAHRSCHEINLICHKEIT</a:t>
                      </a:r>
                    </a:p>
                  </a:txBody>
                  <a:tcPr marL="70715" marR="56474" marT="7071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rtl="0">
                        <a:lnSpc>
                          <a:spcPct val="107000"/>
                        </a:lnSpc>
                        <a:spcBef>
                          <a:spcPts val="0"/>
                        </a:spcBef>
                        <a:spcAft>
                          <a:spcPts val="0"/>
                        </a:spcAft>
                      </a:pPr>
                      <a:r>
                        <a:rPr lang="de-DE" sz="1050" b="0">
                          <a:solidFill>
                            <a:sysClr val="windowText" lastClr="000000"/>
                          </a:solidFill>
                          <a:effectLst/>
                          <a:latin typeface="Century Gothic" panose="020B0502020202020204" pitchFamily="34" charset="0"/>
                        </a:rPr>
                        <a:t>RISIKO</a:t>
                      </a:r>
                      <a:br>
                        <a:rPr lang="en-US" sz="1050" b="0" dirty="0">
                          <a:solidFill>
                            <a:sysClr val="windowText" lastClr="000000"/>
                          </a:solidFill>
                          <a:effectLst/>
                          <a:latin typeface="Century Gothic" panose="020B0502020202020204" pitchFamily="34" charset="0"/>
                        </a:rPr>
                      </a:br>
                      <a:r>
                        <a:rPr lang="de-DE" sz="1050" b="0">
                          <a:solidFill>
                            <a:sysClr val="windowText" lastClr="000000"/>
                          </a:solidFill>
                          <a:effectLst/>
                          <a:latin typeface="Century Gothic" panose="020B0502020202020204" pitchFamily="34" charset="0"/>
                        </a:rPr>
                        <a:t>STUFE</a:t>
                      </a:r>
                    </a:p>
                  </a:txBody>
                  <a:tcPr marL="70715" marR="56474" marT="70715" marB="0">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259546052"/>
                  </a:ext>
                </a:extLst>
              </a:tr>
              <a:tr h="449540">
                <a:tc>
                  <a:txBody>
                    <a:bodyPr/>
                    <a:lstStyle/>
                    <a:p>
                      <a:pPr marL="0" marR="0" algn="l" rtl="0">
                        <a:lnSpc>
                          <a:spcPct val="107000"/>
                        </a:lnSpc>
                        <a:spcBef>
                          <a:spcPts val="0"/>
                        </a:spcBef>
                        <a:spcAft>
                          <a:spcPts val="0"/>
                        </a:spcAft>
                      </a:pPr>
                      <a:r>
                        <a:rPr lang="de-DE" sz="1200" b="0">
                          <a:solidFill>
                            <a:sysClr val="windowText" lastClr="000000"/>
                          </a:solidFill>
                          <a:effectLst/>
                          <a:latin typeface="Century Gothic" panose="020B0502020202020204" pitchFamily="34" charset="0"/>
                        </a:rPr>
                        <a:t> NICHT TOLERIERBAR</a:t>
                      </a:r>
                    </a:p>
                  </a:txBody>
                  <a:tcPr marL="70715" marR="5647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de-DE" sz="1200" b="0">
                          <a:solidFill>
                            <a:sysClr val="windowText" lastClr="000000"/>
                          </a:solidFill>
                          <a:effectLst/>
                          <a:latin typeface="Century Gothic" panose="020B0502020202020204" pitchFamily="34" charset="0"/>
                        </a:rPr>
                        <a:t>MÖGLICH</a:t>
                      </a:r>
                    </a:p>
                  </a:txBody>
                  <a:tcPr marL="70715" marR="5647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de-DE" sz="1200" b="0">
                          <a:solidFill>
                            <a:sysClr val="windowText" lastClr="000000"/>
                          </a:solidFill>
                          <a:effectLst/>
                          <a:latin typeface="Century Gothic" panose="020B0502020202020204" pitchFamily="34" charset="0"/>
                        </a:rPr>
                        <a:t>SEHR HOCH</a:t>
                      </a:r>
                    </a:p>
                  </a:txBody>
                  <a:tcPr marL="70715" marR="56474"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0000"/>
                    </a:solidFill>
                  </a:tcPr>
                </a:tc>
                <a:extLst>
                  <a:ext uri="{0D108BD9-81ED-4DB2-BD59-A6C34878D82A}">
                    <a16:rowId xmlns:a16="http://schemas.microsoft.com/office/drawing/2014/main" val="2027060009"/>
                  </a:ext>
                </a:extLst>
              </a:tr>
              <a:tr h="507940">
                <a:tc gridSpan="3">
                  <a:txBody>
                    <a:bodyPr/>
                    <a:lstStyle/>
                    <a:p>
                      <a:pPr marL="0" marR="0" algn="l" rtl="0">
                        <a:lnSpc>
                          <a:spcPct val="115000"/>
                        </a:lnSpc>
                        <a:spcBef>
                          <a:spcPts val="0"/>
                        </a:spcBef>
                        <a:spcAft>
                          <a:spcPts val="0"/>
                        </a:spcAft>
                      </a:pPr>
                      <a:r>
                        <a:rPr lang="de-DE" sz="2000" b="0" dirty="0">
                          <a:solidFill>
                            <a:schemeClr val="tx1">
                              <a:lumMod val="65000"/>
                              <a:lumOff val="35000"/>
                            </a:schemeClr>
                          </a:solidFill>
                          <a:effectLst/>
                          <a:latin typeface="Century Gothic" panose="020B0502020202020204" pitchFamily="34" charset="0"/>
                        </a:rPr>
                        <a:t>RISIKO UND WIRKUNG</a:t>
                      </a:r>
                    </a:p>
                  </a:txBody>
                  <a:tcPr marL="70715" marR="56474" marT="70715" marB="0" anchor="b">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67348549"/>
                  </a:ext>
                </a:extLst>
              </a:tr>
              <a:tr h="1491048">
                <a:tc gridSpan="3">
                  <a:txBody>
                    <a:bodyPr/>
                    <a:lstStyle/>
                    <a:p>
                      <a:pPr marL="0" marR="0" algn="l" rtl="0">
                        <a:lnSpc>
                          <a:spcPct val="107000"/>
                        </a:lnSpc>
                        <a:spcBef>
                          <a:spcPts val="0"/>
                        </a:spcBef>
                        <a:spcAft>
                          <a:spcPts val="600"/>
                        </a:spcAft>
                      </a:pPr>
                      <a:r>
                        <a:rPr lang="de-DE" sz="1400" b="0" dirty="0">
                          <a:solidFill>
                            <a:sysClr val="windowText" lastClr="000000"/>
                          </a:solidFill>
                          <a:effectLst/>
                          <a:latin typeface="Century Gothic" panose="020B0502020202020204" pitchFamily="34" charset="0"/>
                        </a:rPr>
                        <a:t> Nicht genügend Augenschutz</a:t>
                      </a:r>
                    </a:p>
                    <a:p>
                      <a:pPr marL="0" marR="0" algn="l" rtl="0">
                        <a:lnSpc>
                          <a:spcPct val="107000"/>
                        </a:lnSpc>
                        <a:spcBef>
                          <a:spcPts val="0"/>
                        </a:spcBef>
                        <a:spcAft>
                          <a:spcPts val="0"/>
                        </a:spcAft>
                      </a:pPr>
                      <a:r>
                        <a:rPr lang="de-DE" sz="1400" b="0" dirty="0">
                          <a:solidFill>
                            <a:sysClr val="windowText" lastClr="000000"/>
                          </a:solidFill>
                          <a:effectLst/>
                          <a:latin typeface="Century Gothic" panose="020B0502020202020204" pitchFamily="34" charset="0"/>
                        </a:rPr>
                        <a:t>– Steigende Zahl der Verletzungen</a:t>
                      </a:r>
                    </a:p>
                    <a:p>
                      <a:pPr marL="0" marR="0" algn="l" rtl="0">
                        <a:lnSpc>
                          <a:spcPct val="107000"/>
                        </a:lnSpc>
                        <a:spcBef>
                          <a:spcPts val="0"/>
                        </a:spcBef>
                        <a:spcAft>
                          <a:spcPts val="0"/>
                        </a:spcAft>
                      </a:pPr>
                      <a:r>
                        <a:rPr lang="de-DE" sz="1400" b="0" dirty="0">
                          <a:solidFill>
                            <a:sysClr val="windowText" lastClr="000000"/>
                          </a:solidFill>
                          <a:effectLst/>
                          <a:latin typeface="Century Gothic" panose="020B0502020202020204" pitchFamily="34" charset="0"/>
                        </a:rPr>
                        <a:t>– Produktion verzögert</a:t>
                      </a:r>
                    </a:p>
                    <a:p>
                      <a:pPr marL="0" marR="0" algn="l" rtl="0">
                        <a:lnSpc>
                          <a:spcPct val="107000"/>
                        </a:lnSpc>
                        <a:spcBef>
                          <a:spcPts val="0"/>
                        </a:spcBef>
                        <a:spcAft>
                          <a:spcPts val="0"/>
                        </a:spcAft>
                      </a:pPr>
                      <a:r>
                        <a:rPr lang="de-DE" sz="1400" b="0" dirty="0">
                          <a:solidFill>
                            <a:sysClr val="windowText" lastClr="000000"/>
                          </a:solidFill>
                          <a:effectLst/>
                          <a:latin typeface="Century Gothic" panose="020B0502020202020204" pitchFamily="34" charset="0"/>
                        </a:rPr>
                        <a:t>– Höhere Prämien</a:t>
                      </a:r>
                    </a:p>
                  </a:txBody>
                  <a:tcPr marL="182880" marR="56474" marT="182880" marB="0">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68780632"/>
                  </a:ext>
                </a:extLst>
              </a:tr>
              <a:tr h="420927">
                <a:tc gridSpan="3">
                  <a:txBody>
                    <a:bodyPr/>
                    <a:lstStyle/>
                    <a:p>
                      <a:pPr marL="0" marR="0" algn="l" rtl="0">
                        <a:lnSpc>
                          <a:spcPct val="115000"/>
                        </a:lnSpc>
                        <a:spcBef>
                          <a:spcPts val="0"/>
                        </a:spcBef>
                        <a:spcAft>
                          <a:spcPts val="0"/>
                        </a:spcAft>
                      </a:pPr>
                      <a:r>
                        <a:rPr lang="de-DE" sz="2000" b="0" dirty="0">
                          <a:solidFill>
                            <a:schemeClr val="tx1">
                              <a:lumMod val="65000"/>
                              <a:lumOff val="35000"/>
                            </a:schemeClr>
                          </a:solidFill>
                          <a:effectLst/>
                          <a:latin typeface="Century Gothic" panose="020B0502020202020204" pitchFamily="34" charset="0"/>
                        </a:rPr>
                        <a:t>CHANCEN</a:t>
                      </a:r>
                    </a:p>
                  </a:txBody>
                  <a:tcPr marL="70715" marR="56474" marT="70715" marB="0" anchor="b">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89850893"/>
                  </a:ext>
                </a:extLst>
              </a:tr>
              <a:tr h="2472150">
                <a:tc gridSpan="3">
                  <a:txBody>
                    <a:bodyPr/>
                    <a:lstStyle/>
                    <a:p>
                      <a:pPr marL="0" marR="0" algn="l">
                        <a:lnSpc>
                          <a:spcPct val="107000"/>
                        </a:lnSpc>
                        <a:spcBef>
                          <a:spcPts val="0"/>
                        </a:spcBef>
                        <a:spcAft>
                          <a:spcPts val="0"/>
                        </a:spcAft>
                      </a:pPr>
                      <a:endParaRPr lang="en-US" sz="1400" b="0" dirty="0">
                        <a:solidFill>
                          <a:sysClr val="windowText" lastClr="000000"/>
                        </a:solidFill>
                        <a:effectLst/>
                        <a:latin typeface="Century Gothic" panose="020B0502020202020204" pitchFamily="34" charset="0"/>
                      </a:endParaRPr>
                    </a:p>
                    <a:p>
                      <a:pPr marL="0" marR="0" algn="l" rtl="0">
                        <a:lnSpc>
                          <a:spcPct val="107000"/>
                        </a:lnSpc>
                        <a:spcBef>
                          <a:spcPts val="0"/>
                        </a:spcBef>
                        <a:spcAft>
                          <a:spcPts val="0"/>
                        </a:spcAft>
                      </a:pPr>
                      <a:r>
                        <a:rPr lang="de-DE" sz="1400" b="0" dirty="0">
                          <a:solidFill>
                            <a:sysClr val="windowText" lastClr="000000"/>
                          </a:solidFill>
                          <a:effectLst/>
                          <a:latin typeface="Century Gothic" panose="020B0502020202020204" pitchFamily="34" charset="0"/>
                        </a:rPr>
                        <a:t>– Versorgung verbessern </a:t>
                      </a:r>
                    </a:p>
                    <a:p>
                      <a:pPr marL="0" marR="0" algn="l" rtl="0">
                        <a:lnSpc>
                          <a:spcPct val="107000"/>
                        </a:lnSpc>
                        <a:spcBef>
                          <a:spcPts val="0"/>
                        </a:spcBef>
                        <a:spcAft>
                          <a:spcPts val="0"/>
                        </a:spcAft>
                      </a:pPr>
                      <a:r>
                        <a:rPr lang="de-DE" sz="1400" b="0" dirty="0">
                          <a:solidFill>
                            <a:sysClr val="windowText" lastClr="000000"/>
                          </a:solidFill>
                          <a:effectLst/>
                          <a:latin typeface="Century Gothic" panose="020B0502020202020204" pitchFamily="34" charset="0"/>
                        </a:rPr>
                        <a:t>– Warnung bei niedrigem Lagerbestand </a:t>
                      </a:r>
                    </a:p>
                    <a:p>
                      <a:pPr marL="0" marR="0" algn="l" rtl="0">
                        <a:lnSpc>
                          <a:spcPct val="107000"/>
                        </a:lnSpc>
                        <a:spcBef>
                          <a:spcPts val="0"/>
                        </a:spcBef>
                        <a:spcAft>
                          <a:spcPts val="0"/>
                        </a:spcAft>
                      </a:pPr>
                      <a:r>
                        <a:rPr lang="de-DE" sz="1400" b="0" dirty="0">
                          <a:solidFill>
                            <a:sysClr val="windowText" lastClr="000000"/>
                          </a:solidFill>
                          <a:effectLst/>
                          <a:latin typeface="Century Gothic" panose="020B0502020202020204" pitchFamily="34" charset="0"/>
                        </a:rPr>
                        <a:t>– Nach alternativen Lieferanten suchen</a:t>
                      </a:r>
                    </a:p>
                  </a:txBody>
                  <a:tcPr marL="182880" marR="56474" marT="182880" marB="0">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0452573"/>
                  </a:ext>
                </a:extLst>
              </a:tr>
            </a:tbl>
          </a:graphicData>
        </a:graphic>
      </p:graphicFrame>
    </p:spTree>
    <p:extLst>
      <p:ext uri="{BB962C8B-B14F-4D97-AF65-F5344CB8AC3E}">
        <p14:creationId xmlns:p14="http://schemas.microsoft.com/office/powerpoint/2010/main" val="521320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224390"/>
            <a:ext cx="11593874" cy="492443"/>
          </a:xfrm>
          <a:prstGeom prst="rect">
            <a:avLst/>
          </a:prstGeom>
          <a:noFill/>
        </p:spPr>
        <p:txBody>
          <a:bodyPr wrap="square" rtlCol="0">
            <a:spAutoFit/>
          </a:bodyPr>
          <a:lstStyle/>
          <a:p>
            <a:pPr rtl="0"/>
            <a:r>
              <a:rPr lang="de-DE" sz="2600" dirty="0">
                <a:solidFill>
                  <a:schemeClr val="tx1">
                    <a:lumMod val="65000"/>
                    <a:lumOff val="35000"/>
                  </a:schemeClr>
                </a:solidFill>
                <a:latin typeface="Century Gothic" panose="020B0502020202020204" pitchFamily="34" charset="0"/>
              </a:rPr>
              <a:t>RISIKO- UND CHANCENMATRIX</a:t>
            </a:r>
          </a:p>
        </p:txBody>
      </p:sp>
      <p:graphicFrame>
        <p:nvGraphicFramePr>
          <p:cNvPr id="2" name="Table 1">
            <a:extLst>
              <a:ext uri="{FF2B5EF4-FFF2-40B4-BE49-F238E27FC236}">
                <a16:creationId xmlns:a16="http://schemas.microsoft.com/office/drawing/2014/main" id="{0E4645E0-747C-1295-F8B6-F4ACD88622A3}"/>
              </a:ext>
            </a:extLst>
          </p:cNvPr>
          <p:cNvGraphicFramePr>
            <a:graphicFrameLocks noGrp="1"/>
          </p:cNvGraphicFramePr>
          <p:nvPr>
            <p:extLst>
              <p:ext uri="{D42A27DB-BD31-4B8C-83A1-F6EECF244321}">
                <p14:modId xmlns:p14="http://schemas.microsoft.com/office/powerpoint/2010/main" val="3257307504"/>
              </p:ext>
            </p:extLst>
          </p:nvPr>
        </p:nvGraphicFramePr>
        <p:xfrm>
          <a:off x="6601327" y="870823"/>
          <a:ext cx="5200394" cy="5762787"/>
        </p:xfrm>
        <a:graphic>
          <a:graphicData uri="http://schemas.openxmlformats.org/drawingml/2006/table">
            <a:tbl>
              <a:tblPr firstRow="1" firstCol="1" bandRow="1">
                <a:tableStyleId>{5C22544A-7EE6-4342-B048-85BDC9FD1C3A}</a:tableStyleId>
              </a:tblPr>
              <a:tblGrid>
                <a:gridCol w="1732874">
                  <a:extLst>
                    <a:ext uri="{9D8B030D-6E8A-4147-A177-3AD203B41FA5}">
                      <a16:colId xmlns:a16="http://schemas.microsoft.com/office/drawing/2014/main" val="3795786135"/>
                    </a:ext>
                  </a:extLst>
                </a:gridCol>
                <a:gridCol w="1733760">
                  <a:extLst>
                    <a:ext uri="{9D8B030D-6E8A-4147-A177-3AD203B41FA5}">
                      <a16:colId xmlns:a16="http://schemas.microsoft.com/office/drawing/2014/main" val="37213754"/>
                    </a:ext>
                  </a:extLst>
                </a:gridCol>
                <a:gridCol w="1733760">
                  <a:extLst>
                    <a:ext uri="{9D8B030D-6E8A-4147-A177-3AD203B41FA5}">
                      <a16:colId xmlns:a16="http://schemas.microsoft.com/office/drawing/2014/main" val="1959910323"/>
                    </a:ext>
                  </a:extLst>
                </a:gridCol>
              </a:tblGrid>
              <a:tr h="421182">
                <a:tc>
                  <a:txBody>
                    <a:bodyPr/>
                    <a:lstStyle/>
                    <a:p>
                      <a:pPr marL="0" marR="0" algn="l" rtl="0">
                        <a:lnSpc>
                          <a:spcPct val="107000"/>
                        </a:lnSpc>
                        <a:spcBef>
                          <a:spcPts val="0"/>
                        </a:spcBef>
                        <a:spcAft>
                          <a:spcPts val="0"/>
                        </a:spcAft>
                      </a:pPr>
                      <a:r>
                        <a:rPr lang="de-DE" sz="1050" b="0" dirty="0">
                          <a:solidFill>
                            <a:sysClr val="windowText" lastClr="000000"/>
                          </a:solidFill>
                          <a:effectLst/>
                          <a:latin typeface="Century Gothic" panose="020B0502020202020204" pitchFamily="34" charset="0"/>
                        </a:rPr>
                        <a:t>SCHWEREGRAD </a:t>
                      </a:r>
                      <a:br>
                        <a:rPr lang="en-US" sz="1050" b="0" dirty="0">
                          <a:solidFill>
                            <a:sysClr val="windowText" lastClr="000000"/>
                          </a:solidFill>
                          <a:effectLst/>
                          <a:latin typeface="Century Gothic" panose="020B0502020202020204" pitchFamily="34" charset="0"/>
                        </a:rPr>
                      </a:br>
                      <a:r>
                        <a:rPr lang="de-DE" sz="1050" b="0" dirty="0">
                          <a:solidFill>
                            <a:sysClr val="windowText" lastClr="000000"/>
                          </a:solidFill>
                          <a:effectLst/>
                          <a:latin typeface="Century Gothic" panose="020B0502020202020204" pitchFamily="34" charset="0"/>
                        </a:rPr>
                        <a:t>DES RISIKOS</a:t>
                      </a:r>
                    </a:p>
                  </a:txBody>
                  <a:tcPr marL="70715" marR="56474" marT="7071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rtl="0">
                        <a:lnSpc>
                          <a:spcPct val="107000"/>
                        </a:lnSpc>
                        <a:spcBef>
                          <a:spcPts val="0"/>
                        </a:spcBef>
                        <a:spcAft>
                          <a:spcPts val="0"/>
                        </a:spcAft>
                      </a:pPr>
                      <a:r>
                        <a:rPr lang="de-DE" sz="1050" b="0">
                          <a:solidFill>
                            <a:sysClr val="windowText" lastClr="000000"/>
                          </a:solidFill>
                          <a:effectLst/>
                          <a:latin typeface="Century Gothic" panose="020B0502020202020204" pitchFamily="34" charset="0"/>
                        </a:rPr>
                        <a:t>RISIKO</a:t>
                      </a:r>
                      <a:br>
                        <a:rPr lang="en-US" sz="1050" b="0" dirty="0">
                          <a:solidFill>
                            <a:sysClr val="windowText" lastClr="000000"/>
                          </a:solidFill>
                          <a:effectLst/>
                          <a:latin typeface="Century Gothic" panose="020B0502020202020204" pitchFamily="34" charset="0"/>
                        </a:rPr>
                      </a:br>
                      <a:r>
                        <a:rPr lang="de-DE" sz="1050" b="0">
                          <a:solidFill>
                            <a:sysClr val="windowText" lastClr="000000"/>
                          </a:solidFill>
                          <a:effectLst/>
                          <a:latin typeface="Century Gothic" panose="020B0502020202020204" pitchFamily="34" charset="0"/>
                        </a:rPr>
                        <a:t>WAHRSCHEINLICHKEIT</a:t>
                      </a:r>
                    </a:p>
                  </a:txBody>
                  <a:tcPr marL="70715" marR="56474" marT="7071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rtl="0">
                        <a:lnSpc>
                          <a:spcPct val="107000"/>
                        </a:lnSpc>
                        <a:spcBef>
                          <a:spcPts val="0"/>
                        </a:spcBef>
                        <a:spcAft>
                          <a:spcPts val="0"/>
                        </a:spcAft>
                      </a:pPr>
                      <a:r>
                        <a:rPr lang="de-DE" sz="1050" b="0">
                          <a:solidFill>
                            <a:sysClr val="windowText" lastClr="000000"/>
                          </a:solidFill>
                          <a:effectLst/>
                          <a:latin typeface="Century Gothic" panose="020B0502020202020204" pitchFamily="34" charset="0"/>
                        </a:rPr>
                        <a:t>RISIKO</a:t>
                      </a:r>
                      <a:br>
                        <a:rPr lang="en-US" sz="1050" b="0" dirty="0">
                          <a:solidFill>
                            <a:sysClr val="windowText" lastClr="000000"/>
                          </a:solidFill>
                          <a:effectLst/>
                          <a:latin typeface="Century Gothic" panose="020B0502020202020204" pitchFamily="34" charset="0"/>
                        </a:rPr>
                      </a:br>
                      <a:r>
                        <a:rPr lang="de-DE" sz="1050" b="0">
                          <a:solidFill>
                            <a:sysClr val="windowText" lastClr="000000"/>
                          </a:solidFill>
                          <a:effectLst/>
                          <a:latin typeface="Century Gothic" panose="020B0502020202020204" pitchFamily="34" charset="0"/>
                        </a:rPr>
                        <a:t>STUFE</a:t>
                      </a:r>
                    </a:p>
                  </a:txBody>
                  <a:tcPr marL="70715" marR="56474" marT="70715" marB="0">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259546052"/>
                  </a:ext>
                </a:extLst>
              </a:tr>
              <a:tr h="449540">
                <a:tc>
                  <a:txBody>
                    <a:bodyPr/>
                    <a:lstStyle/>
                    <a:p>
                      <a:pPr marL="0" marR="0" algn="l">
                        <a:lnSpc>
                          <a:spcPct val="107000"/>
                        </a:lnSpc>
                        <a:spcBef>
                          <a:spcPts val="0"/>
                        </a:spcBef>
                        <a:spcAft>
                          <a:spcPts val="0"/>
                        </a:spcAft>
                      </a:pPr>
                      <a:endParaRPr lang="en-US" sz="12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0715" marR="5647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endParaRPr lang="en-US" sz="12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0715" marR="5647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endParaRPr lang="en-US" sz="12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0715" marR="56474"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27060009"/>
                  </a:ext>
                </a:extLst>
              </a:tr>
              <a:tr h="507940">
                <a:tc gridSpan="3">
                  <a:txBody>
                    <a:bodyPr/>
                    <a:lstStyle/>
                    <a:p>
                      <a:pPr marL="0" marR="0" algn="l" rtl="0">
                        <a:lnSpc>
                          <a:spcPct val="115000"/>
                        </a:lnSpc>
                        <a:spcBef>
                          <a:spcPts val="0"/>
                        </a:spcBef>
                        <a:spcAft>
                          <a:spcPts val="0"/>
                        </a:spcAft>
                      </a:pPr>
                      <a:r>
                        <a:rPr lang="de-DE" sz="2000" b="0">
                          <a:solidFill>
                            <a:schemeClr val="tx1">
                              <a:lumMod val="65000"/>
                              <a:lumOff val="35000"/>
                            </a:schemeClr>
                          </a:solidFill>
                          <a:effectLst/>
                          <a:latin typeface="Century Gothic" panose="020B0502020202020204" pitchFamily="34" charset="0"/>
                        </a:rPr>
                        <a:t>RISIKO UND WIRKUNG</a:t>
                      </a:r>
                    </a:p>
                  </a:txBody>
                  <a:tcPr marL="70715" marR="56474" marT="70715" marB="0" anchor="b">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67348549"/>
                  </a:ext>
                </a:extLst>
              </a:tr>
              <a:tr h="1491048">
                <a:tc gridSpan="3">
                  <a:txBody>
                    <a:bodyPr/>
                    <a:lstStyle/>
                    <a:p>
                      <a:pPr marL="0" marR="0" algn="l">
                        <a:lnSpc>
                          <a:spcPct val="107000"/>
                        </a:lnSpc>
                        <a:spcBef>
                          <a:spcPts val="0"/>
                        </a:spcBef>
                        <a:spcAft>
                          <a:spcPts val="600"/>
                        </a:spcAft>
                      </a:pPr>
                      <a:endParaRPr lang="en-US" sz="12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6474" marT="182880" marB="0">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68780632"/>
                  </a:ext>
                </a:extLst>
              </a:tr>
              <a:tr h="420927">
                <a:tc gridSpan="3">
                  <a:txBody>
                    <a:bodyPr/>
                    <a:lstStyle/>
                    <a:p>
                      <a:pPr marL="0" marR="0" algn="l" rtl="0">
                        <a:lnSpc>
                          <a:spcPct val="115000"/>
                        </a:lnSpc>
                        <a:spcBef>
                          <a:spcPts val="0"/>
                        </a:spcBef>
                        <a:spcAft>
                          <a:spcPts val="0"/>
                        </a:spcAft>
                      </a:pPr>
                      <a:r>
                        <a:rPr lang="de-DE" sz="2000" b="0">
                          <a:solidFill>
                            <a:schemeClr val="tx1">
                              <a:lumMod val="65000"/>
                              <a:lumOff val="35000"/>
                            </a:schemeClr>
                          </a:solidFill>
                          <a:effectLst/>
                          <a:latin typeface="Century Gothic" panose="020B0502020202020204" pitchFamily="34" charset="0"/>
                        </a:rPr>
                        <a:t>CHANCEN</a:t>
                      </a:r>
                    </a:p>
                  </a:txBody>
                  <a:tcPr marL="70715" marR="56474" marT="70715" marB="0" anchor="b">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89850893"/>
                  </a:ext>
                </a:extLst>
              </a:tr>
              <a:tr h="2472150">
                <a:tc gridSpan="3">
                  <a:txBody>
                    <a:bodyPr/>
                    <a:lstStyle/>
                    <a:p>
                      <a:pPr marL="0" marR="0" algn="l">
                        <a:lnSpc>
                          <a:spcPct val="107000"/>
                        </a:lnSpc>
                        <a:spcBef>
                          <a:spcPts val="0"/>
                        </a:spcBef>
                        <a:spcAft>
                          <a:spcPts val="0"/>
                        </a:spcAft>
                      </a:pPr>
                      <a:endParaRPr lang="en-US" sz="12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6474" marT="182880" marB="0">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0452573"/>
                  </a:ext>
                </a:extLst>
              </a:tr>
            </a:tbl>
          </a:graphicData>
        </a:graphic>
      </p:graphicFrame>
      <p:pic>
        <p:nvPicPr>
          <p:cNvPr id="3" name="Picture 2">
            <a:extLst>
              <a:ext uri="{FF2B5EF4-FFF2-40B4-BE49-F238E27FC236}">
                <a16:creationId xmlns:a16="http://schemas.microsoft.com/office/drawing/2014/main" id="{036348AC-5D1C-6681-8E94-130F5130503C}"/>
              </a:ext>
            </a:extLst>
          </p:cNvPr>
          <p:cNvPicPr>
            <a:picLocks noChangeAspect="1"/>
          </p:cNvPicPr>
          <p:nvPr/>
        </p:nvPicPr>
        <p:blipFill>
          <a:blip r:embed="rId3"/>
          <a:srcRect/>
          <a:stretch/>
        </p:blipFill>
        <p:spPr>
          <a:xfrm>
            <a:off x="234016" y="1090861"/>
            <a:ext cx="6220067" cy="5300578"/>
          </a:xfrm>
          <a:prstGeom prst="rect">
            <a:avLst/>
          </a:prstGeom>
        </p:spPr>
      </p:pic>
    </p:spTree>
    <p:extLst>
      <p:ext uri="{BB962C8B-B14F-4D97-AF65-F5344CB8AC3E}">
        <p14:creationId xmlns:p14="http://schemas.microsoft.com/office/powerpoint/2010/main" val="291925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2456</TotalTime>
  <Words>161</Words>
  <Application>Microsoft Office PowerPoint</Application>
  <PresentationFormat>Widescreen</PresentationFormat>
  <Paragraphs>29</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62</cp:revision>
  <cp:lastPrinted>2020-08-31T22:23:58Z</cp:lastPrinted>
  <dcterms:created xsi:type="dcterms:W3CDTF">2021-07-07T23:54:57Z</dcterms:created>
  <dcterms:modified xsi:type="dcterms:W3CDTF">2024-12-11T03:15:31Z</dcterms:modified>
</cp:coreProperties>
</file>