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7" r:id="rId2"/>
    <p:sldId id="34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0F0"/>
    <a:srgbClr val="E6DFDB"/>
    <a:srgbClr val="EDE4DB"/>
    <a:srgbClr val="FBF2EB"/>
    <a:srgbClr val="FE5A01"/>
    <a:srgbClr val="FFF2F0"/>
    <a:srgbClr val="00E8F6"/>
    <a:srgbClr val="007A84"/>
    <a:srgbClr val="00929D"/>
    <a:srgbClr val="AD2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5" autoAdjust="0"/>
    <p:restoredTop sz="86447"/>
  </p:normalViewPr>
  <p:slideViewPr>
    <p:cSldViewPr snapToGrid="0" snapToObjects="1">
      <p:cViewPr varScale="1">
        <p:scale>
          <a:sx n="135" d="100"/>
          <a:sy n="135" d="100"/>
        </p:scale>
        <p:origin x="126" y="256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54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57057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288438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18721"/>
            <a:ext cx="9201026" cy="492443"/>
          </a:xfrm>
          <a:prstGeom prst="rect">
            <a:avLst/>
          </a:prstGeom>
          <a:noFill/>
        </p:spPr>
        <p:txBody>
          <a:bodyPr wrap="square" rtlCol="0">
            <a:spAutoFit/>
          </a:bodyPr>
          <a:lstStyle/>
          <a:p>
            <a:pPr rtl="0"/>
            <a:r>
              <a:rPr lang="de-DE" sz="2600" b="1" dirty="0">
                <a:solidFill>
                  <a:schemeClr val="tx1">
                    <a:lumMod val="65000"/>
                    <a:lumOff val="35000"/>
                  </a:schemeClr>
                </a:solidFill>
                <a:latin typeface="Century Gothic" panose="020B0502020202020204" pitchFamily="34" charset="0"/>
              </a:rPr>
              <a:t>VORLAGE FÜR RISIKEN, CHANCEN UND BEDROHUNGEN</a:t>
            </a:r>
          </a:p>
        </p:txBody>
      </p:sp>
      <p:pic>
        <p:nvPicPr>
          <p:cNvPr id="526" name="Picture 525">
            <a:hlinkClick r:id="rId3"/>
            <a:extLst>
              <a:ext uri="{FF2B5EF4-FFF2-40B4-BE49-F238E27FC236}">
                <a16:creationId xmlns:a16="http://schemas.microsoft.com/office/drawing/2014/main" id="{FBE43351-BC7D-4D94-A6F1-E00A6D443686}"/>
              </a:ext>
            </a:extLst>
          </p:cNvPr>
          <p:cNvPicPr>
            <a:picLocks noChangeAspect="1"/>
          </p:cNvPicPr>
          <p:nvPr/>
        </p:nvPicPr>
        <p:blipFill>
          <a:blip r:embed="rId4"/>
          <a:srcRect/>
          <a:stretch/>
        </p:blipFill>
        <p:spPr>
          <a:xfrm>
            <a:off x="9408873" y="129508"/>
            <a:ext cx="2465822" cy="490440"/>
          </a:xfrm>
          <a:prstGeom prst="rect">
            <a:avLst/>
          </a:prstGeom>
        </p:spPr>
      </p:pic>
      <p:sp>
        <p:nvSpPr>
          <p:cNvPr id="2" name="Rounded Rectangle 1">
            <a:extLst>
              <a:ext uri="{FF2B5EF4-FFF2-40B4-BE49-F238E27FC236}">
                <a16:creationId xmlns:a16="http://schemas.microsoft.com/office/drawing/2014/main" id="{D47B13DE-A37C-65E4-62A8-7C367AC838EA}"/>
              </a:ext>
            </a:extLst>
          </p:cNvPr>
          <p:cNvSpPr/>
          <p:nvPr/>
        </p:nvSpPr>
        <p:spPr>
          <a:xfrm>
            <a:off x="288321" y="689257"/>
            <a:ext cx="2679187" cy="2279727"/>
          </a:xfrm>
          <a:prstGeom prst="roundRect">
            <a:avLst>
              <a:gd name="adj" fmla="val 376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ounded Rectangle 2">
            <a:extLst>
              <a:ext uri="{FF2B5EF4-FFF2-40B4-BE49-F238E27FC236}">
                <a16:creationId xmlns:a16="http://schemas.microsoft.com/office/drawing/2014/main" id="{45FD1B04-767C-672B-1FF0-C426BC221F98}"/>
              </a:ext>
            </a:extLst>
          </p:cNvPr>
          <p:cNvSpPr/>
          <p:nvPr/>
        </p:nvSpPr>
        <p:spPr>
          <a:xfrm>
            <a:off x="288321" y="3206720"/>
            <a:ext cx="3203900" cy="3368135"/>
          </a:xfrm>
          <a:prstGeom prst="roundRect">
            <a:avLst>
              <a:gd name="adj" fmla="val 25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Rounded Rectangle 3">
            <a:extLst>
              <a:ext uri="{FF2B5EF4-FFF2-40B4-BE49-F238E27FC236}">
                <a16:creationId xmlns:a16="http://schemas.microsoft.com/office/drawing/2014/main" id="{085A8DB9-0BEB-1E4F-132D-C47C01E34E1D}"/>
              </a:ext>
            </a:extLst>
          </p:cNvPr>
          <p:cNvSpPr/>
          <p:nvPr/>
        </p:nvSpPr>
        <p:spPr>
          <a:xfrm>
            <a:off x="3716020" y="689257"/>
            <a:ext cx="4043912" cy="2904531"/>
          </a:xfrm>
          <a:prstGeom prst="roundRect">
            <a:avLst>
              <a:gd name="adj" fmla="val 3329"/>
            </a:avLst>
          </a:prstGeom>
          <a:solidFill>
            <a:srgbClr val="D7F1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ounded Rectangle 4">
            <a:extLst>
              <a:ext uri="{FF2B5EF4-FFF2-40B4-BE49-F238E27FC236}">
                <a16:creationId xmlns:a16="http://schemas.microsoft.com/office/drawing/2014/main" id="{E6641B3C-BEBC-9C19-764C-A319F2C4BFDE}"/>
              </a:ext>
            </a:extLst>
          </p:cNvPr>
          <p:cNvSpPr/>
          <p:nvPr/>
        </p:nvSpPr>
        <p:spPr>
          <a:xfrm>
            <a:off x="7833047" y="689257"/>
            <a:ext cx="4041648" cy="2904531"/>
          </a:xfrm>
          <a:prstGeom prst="roundRect">
            <a:avLst>
              <a:gd name="adj" fmla="val 367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ounded Rectangle 5">
            <a:extLst>
              <a:ext uri="{FF2B5EF4-FFF2-40B4-BE49-F238E27FC236}">
                <a16:creationId xmlns:a16="http://schemas.microsoft.com/office/drawing/2014/main" id="{7FF6C1A9-27BF-4096-3857-CD96293168C9}"/>
              </a:ext>
            </a:extLst>
          </p:cNvPr>
          <p:cNvSpPr/>
          <p:nvPr/>
        </p:nvSpPr>
        <p:spPr>
          <a:xfrm>
            <a:off x="3716020" y="3670324"/>
            <a:ext cx="4043912" cy="2904531"/>
          </a:xfrm>
          <a:prstGeom prst="roundRect">
            <a:avLst>
              <a:gd name="adj" fmla="val 2987"/>
            </a:avLst>
          </a:prstGeom>
          <a:solidFill>
            <a:srgbClr val="ABE5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ounded Rectangle 6">
            <a:extLst>
              <a:ext uri="{FF2B5EF4-FFF2-40B4-BE49-F238E27FC236}">
                <a16:creationId xmlns:a16="http://schemas.microsoft.com/office/drawing/2014/main" id="{FAC80E06-E282-E1B1-1BA4-D2299BC504FB}"/>
              </a:ext>
            </a:extLst>
          </p:cNvPr>
          <p:cNvSpPr/>
          <p:nvPr/>
        </p:nvSpPr>
        <p:spPr>
          <a:xfrm>
            <a:off x="7833047" y="3670324"/>
            <a:ext cx="4041648" cy="2904531"/>
          </a:xfrm>
          <a:prstGeom prst="roundRect">
            <a:avLst>
              <a:gd name="adj" fmla="val 33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Rectangle 54">
            <a:extLst>
              <a:ext uri="{FF2B5EF4-FFF2-40B4-BE49-F238E27FC236}">
                <a16:creationId xmlns:a16="http://schemas.microsoft.com/office/drawing/2014/main" id="{E618CACC-F177-A8B3-BB65-869BF5F15209}"/>
              </a:ext>
            </a:extLst>
          </p:cNvPr>
          <p:cNvSpPr/>
          <p:nvPr/>
        </p:nvSpPr>
        <p:spPr>
          <a:xfrm>
            <a:off x="3841781" y="1107254"/>
            <a:ext cx="3381152" cy="2339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Stärke eins</a:t>
            </a:r>
          </a:p>
        </p:txBody>
      </p:sp>
      <p:sp>
        <p:nvSpPr>
          <p:cNvPr id="56" name="Rectangle 55">
            <a:extLst>
              <a:ext uri="{FF2B5EF4-FFF2-40B4-BE49-F238E27FC236}">
                <a16:creationId xmlns:a16="http://schemas.microsoft.com/office/drawing/2014/main" id="{5BA91EAF-5B4C-0AA4-CDD2-1CC77FEB9C9E}"/>
              </a:ext>
            </a:extLst>
          </p:cNvPr>
          <p:cNvSpPr/>
          <p:nvPr/>
        </p:nvSpPr>
        <p:spPr>
          <a:xfrm>
            <a:off x="7844190" y="1118394"/>
            <a:ext cx="3739670" cy="21167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Schwäche eins</a:t>
            </a:r>
          </a:p>
        </p:txBody>
      </p:sp>
      <p:sp>
        <p:nvSpPr>
          <p:cNvPr id="57" name="Rectangle 56">
            <a:extLst>
              <a:ext uri="{FF2B5EF4-FFF2-40B4-BE49-F238E27FC236}">
                <a16:creationId xmlns:a16="http://schemas.microsoft.com/office/drawing/2014/main" id="{EC423773-A988-5DDB-404F-ABA5CA6C905E}"/>
              </a:ext>
            </a:extLst>
          </p:cNvPr>
          <p:cNvSpPr/>
          <p:nvPr/>
        </p:nvSpPr>
        <p:spPr>
          <a:xfrm>
            <a:off x="3802684" y="3655659"/>
            <a:ext cx="3542800"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Chance eins</a:t>
            </a:r>
          </a:p>
        </p:txBody>
      </p:sp>
      <p:sp>
        <p:nvSpPr>
          <p:cNvPr id="58" name="Rectangle 57">
            <a:extLst>
              <a:ext uri="{FF2B5EF4-FFF2-40B4-BE49-F238E27FC236}">
                <a16:creationId xmlns:a16="http://schemas.microsoft.com/office/drawing/2014/main" id="{9DFD27A5-0A1B-C093-7033-516046C4D8AA}"/>
              </a:ext>
            </a:extLst>
          </p:cNvPr>
          <p:cNvSpPr/>
          <p:nvPr/>
        </p:nvSpPr>
        <p:spPr>
          <a:xfrm>
            <a:off x="7844190" y="3722503"/>
            <a:ext cx="3911514"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Bedrohung eins</a:t>
            </a:r>
          </a:p>
        </p:txBody>
      </p:sp>
      <p:sp>
        <p:nvSpPr>
          <p:cNvPr id="59" name="Rectangle 58">
            <a:extLst>
              <a:ext uri="{FF2B5EF4-FFF2-40B4-BE49-F238E27FC236}">
                <a16:creationId xmlns:a16="http://schemas.microsoft.com/office/drawing/2014/main" id="{06F8F2A5-D6AE-3051-FEA8-FFB449E240C6}"/>
              </a:ext>
            </a:extLst>
          </p:cNvPr>
          <p:cNvSpPr/>
          <p:nvPr/>
        </p:nvSpPr>
        <p:spPr>
          <a:xfrm>
            <a:off x="326455" y="1113920"/>
            <a:ext cx="2545793" cy="145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rtl="0">
              <a:lnSpc>
                <a:spcPct val="115000"/>
              </a:lnSpc>
            </a:pPr>
            <a:r>
              <a:rPr lang="de-DE" sz="1300">
                <a:solidFill>
                  <a:srgbClr val="000000"/>
                </a:solidFill>
                <a:latin typeface="Century Gothic" panose="020B0502020202020204" pitchFamily="34" charset="0"/>
                <a:ea typeface="Calibri" panose="020F0502020204030204" pitchFamily="34" charset="0"/>
                <a:cs typeface="Times New Roman" panose="02020603050405020304" pitchFamily="18" charset="0"/>
              </a:rPr>
              <a:t>Ziele</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60" name="Rectangle 59">
            <a:extLst>
              <a:ext uri="{FF2B5EF4-FFF2-40B4-BE49-F238E27FC236}">
                <a16:creationId xmlns:a16="http://schemas.microsoft.com/office/drawing/2014/main" id="{0345626C-11EC-2B53-2EFB-FE5798FE45FD}"/>
              </a:ext>
            </a:extLst>
          </p:cNvPr>
          <p:cNvSpPr/>
          <p:nvPr/>
        </p:nvSpPr>
        <p:spPr>
          <a:xfrm>
            <a:off x="326455" y="3933373"/>
            <a:ext cx="3154684" cy="2203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Bewertung und nächste Schritte</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483" name="TextBox 482">
            <a:extLst>
              <a:ext uri="{FF2B5EF4-FFF2-40B4-BE49-F238E27FC236}">
                <a16:creationId xmlns:a16="http://schemas.microsoft.com/office/drawing/2014/main" id="{DEDCBC9E-5ADF-636F-F1BF-451AC483D09A}"/>
              </a:ext>
            </a:extLst>
          </p:cNvPr>
          <p:cNvSpPr txBox="1"/>
          <p:nvPr/>
        </p:nvSpPr>
        <p:spPr>
          <a:xfrm>
            <a:off x="3726469" y="713381"/>
            <a:ext cx="3869755"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Stärken</a:t>
            </a:r>
          </a:p>
          <a:p>
            <a:endParaRPr lang="en-US" sz="2400" dirty="0"/>
          </a:p>
        </p:txBody>
      </p:sp>
      <p:sp>
        <p:nvSpPr>
          <p:cNvPr id="484" name="TextBox 483">
            <a:extLst>
              <a:ext uri="{FF2B5EF4-FFF2-40B4-BE49-F238E27FC236}">
                <a16:creationId xmlns:a16="http://schemas.microsoft.com/office/drawing/2014/main" id="{6764275F-56FB-EA6D-AB15-415A43E85C29}"/>
              </a:ext>
            </a:extLst>
          </p:cNvPr>
          <p:cNvSpPr txBox="1"/>
          <p:nvPr/>
        </p:nvSpPr>
        <p:spPr>
          <a:xfrm>
            <a:off x="276709" y="713381"/>
            <a:ext cx="2902312"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Analyseziele</a:t>
            </a:r>
          </a:p>
          <a:p>
            <a:endParaRPr lang="en-US" sz="2400" dirty="0"/>
          </a:p>
        </p:txBody>
      </p:sp>
      <p:sp>
        <p:nvSpPr>
          <p:cNvPr id="485" name="TextBox 484">
            <a:extLst>
              <a:ext uri="{FF2B5EF4-FFF2-40B4-BE49-F238E27FC236}">
                <a16:creationId xmlns:a16="http://schemas.microsoft.com/office/drawing/2014/main" id="{E8A6683B-E124-FB44-8CB2-331407C75D80}"/>
              </a:ext>
            </a:extLst>
          </p:cNvPr>
          <p:cNvSpPr txBox="1"/>
          <p:nvPr/>
        </p:nvSpPr>
        <p:spPr>
          <a:xfrm>
            <a:off x="7997560" y="713381"/>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Schwächen</a:t>
            </a:r>
          </a:p>
        </p:txBody>
      </p:sp>
      <p:sp>
        <p:nvSpPr>
          <p:cNvPr id="486" name="TextBox 485">
            <a:extLst>
              <a:ext uri="{FF2B5EF4-FFF2-40B4-BE49-F238E27FC236}">
                <a16:creationId xmlns:a16="http://schemas.microsoft.com/office/drawing/2014/main" id="{C7B9ED05-F9A4-1328-6EDF-AAA0F4D49CF7}"/>
              </a:ext>
            </a:extLst>
          </p:cNvPr>
          <p:cNvSpPr txBox="1"/>
          <p:nvPr/>
        </p:nvSpPr>
        <p:spPr>
          <a:xfrm>
            <a:off x="3726469" y="6098836"/>
            <a:ext cx="3869755" cy="461665"/>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Chancen</a:t>
            </a:r>
          </a:p>
        </p:txBody>
      </p:sp>
      <p:sp>
        <p:nvSpPr>
          <p:cNvPr id="487" name="TextBox 486">
            <a:extLst>
              <a:ext uri="{FF2B5EF4-FFF2-40B4-BE49-F238E27FC236}">
                <a16:creationId xmlns:a16="http://schemas.microsoft.com/office/drawing/2014/main" id="{D70D5A73-857B-A5BE-27D9-DCDA66360D81}"/>
              </a:ext>
            </a:extLst>
          </p:cNvPr>
          <p:cNvSpPr txBox="1"/>
          <p:nvPr/>
        </p:nvSpPr>
        <p:spPr>
          <a:xfrm>
            <a:off x="276709" y="3178289"/>
            <a:ext cx="3242520" cy="830997"/>
          </a:xfrm>
          <a:prstGeom prst="rect">
            <a:avLst/>
          </a:prstGeom>
          <a:noFill/>
        </p:spPr>
        <p:txBody>
          <a:bodyPr wrap="square" rtlCol="0">
            <a:spAutoFit/>
          </a:bodyPr>
          <a:lstStyle/>
          <a:p>
            <a:pPr rtl="0"/>
            <a:r>
              <a:rPr lang="de-DE" sz="2400" b="1" dirty="0">
                <a:solidFill>
                  <a:schemeClr val="tx1">
                    <a:lumMod val="65000"/>
                    <a:lumOff val="35000"/>
                  </a:schemeClr>
                </a:solidFill>
                <a:effectLst/>
                <a:latin typeface="Century Gothic" panose="020B0502020202020204" pitchFamily="34" charset="0"/>
                <a:ea typeface="+mn-ea"/>
                <a:cs typeface="+mn-cs"/>
              </a:rPr>
              <a:t>Bewertung </a:t>
            </a:r>
            <a:br>
              <a:rPr lang="en-US" sz="2400" b="1" dirty="0">
                <a:solidFill>
                  <a:schemeClr val="tx1">
                    <a:lumMod val="65000"/>
                    <a:lumOff val="35000"/>
                  </a:schemeClr>
                </a:solidFill>
                <a:effectLst/>
                <a:latin typeface="Century Gothic" panose="020B0502020202020204" pitchFamily="34" charset="0"/>
                <a:ea typeface="+mn-ea"/>
                <a:cs typeface="+mn-cs"/>
              </a:rPr>
            </a:br>
            <a:r>
              <a:rPr lang="de-DE" sz="2400" b="1" dirty="0">
                <a:solidFill>
                  <a:schemeClr val="tx1">
                    <a:lumMod val="65000"/>
                    <a:lumOff val="35000"/>
                  </a:schemeClr>
                </a:solidFill>
                <a:effectLst/>
                <a:latin typeface="Century Gothic" panose="020B0502020202020204" pitchFamily="34" charset="0"/>
                <a:ea typeface="+mn-ea"/>
                <a:cs typeface="+mn-cs"/>
              </a:rPr>
              <a:t>und nächste Schritte </a:t>
            </a:r>
          </a:p>
        </p:txBody>
      </p:sp>
      <p:sp>
        <p:nvSpPr>
          <p:cNvPr id="488" name="TextBox 487">
            <a:extLst>
              <a:ext uri="{FF2B5EF4-FFF2-40B4-BE49-F238E27FC236}">
                <a16:creationId xmlns:a16="http://schemas.microsoft.com/office/drawing/2014/main" id="{B2C6D0F8-A7C3-EDC8-CD44-F892965542F3}"/>
              </a:ext>
            </a:extLst>
          </p:cNvPr>
          <p:cNvSpPr txBox="1"/>
          <p:nvPr/>
        </p:nvSpPr>
        <p:spPr>
          <a:xfrm>
            <a:off x="7997560" y="6098836"/>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Bedrohungen</a:t>
            </a:r>
          </a:p>
        </p:txBody>
      </p:sp>
      <p:sp>
        <p:nvSpPr>
          <p:cNvPr id="489" name="TextBox 10">
            <a:extLst>
              <a:ext uri="{FF2B5EF4-FFF2-40B4-BE49-F238E27FC236}">
                <a16:creationId xmlns:a16="http://schemas.microsoft.com/office/drawing/2014/main" id="{4C4C5292-EFE0-441D-0AA6-6A1B5BC3698B}"/>
              </a:ext>
            </a:extLst>
          </p:cNvPr>
          <p:cNvSpPr txBox="1"/>
          <p:nvPr/>
        </p:nvSpPr>
        <p:spPr>
          <a:xfrm>
            <a:off x="4335120" y="3098348"/>
            <a:ext cx="3407512"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S</a:t>
            </a:r>
          </a:p>
        </p:txBody>
      </p:sp>
      <p:sp>
        <p:nvSpPr>
          <p:cNvPr id="490" name="TextBox 11">
            <a:extLst>
              <a:ext uri="{FF2B5EF4-FFF2-40B4-BE49-F238E27FC236}">
                <a16:creationId xmlns:a16="http://schemas.microsoft.com/office/drawing/2014/main" id="{3A87581B-D6D2-571C-2DD5-49D4170EB320}"/>
              </a:ext>
            </a:extLst>
          </p:cNvPr>
          <p:cNvSpPr txBox="1"/>
          <p:nvPr/>
        </p:nvSpPr>
        <p:spPr>
          <a:xfrm>
            <a:off x="7818092" y="3098348"/>
            <a:ext cx="3492500"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W</a:t>
            </a:r>
          </a:p>
        </p:txBody>
      </p:sp>
      <p:sp>
        <p:nvSpPr>
          <p:cNvPr id="491" name="TextBox 12">
            <a:extLst>
              <a:ext uri="{FF2B5EF4-FFF2-40B4-BE49-F238E27FC236}">
                <a16:creationId xmlns:a16="http://schemas.microsoft.com/office/drawing/2014/main" id="{2A995EF0-9C12-BC4E-9F8B-57F794B6EB0E}"/>
              </a:ext>
            </a:extLst>
          </p:cNvPr>
          <p:cNvSpPr txBox="1"/>
          <p:nvPr/>
        </p:nvSpPr>
        <p:spPr>
          <a:xfrm>
            <a:off x="4335120" y="3625398"/>
            <a:ext cx="3492500" cy="584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O</a:t>
            </a:r>
          </a:p>
        </p:txBody>
      </p:sp>
      <p:sp>
        <p:nvSpPr>
          <p:cNvPr id="492" name="TextBox 13">
            <a:extLst>
              <a:ext uri="{FF2B5EF4-FFF2-40B4-BE49-F238E27FC236}">
                <a16:creationId xmlns:a16="http://schemas.microsoft.com/office/drawing/2014/main" id="{E96E4231-9FFC-2C92-D7B8-3EFF13886943}"/>
              </a:ext>
            </a:extLst>
          </p:cNvPr>
          <p:cNvSpPr txBox="1"/>
          <p:nvPr/>
        </p:nvSpPr>
        <p:spPr>
          <a:xfrm>
            <a:off x="7926578" y="3625398"/>
            <a:ext cx="3384013" cy="6159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T</a:t>
            </a:r>
          </a:p>
        </p:txBody>
      </p:sp>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261925" y="95313"/>
            <a:ext cx="11605389"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VORLAGE FÜR RISIKEN, CHANCEN, BEDROHUNGEN – BEISPIEL</a:t>
            </a:r>
          </a:p>
        </p:txBody>
      </p:sp>
      <p:sp>
        <p:nvSpPr>
          <p:cNvPr id="2" name="Rounded Rectangle 1">
            <a:extLst>
              <a:ext uri="{FF2B5EF4-FFF2-40B4-BE49-F238E27FC236}">
                <a16:creationId xmlns:a16="http://schemas.microsoft.com/office/drawing/2014/main" id="{140B8519-7ACE-1D39-568F-418356D7FAD8}"/>
              </a:ext>
            </a:extLst>
          </p:cNvPr>
          <p:cNvSpPr/>
          <p:nvPr/>
        </p:nvSpPr>
        <p:spPr>
          <a:xfrm>
            <a:off x="288321" y="689257"/>
            <a:ext cx="2679187" cy="2279727"/>
          </a:xfrm>
          <a:prstGeom prst="roundRect">
            <a:avLst>
              <a:gd name="adj" fmla="val 376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ounded Rectangle 2">
            <a:extLst>
              <a:ext uri="{FF2B5EF4-FFF2-40B4-BE49-F238E27FC236}">
                <a16:creationId xmlns:a16="http://schemas.microsoft.com/office/drawing/2014/main" id="{805E4EA5-021F-9453-BB41-6DD9960AE776}"/>
              </a:ext>
            </a:extLst>
          </p:cNvPr>
          <p:cNvSpPr/>
          <p:nvPr/>
        </p:nvSpPr>
        <p:spPr>
          <a:xfrm>
            <a:off x="288321" y="3206720"/>
            <a:ext cx="3203900" cy="3368135"/>
          </a:xfrm>
          <a:prstGeom prst="roundRect">
            <a:avLst>
              <a:gd name="adj" fmla="val 25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Rounded Rectangle 3">
            <a:extLst>
              <a:ext uri="{FF2B5EF4-FFF2-40B4-BE49-F238E27FC236}">
                <a16:creationId xmlns:a16="http://schemas.microsoft.com/office/drawing/2014/main" id="{57267FEE-EA89-5612-D748-D874C9D89FA9}"/>
              </a:ext>
            </a:extLst>
          </p:cNvPr>
          <p:cNvSpPr/>
          <p:nvPr/>
        </p:nvSpPr>
        <p:spPr>
          <a:xfrm>
            <a:off x="3716020" y="689257"/>
            <a:ext cx="4043912" cy="2904531"/>
          </a:xfrm>
          <a:prstGeom prst="roundRect">
            <a:avLst>
              <a:gd name="adj" fmla="val 3329"/>
            </a:avLst>
          </a:prstGeom>
          <a:solidFill>
            <a:srgbClr val="D7F1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ounded Rectangle 5">
            <a:extLst>
              <a:ext uri="{FF2B5EF4-FFF2-40B4-BE49-F238E27FC236}">
                <a16:creationId xmlns:a16="http://schemas.microsoft.com/office/drawing/2014/main" id="{EAE912FD-FA85-A603-AD88-2FE8F0D3FE2B}"/>
              </a:ext>
            </a:extLst>
          </p:cNvPr>
          <p:cNvSpPr/>
          <p:nvPr/>
        </p:nvSpPr>
        <p:spPr>
          <a:xfrm>
            <a:off x="7833047" y="689257"/>
            <a:ext cx="4041648" cy="2904531"/>
          </a:xfrm>
          <a:prstGeom prst="roundRect">
            <a:avLst>
              <a:gd name="adj" fmla="val 367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ounded Rectangle 6">
            <a:extLst>
              <a:ext uri="{FF2B5EF4-FFF2-40B4-BE49-F238E27FC236}">
                <a16:creationId xmlns:a16="http://schemas.microsoft.com/office/drawing/2014/main" id="{C27BC157-5627-9723-4984-8669F32B2FBE}"/>
              </a:ext>
            </a:extLst>
          </p:cNvPr>
          <p:cNvSpPr/>
          <p:nvPr/>
        </p:nvSpPr>
        <p:spPr>
          <a:xfrm>
            <a:off x="3716020" y="3670324"/>
            <a:ext cx="4043912" cy="2904531"/>
          </a:xfrm>
          <a:prstGeom prst="roundRect">
            <a:avLst>
              <a:gd name="adj" fmla="val 2987"/>
            </a:avLst>
          </a:prstGeom>
          <a:solidFill>
            <a:srgbClr val="ABE5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ounded Rectangle 7">
            <a:extLst>
              <a:ext uri="{FF2B5EF4-FFF2-40B4-BE49-F238E27FC236}">
                <a16:creationId xmlns:a16="http://schemas.microsoft.com/office/drawing/2014/main" id="{6689F78C-86D0-EC8D-C457-C80F57E342AD}"/>
              </a:ext>
            </a:extLst>
          </p:cNvPr>
          <p:cNvSpPr/>
          <p:nvPr/>
        </p:nvSpPr>
        <p:spPr>
          <a:xfrm>
            <a:off x="7833047" y="3670324"/>
            <a:ext cx="4041648" cy="2904531"/>
          </a:xfrm>
          <a:prstGeom prst="roundRect">
            <a:avLst>
              <a:gd name="adj" fmla="val 33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Rectangle 55">
            <a:extLst>
              <a:ext uri="{FF2B5EF4-FFF2-40B4-BE49-F238E27FC236}">
                <a16:creationId xmlns:a16="http://schemas.microsoft.com/office/drawing/2014/main" id="{8FDAB749-35F4-7BD6-8558-29CD690F6EF8}"/>
              </a:ext>
            </a:extLst>
          </p:cNvPr>
          <p:cNvSpPr/>
          <p:nvPr/>
        </p:nvSpPr>
        <p:spPr>
          <a:xfrm>
            <a:off x="3841780" y="1107254"/>
            <a:ext cx="3503703" cy="2339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Verbraucherorientiert: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können rein digitale Produkte an Kunden auf der ganzen Welt verkaufen.</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Geschäftsorientiert: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können Blockchain-Technologie integrieren und alle Arten von digitalen Zahlungen akzeptieren.</a:t>
            </a:r>
          </a:p>
        </p:txBody>
      </p:sp>
      <p:sp>
        <p:nvSpPr>
          <p:cNvPr id="57" name="Rectangle 56">
            <a:extLst>
              <a:ext uri="{FF2B5EF4-FFF2-40B4-BE49-F238E27FC236}">
                <a16:creationId xmlns:a16="http://schemas.microsoft.com/office/drawing/2014/main" id="{8E5691F8-FEAA-FE8D-CD43-6F10D00D3007}"/>
              </a:ext>
            </a:extLst>
          </p:cNvPr>
          <p:cNvSpPr/>
          <p:nvPr/>
        </p:nvSpPr>
        <p:spPr>
          <a:xfrm>
            <a:off x="7844190" y="1118394"/>
            <a:ext cx="3739670" cy="21167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Infrastruktur in der Anfangsphase: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 wird eine beträchtliche Anzahl von Anlaufschwierigkeiten geben.</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Keine Mentoren oder Experten: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Da das Metaversum neu ist, gibt es keine bewährten Mentoren oder Experten, die uns helfen oder anweisen.</a:t>
            </a:r>
          </a:p>
        </p:txBody>
      </p:sp>
      <p:sp>
        <p:nvSpPr>
          <p:cNvPr id="58" name="Rectangle 57">
            <a:extLst>
              <a:ext uri="{FF2B5EF4-FFF2-40B4-BE49-F238E27FC236}">
                <a16:creationId xmlns:a16="http://schemas.microsoft.com/office/drawing/2014/main" id="{683EC6CB-7ED7-1A98-E3DF-0EF8BAB20E7B}"/>
              </a:ext>
            </a:extLst>
          </p:cNvPr>
          <p:cNvSpPr/>
          <p:nvPr/>
        </p:nvSpPr>
        <p:spPr>
          <a:xfrm>
            <a:off x="3802684" y="3698523"/>
            <a:ext cx="3542800"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Digitale Expansion: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haben die Möglichkeit, eine viel breitere (d. h. weltweite) Zielgruppe zu erreichen.</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Neue Einnahmequellen: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können neue digitale und reale Produktlinien schaffen und uns auf zukünftiges Wachstum und Entwicklung einstellen.</a:t>
            </a:r>
          </a:p>
        </p:txBody>
      </p:sp>
      <p:sp>
        <p:nvSpPr>
          <p:cNvPr id="59" name="Rectangle 58">
            <a:extLst>
              <a:ext uri="{FF2B5EF4-FFF2-40B4-BE49-F238E27FC236}">
                <a16:creationId xmlns:a16="http://schemas.microsoft.com/office/drawing/2014/main" id="{3226EF26-85EE-304D-4499-7DD3839572C9}"/>
              </a:ext>
            </a:extLst>
          </p:cNvPr>
          <p:cNvSpPr/>
          <p:nvPr/>
        </p:nvSpPr>
        <p:spPr>
          <a:xfrm>
            <a:off x="7844190" y="3722503"/>
            <a:ext cx="3911514"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Sicherheit: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Cybersicherheit und die Risiken von Hacking innerhalb des Metaversums sind noch nicht gut genug erforscht.</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Kriminalität und Belästigung: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 ist schwierig, Regeln und Gesetze in einem digitalen Raum durchzusetzen.</a:t>
            </a:r>
          </a:p>
        </p:txBody>
      </p:sp>
      <p:sp>
        <p:nvSpPr>
          <p:cNvPr id="60" name="Rectangle 59">
            <a:extLst>
              <a:ext uri="{FF2B5EF4-FFF2-40B4-BE49-F238E27FC236}">
                <a16:creationId xmlns:a16="http://schemas.microsoft.com/office/drawing/2014/main" id="{73946568-732D-928D-C8AF-EBFCE70D5B83}"/>
              </a:ext>
            </a:extLst>
          </p:cNvPr>
          <p:cNvSpPr/>
          <p:nvPr/>
        </p:nvSpPr>
        <p:spPr>
          <a:xfrm>
            <a:off x="326455" y="1113920"/>
            <a:ext cx="2545793" cy="145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rtl="0">
              <a:lnSpc>
                <a:spcPct val="115000"/>
              </a:lnSpc>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Stellen Sie fest, ob eine Expansion in das Metaverse für unser Unternehmen von Vorteil ist.</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61" name="Rectangle 60">
            <a:extLst>
              <a:ext uri="{FF2B5EF4-FFF2-40B4-BE49-F238E27FC236}">
                <a16:creationId xmlns:a16="http://schemas.microsoft.com/office/drawing/2014/main" id="{6D8F7C37-40A6-F15F-37C2-9DA4BA5DB829}"/>
              </a:ext>
            </a:extLst>
          </p:cNvPr>
          <p:cNvSpPr/>
          <p:nvPr/>
        </p:nvSpPr>
        <p:spPr>
          <a:xfrm>
            <a:off x="326455" y="3933373"/>
            <a:ext cx="3154684" cy="2203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Starten Sie eine Testversion und forschen Sie weiter. Informieren Sie sich über Werbemöglichkeiten und Kosten für virtuelle Schaufenster. Treffen Sie sich mit einem Metaverse-Mitarbeiter zum Gespräch über Sicherheits- und Rechtsrichtlinien. </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484" name="TextBox 483">
            <a:extLst>
              <a:ext uri="{FF2B5EF4-FFF2-40B4-BE49-F238E27FC236}">
                <a16:creationId xmlns:a16="http://schemas.microsoft.com/office/drawing/2014/main" id="{11E53A53-D3F0-6927-7A51-E3B6161700CD}"/>
              </a:ext>
            </a:extLst>
          </p:cNvPr>
          <p:cNvSpPr txBox="1"/>
          <p:nvPr/>
        </p:nvSpPr>
        <p:spPr>
          <a:xfrm>
            <a:off x="3726469" y="713381"/>
            <a:ext cx="3869755"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Stärken</a:t>
            </a:r>
          </a:p>
          <a:p>
            <a:endParaRPr lang="en-US" sz="2400" dirty="0"/>
          </a:p>
        </p:txBody>
      </p:sp>
      <p:sp>
        <p:nvSpPr>
          <p:cNvPr id="485" name="TextBox 484">
            <a:extLst>
              <a:ext uri="{FF2B5EF4-FFF2-40B4-BE49-F238E27FC236}">
                <a16:creationId xmlns:a16="http://schemas.microsoft.com/office/drawing/2014/main" id="{3EEE776B-0CAA-5CF5-3459-11B6425E5C8E}"/>
              </a:ext>
            </a:extLst>
          </p:cNvPr>
          <p:cNvSpPr txBox="1"/>
          <p:nvPr/>
        </p:nvSpPr>
        <p:spPr>
          <a:xfrm>
            <a:off x="276709" y="713381"/>
            <a:ext cx="2902312" cy="830997"/>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Analyseziele</a:t>
            </a:r>
          </a:p>
          <a:p>
            <a:endParaRPr lang="en-US" sz="2400" dirty="0"/>
          </a:p>
        </p:txBody>
      </p:sp>
      <p:sp>
        <p:nvSpPr>
          <p:cNvPr id="486" name="TextBox 485">
            <a:extLst>
              <a:ext uri="{FF2B5EF4-FFF2-40B4-BE49-F238E27FC236}">
                <a16:creationId xmlns:a16="http://schemas.microsoft.com/office/drawing/2014/main" id="{21A27599-6210-D71A-74C9-4DFCD713D877}"/>
              </a:ext>
            </a:extLst>
          </p:cNvPr>
          <p:cNvSpPr txBox="1"/>
          <p:nvPr/>
        </p:nvSpPr>
        <p:spPr>
          <a:xfrm>
            <a:off x="7997560" y="713381"/>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Schwächen</a:t>
            </a:r>
          </a:p>
        </p:txBody>
      </p:sp>
      <p:sp>
        <p:nvSpPr>
          <p:cNvPr id="487" name="TextBox 486">
            <a:extLst>
              <a:ext uri="{FF2B5EF4-FFF2-40B4-BE49-F238E27FC236}">
                <a16:creationId xmlns:a16="http://schemas.microsoft.com/office/drawing/2014/main" id="{917980BF-946C-08AB-8914-54756615DC55}"/>
              </a:ext>
            </a:extLst>
          </p:cNvPr>
          <p:cNvSpPr txBox="1"/>
          <p:nvPr/>
        </p:nvSpPr>
        <p:spPr>
          <a:xfrm>
            <a:off x="3726469" y="6098836"/>
            <a:ext cx="3869755" cy="461665"/>
          </a:xfrm>
          <a:prstGeom prst="rect">
            <a:avLst/>
          </a:prstGeom>
          <a:noFill/>
        </p:spPr>
        <p:txBody>
          <a:bodyPr wrap="square" rtlCol="0">
            <a:spAutoFit/>
          </a:bodyPr>
          <a:lstStyle/>
          <a:p>
            <a:pPr rtl="0"/>
            <a:r>
              <a:rPr lang="de-DE" sz="2400" b="1">
                <a:solidFill>
                  <a:schemeClr val="tx1">
                    <a:lumMod val="65000"/>
                    <a:lumOff val="35000"/>
                  </a:schemeClr>
                </a:solidFill>
                <a:effectLst/>
                <a:latin typeface="Century Gothic" panose="020B0502020202020204" pitchFamily="34" charset="0"/>
                <a:ea typeface="+mn-ea"/>
                <a:cs typeface="+mn-cs"/>
              </a:rPr>
              <a:t>Chancen</a:t>
            </a:r>
          </a:p>
        </p:txBody>
      </p:sp>
      <p:sp>
        <p:nvSpPr>
          <p:cNvPr id="488" name="TextBox 487">
            <a:extLst>
              <a:ext uri="{FF2B5EF4-FFF2-40B4-BE49-F238E27FC236}">
                <a16:creationId xmlns:a16="http://schemas.microsoft.com/office/drawing/2014/main" id="{5462DBA9-BBAC-9C40-F077-D2DC60E9EB56}"/>
              </a:ext>
            </a:extLst>
          </p:cNvPr>
          <p:cNvSpPr txBox="1"/>
          <p:nvPr/>
        </p:nvSpPr>
        <p:spPr>
          <a:xfrm>
            <a:off x="276709" y="3178289"/>
            <a:ext cx="3204430" cy="830997"/>
          </a:xfrm>
          <a:prstGeom prst="rect">
            <a:avLst/>
          </a:prstGeom>
          <a:noFill/>
        </p:spPr>
        <p:txBody>
          <a:bodyPr wrap="square" rtlCol="0">
            <a:spAutoFit/>
          </a:bodyPr>
          <a:lstStyle/>
          <a:p>
            <a:pPr rtl="0"/>
            <a:r>
              <a:rPr lang="de-DE" sz="2400" b="1" dirty="0">
                <a:solidFill>
                  <a:schemeClr val="tx1">
                    <a:lumMod val="65000"/>
                    <a:lumOff val="35000"/>
                  </a:schemeClr>
                </a:solidFill>
                <a:effectLst/>
                <a:latin typeface="Century Gothic" panose="020B0502020202020204" pitchFamily="34" charset="0"/>
                <a:ea typeface="+mn-ea"/>
                <a:cs typeface="+mn-cs"/>
              </a:rPr>
              <a:t>Evaluierung </a:t>
            </a:r>
          </a:p>
          <a:p>
            <a:pPr rtl="0"/>
            <a:r>
              <a:rPr lang="de-DE" sz="2400" b="1" dirty="0">
                <a:solidFill>
                  <a:schemeClr val="tx1">
                    <a:lumMod val="65000"/>
                    <a:lumOff val="35000"/>
                  </a:schemeClr>
                </a:solidFill>
                <a:effectLst/>
                <a:latin typeface="Century Gothic" panose="020B0502020202020204" pitchFamily="34" charset="0"/>
                <a:ea typeface="+mn-ea"/>
                <a:cs typeface="+mn-cs"/>
              </a:rPr>
              <a:t>und nächste Schritte </a:t>
            </a:r>
          </a:p>
        </p:txBody>
      </p:sp>
      <p:sp>
        <p:nvSpPr>
          <p:cNvPr id="489" name="TextBox 488">
            <a:extLst>
              <a:ext uri="{FF2B5EF4-FFF2-40B4-BE49-F238E27FC236}">
                <a16:creationId xmlns:a16="http://schemas.microsoft.com/office/drawing/2014/main" id="{44C19925-7B09-BDFF-C70E-F59BC28707F7}"/>
              </a:ext>
            </a:extLst>
          </p:cNvPr>
          <p:cNvSpPr txBox="1"/>
          <p:nvPr/>
        </p:nvSpPr>
        <p:spPr>
          <a:xfrm>
            <a:off x="7997560" y="6098836"/>
            <a:ext cx="3869755" cy="461665"/>
          </a:xfrm>
          <a:prstGeom prst="rect">
            <a:avLst/>
          </a:prstGeom>
          <a:noFill/>
        </p:spPr>
        <p:txBody>
          <a:bodyPr wrap="square" rtlCol="0">
            <a:spAutoFit/>
          </a:bodyPr>
          <a:lstStyle/>
          <a:p>
            <a:pPr algn="r" rtl="0"/>
            <a:r>
              <a:rPr lang="de-DE" sz="2400" b="1">
                <a:solidFill>
                  <a:schemeClr val="tx1">
                    <a:lumMod val="65000"/>
                    <a:lumOff val="35000"/>
                  </a:schemeClr>
                </a:solidFill>
                <a:effectLst/>
                <a:latin typeface="Century Gothic" panose="020B0502020202020204" pitchFamily="34" charset="0"/>
                <a:ea typeface="+mn-ea"/>
                <a:cs typeface="+mn-cs"/>
              </a:rPr>
              <a:t>Bedrohungen</a:t>
            </a:r>
          </a:p>
        </p:txBody>
      </p:sp>
      <p:sp>
        <p:nvSpPr>
          <p:cNvPr id="490" name="TextBox 10">
            <a:extLst>
              <a:ext uri="{FF2B5EF4-FFF2-40B4-BE49-F238E27FC236}">
                <a16:creationId xmlns:a16="http://schemas.microsoft.com/office/drawing/2014/main" id="{5096EA10-BFC2-1517-0ACA-AEA8CFF0CC09}"/>
              </a:ext>
            </a:extLst>
          </p:cNvPr>
          <p:cNvSpPr txBox="1"/>
          <p:nvPr/>
        </p:nvSpPr>
        <p:spPr>
          <a:xfrm>
            <a:off x="4335120" y="3098348"/>
            <a:ext cx="3407512"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S</a:t>
            </a:r>
          </a:p>
        </p:txBody>
      </p:sp>
      <p:sp>
        <p:nvSpPr>
          <p:cNvPr id="491" name="TextBox 11">
            <a:extLst>
              <a:ext uri="{FF2B5EF4-FFF2-40B4-BE49-F238E27FC236}">
                <a16:creationId xmlns:a16="http://schemas.microsoft.com/office/drawing/2014/main" id="{3E756D62-3592-337A-CCCF-E28E4BC2F62A}"/>
              </a:ext>
            </a:extLst>
          </p:cNvPr>
          <p:cNvSpPr txBox="1"/>
          <p:nvPr/>
        </p:nvSpPr>
        <p:spPr>
          <a:xfrm>
            <a:off x="7818092" y="3098348"/>
            <a:ext cx="3492500"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W</a:t>
            </a:r>
          </a:p>
        </p:txBody>
      </p:sp>
      <p:sp>
        <p:nvSpPr>
          <p:cNvPr id="492" name="TextBox 12">
            <a:extLst>
              <a:ext uri="{FF2B5EF4-FFF2-40B4-BE49-F238E27FC236}">
                <a16:creationId xmlns:a16="http://schemas.microsoft.com/office/drawing/2014/main" id="{7E60A8AE-8838-15F4-7B4B-1FB5174D8B52}"/>
              </a:ext>
            </a:extLst>
          </p:cNvPr>
          <p:cNvSpPr txBox="1"/>
          <p:nvPr/>
        </p:nvSpPr>
        <p:spPr>
          <a:xfrm>
            <a:off x="4335120" y="3625398"/>
            <a:ext cx="3492500" cy="584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de-DE" sz="3200" b="1">
                <a:solidFill>
                  <a:schemeClr val="tx1">
                    <a:lumMod val="65000"/>
                    <a:lumOff val="35000"/>
                  </a:schemeClr>
                </a:solidFill>
                <a:effectLst/>
                <a:latin typeface="Century Gothic" panose="020B0502020202020204" pitchFamily="34" charset="0"/>
                <a:ea typeface="+mn-ea"/>
                <a:cs typeface="+mn-cs"/>
              </a:rPr>
              <a:t>O</a:t>
            </a:r>
          </a:p>
        </p:txBody>
      </p:sp>
      <p:sp>
        <p:nvSpPr>
          <p:cNvPr id="493" name="TextBox 13">
            <a:extLst>
              <a:ext uri="{FF2B5EF4-FFF2-40B4-BE49-F238E27FC236}">
                <a16:creationId xmlns:a16="http://schemas.microsoft.com/office/drawing/2014/main" id="{C4E1BF29-7235-564B-97AD-A7A506D8820E}"/>
              </a:ext>
            </a:extLst>
          </p:cNvPr>
          <p:cNvSpPr txBox="1"/>
          <p:nvPr/>
        </p:nvSpPr>
        <p:spPr>
          <a:xfrm>
            <a:off x="7926578" y="3625398"/>
            <a:ext cx="3384013" cy="6159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de-DE" sz="3200" b="1">
                <a:solidFill>
                  <a:schemeClr val="tx1">
                    <a:lumMod val="65000"/>
                    <a:lumOff val="35000"/>
                  </a:schemeClr>
                </a:solidFill>
                <a:effectLst/>
                <a:latin typeface="Century Gothic" panose="020B0502020202020204" pitchFamily="34" charset="0"/>
                <a:ea typeface="+mn-ea"/>
                <a:cs typeface="+mn-cs"/>
              </a:rPr>
              <a:t>T</a:t>
            </a:r>
          </a:p>
        </p:txBody>
      </p:sp>
    </p:spTree>
    <p:extLst>
      <p:ext uri="{BB962C8B-B14F-4D97-AF65-F5344CB8AC3E}">
        <p14:creationId xmlns:p14="http://schemas.microsoft.com/office/powerpoint/2010/main" val="5507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2443</TotalTime>
  <Words>353</Words>
  <Application>Microsoft Office PowerPoint</Application>
  <PresentationFormat>Widescreen</PresentationFormat>
  <Paragraphs>45</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Symbol</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62</cp:revision>
  <cp:lastPrinted>2020-08-31T22:23:58Z</cp:lastPrinted>
  <dcterms:created xsi:type="dcterms:W3CDTF">2021-07-07T23:54:57Z</dcterms:created>
  <dcterms:modified xsi:type="dcterms:W3CDTF">2024-12-11T03:14:29Z</dcterms:modified>
</cp:coreProperties>
</file>