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1" r:id="rId2"/>
    <p:sldId id="35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E659"/>
    <a:srgbClr val="FFFF00"/>
    <a:srgbClr val="F7F9FB"/>
    <a:srgbClr val="EAEEF3"/>
    <a:srgbClr val="F3F0F0"/>
    <a:srgbClr val="E6DFDB"/>
    <a:srgbClr val="EDE4DB"/>
    <a:srgbClr val="FBF2EB"/>
    <a:srgbClr val="FE5A01"/>
    <a:srgbClr val="FFF2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85" autoAdjust="0"/>
    <p:restoredTop sz="86447"/>
  </p:normalViewPr>
  <p:slideViewPr>
    <p:cSldViewPr snapToGrid="0" snapToObjects="1">
      <p:cViewPr varScale="1">
        <p:scale>
          <a:sx n="135" d="100"/>
          <a:sy n="135" d="100"/>
        </p:scale>
        <p:origin x="126" y="256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notesViewPr>
    <p:cSldViewPr snapToGrid="0" snapToObjects="1">
      <p:cViewPr varScale="1">
        <p:scale>
          <a:sx n="185" d="100"/>
          <a:sy n="185" d="100"/>
        </p:scale>
        <p:origin x="1542" y="1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12/11/2024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1304859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6547494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12/11/2024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50174"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5" name="TextBox 524">
            <a:extLst>
              <a:ext uri="{FF2B5EF4-FFF2-40B4-BE49-F238E27FC236}">
                <a16:creationId xmlns:a16="http://schemas.microsoft.com/office/drawing/2014/main" id="{993314DF-19A8-7BA0-E7D5-9AAE57CDF62A}"/>
              </a:ext>
            </a:extLst>
          </p:cNvPr>
          <p:cNvSpPr txBox="1"/>
          <p:nvPr/>
        </p:nvSpPr>
        <p:spPr>
          <a:xfrm>
            <a:off x="207847" y="224390"/>
            <a:ext cx="9167808" cy="492443"/>
          </a:xfrm>
          <a:prstGeom prst="rect">
            <a:avLst/>
          </a:prstGeom>
          <a:noFill/>
        </p:spPr>
        <p:txBody>
          <a:bodyPr wrap="square" rtlCol="0">
            <a:spAutoFit/>
          </a:bodyPr>
          <a:lstStyle/>
          <a:p>
            <a:pPr rtl="0"/>
            <a:r>
              <a:rPr lang="de-DE" sz="2600" b="1" dirty="0">
                <a:solidFill>
                  <a:schemeClr val="tx1">
                    <a:lumMod val="65000"/>
                    <a:lumOff val="35000"/>
                  </a:schemeClr>
                </a:solidFill>
                <a:latin typeface="Century Gothic" panose="020B0502020202020204" pitchFamily="34" charset="0"/>
              </a:rPr>
              <a:t>VORLAGE FÜR EIN ISO-RISIKO- UND CHANCENREGISTER</a:t>
            </a:r>
          </a:p>
        </p:txBody>
      </p:sp>
      <p:pic>
        <p:nvPicPr>
          <p:cNvPr id="526" name="Picture 525">
            <a:hlinkClick r:id="rId3"/>
            <a:extLst>
              <a:ext uri="{FF2B5EF4-FFF2-40B4-BE49-F238E27FC236}">
                <a16:creationId xmlns:a16="http://schemas.microsoft.com/office/drawing/2014/main" id="{FBE43351-BC7D-4D94-A6F1-E00A6D443686}"/>
              </a:ext>
            </a:extLst>
          </p:cNvPr>
          <p:cNvPicPr>
            <a:picLocks noChangeAspect="1"/>
          </p:cNvPicPr>
          <p:nvPr/>
        </p:nvPicPr>
        <p:blipFill>
          <a:blip r:embed="rId4"/>
          <a:srcRect/>
          <a:stretch/>
        </p:blipFill>
        <p:spPr>
          <a:xfrm>
            <a:off x="9375655" y="235177"/>
            <a:ext cx="2465822" cy="490440"/>
          </a:xfrm>
          <a:prstGeom prst="rect">
            <a:avLst/>
          </a:prstGeom>
        </p:spPr>
      </p:pic>
      <p:graphicFrame>
        <p:nvGraphicFramePr>
          <p:cNvPr id="2" name="Table 1">
            <a:extLst>
              <a:ext uri="{FF2B5EF4-FFF2-40B4-BE49-F238E27FC236}">
                <a16:creationId xmlns:a16="http://schemas.microsoft.com/office/drawing/2014/main" id="{EFCCC84C-9BA0-F969-668B-A734D7110803}"/>
              </a:ext>
            </a:extLst>
          </p:cNvPr>
          <p:cNvGraphicFramePr>
            <a:graphicFrameLocks noGrp="1"/>
          </p:cNvGraphicFramePr>
          <p:nvPr>
            <p:extLst>
              <p:ext uri="{D42A27DB-BD31-4B8C-83A1-F6EECF244321}">
                <p14:modId xmlns:p14="http://schemas.microsoft.com/office/powerpoint/2010/main" val="1356706918"/>
              </p:ext>
            </p:extLst>
          </p:nvPr>
        </p:nvGraphicFramePr>
        <p:xfrm>
          <a:off x="303926" y="1046545"/>
          <a:ext cx="8782322" cy="2213488"/>
        </p:xfrm>
        <a:graphic>
          <a:graphicData uri="http://schemas.openxmlformats.org/drawingml/2006/table">
            <a:tbl>
              <a:tblPr>
                <a:tableStyleId>{5C22544A-7EE6-4342-B048-85BDC9FD1C3A}</a:tableStyleId>
              </a:tblPr>
              <a:tblGrid>
                <a:gridCol w="444936">
                  <a:extLst>
                    <a:ext uri="{9D8B030D-6E8A-4147-A177-3AD203B41FA5}">
                      <a16:colId xmlns:a16="http://schemas.microsoft.com/office/drawing/2014/main" val="1121084455"/>
                    </a:ext>
                  </a:extLst>
                </a:gridCol>
                <a:gridCol w="1340069">
                  <a:extLst>
                    <a:ext uri="{9D8B030D-6E8A-4147-A177-3AD203B41FA5}">
                      <a16:colId xmlns:a16="http://schemas.microsoft.com/office/drawing/2014/main" val="2805350575"/>
                    </a:ext>
                  </a:extLst>
                </a:gridCol>
                <a:gridCol w="1012078">
                  <a:extLst>
                    <a:ext uri="{9D8B030D-6E8A-4147-A177-3AD203B41FA5}">
                      <a16:colId xmlns:a16="http://schemas.microsoft.com/office/drawing/2014/main" val="3578054028"/>
                    </a:ext>
                  </a:extLst>
                </a:gridCol>
                <a:gridCol w="1549819">
                  <a:extLst>
                    <a:ext uri="{9D8B030D-6E8A-4147-A177-3AD203B41FA5}">
                      <a16:colId xmlns:a16="http://schemas.microsoft.com/office/drawing/2014/main" val="669283026"/>
                    </a:ext>
                  </a:extLst>
                </a:gridCol>
                <a:gridCol w="1221827">
                  <a:extLst>
                    <a:ext uri="{9D8B030D-6E8A-4147-A177-3AD203B41FA5}">
                      <a16:colId xmlns:a16="http://schemas.microsoft.com/office/drawing/2014/main" val="454506827"/>
                    </a:ext>
                  </a:extLst>
                </a:gridCol>
                <a:gridCol w="922283">
                  <a:extLst>
                    <a:ext uri="{9D8B030D-6E8A-4147-A177-3AD203B41FA5}">
                      <a16:colId xmlns:a16="http://schemas.microsoft.com/office/drawing/2014/main" val="3039088257"/>
                    </a:ext>
                  </a:extLst>
                </a:gridCol>
                <a:gridCol w="1150883">
                  <a:extLst>
                    <a:ext uri="{9D8B030D-6E8A-4147-A177-3AD203B41FA5}">
                      <a16:colId xmlns:a16="http://schemas.microsoft.com/office/drawing/2014/main" val="11568570"/>
                    </a:ext>
                  </a:extLst>
                </a:gridCol>
                <a:gridCol w="1140427">
                  <a:extLst>
                    <a:ext uri="{9D8B030D-6E8A-4147-A177-3AD203B41FA5}">
                      <a16:colId xmlns:a16="http://schemas.microsoft.com/office/drawing/2014/main" val="2873069235"/>
                    </a:ext>
                  </a:extLst>
                </a:gridCol>
              </a:tblGrid>
              <a:tr h="500859">
                <a:tc>
                  <a:txBody>
                    <a:bodyPr/>
                    <a:lstStyle/>
                    <a:p>
                      <a:pPr algn="l" rtl="0" fontAlgn="ctr"/>
                      <a:r>
                        <a:rPr lang="de-DE" sz="950" b="0" i="0" u="none" strike="noStrike" dirty="0">
                          <a:solidFill>
                            <a:srgbClr val="000000"/>
                          </a:solidFill>
                          <a:effectLst/>
                          <a:latin typeface="Century Gothic" panose="020B0502020202020204" pitchFamily="34" charset="0"/>
                        </a:rPr>
                        <a:t>RISIKO </a:t>
                      </a:r>
                    </a:p>
                    <a:p>
                      <a:pPr algn="l" rtl="0" fontAlgn="ctr"/>
                      <a:r>
                        <a:rPr lang="de-DE" sz="950" b="0" i="0" u="none" strike="noStrike" dirty="0">
                          <a:solidFill>
                            <a:srgbClr val="000000"/>
                          </a:solidFill>
                          <a:effectLst/>
                          <a:latin typeface="Century Gothic" panose="020B0502020202020204" pitchFamily="34" charset="0"/>
                        </a:rPr>
                        <a:t>ID-NR.</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rtl="0" fontAlgn="ctr"/>
                      <a:r>
                        <a:rPr lang="de-DE" sz="950" u="none" strike="noStrike" dirty="0">
                          <a:effectLst/>
                          <a:latin typeface="Century Gothic" panose="020B0502020202020204" pitchFamily="34" charset="0"/>
                        </a:rPr>
                        <a:t>RISIKOBESCHREIBUNG</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rtl="0" fontAlgn="ctr"/>
                      <a:r>
                        <a:rPr lang="de-DE" sz="950" b="0" i="0" u="none" strike="noStrike" dirty="0">
                          <a:solidFill>
                            <a:srgbClr val="000000"/>
                          </a:solidFill>
                          <a:effectLst/>
                          <a:latin typeface="Century Gothic" panose="020B0502020202020204" pitchFamily="34" charset="0"/>
                        </a:rPr>
                        <a:t>PROZESS</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rtl="0" fontAlgn="ctr"/>
                      <a:r>
                        <a:rPr lang="de-DE" sz="950" b="0" i="0" u="none" strike="noStrike" dirty="0">
                          <a:solidFill>
                            <a:srgbClr val="000000"/>
                          </a:solidFill>
                          <a:effectLst/>
                          <a:latin typeface="Century Gothic" panose="020B0502020202020204" pitchFamily="34" charset="0"/>
                        </a:rPr>
                        <a:t>ISO 27001</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rtl="0" fontAlgn="ctr"/>
                      <a:r>
                        <a:rPr lang="de-DE" sz="950" u="none" strike="noStrike" dirty="0">
                          <a:effectLst/>
                          <a:latin typeface="Century Gothic" panose="020B0502020202020204" pitchFamily="34" charset="0"/>
                        </a:rPr>
                        <a:t>BESCHREIBUNG DER AUSWIRKUNGEN</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rtl="0" fontAlgn="ctr"/>
                      <a:r>
                        <a:rPr lang="de-DE" sz="950" u="none" strike="noStrike" dirty="0">
                          <a:effectLst/>
                          <a:latin typeface="Century Gothic" panose="020B0502020202020204" pitchFamily="34" charset="0"/>
                        </a:rPr>
                        <a:t>AUSWIRKUNGS</a:t>
                      </a:r>
                      <a:br>
                        <a:rPr lang="en-US" sz="950" u="none" strike="noStrike" dirty="0">
                          <a:effectLst/>
                          <a:latin typeface="Century Gothic" panose="020B0502020202020204" pitchFamily="34" charset="0"/>
                        </a:rPr>
                      </a:br>
                      <a:r>
                        <a:rPr lang="de-DE" sz="950" u="none" strike="noStrike" dirty="0">
                          <a:effectLst/>
                          <a:latin typeface="Century Gothic" panose="020B0502020202020204" pitchFamily="34" charset="0"/>
                        </a:rPr>
                        <a:t>STUFE</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rtl="0" fontAlgn="ctr"/>
                      <a:r>
                        <a:rPr lang="de-DE" sz="950" u="none" strike="noStrike" dirty="0">
                          <a:effectLst/>
                          <a:latin typeface="Century Gothic" panose="020B0502020202020204" pitchFamily="34" charset="0"/>
                        </a:rPr>
                        <a:t>WAHRSCHEINLICH-KEITSSTUFE</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rtl="0" fontAlgn="ctr"/>
                      <a:r>
                        <a:rPr lang="de-DE" sz="950" u="none" strike="noStrike" dirty="0">
                          <a:effectLst/>
                          <a:latin typeface="Century Gothic" panose="020B0502020202020204" pitchFamily="34" charset="0"/>
                        </a:rPr>
                        <a:t>PRIORITÄTSSTUFE</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2095053626"/>
                  </a:ext>
                </a:extLst>
              </a:tr>
              <a:tr h="685800">
                <a:tc>
                  <a:txBody>
                    <a:bodyPr/>
                    <a:lstStyle/>
                    <a:p>
                      <a:pPr algn="l" fontAlgn="ctr"/>
                      <a:endParaRPr lang="en-US" sz="750" b="0" i="0" u="none" strike="noStrike" dirty="0">
                        <a:solidFill>
                          <a:srgbClr val="000000"/>
                        </a:solidFill>
                        <a:effectLst/>
                        <a:latin typeface="Century Gothic" panose="020B0502020202020204" pitchFamily="34" charset="0"/>
                      </a:endParaRP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de-DE" sz="750" u="none" strike="noStrike" dirty="0">
                          <a:effectLst/>
                          <a:latin typeface="Century Gothic" panose="020B0502020202020204" pitchFamily="34" charset="0"/>
                        </a:rPr>
                        <a:t>Fassen Sie das Risiko kurz zusammen.</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de-DE" sz="750" b="0" i="0" u="none" strike="noStrike" dirty="0">
                          <a:solidFill>
                            <a:srgbClr val="000000"/>
                          </a:solidFill>
                          <a:effectLst/>
                          <a:latin typeface="Century Gothic" panose="020B0502020202020204" pitchFamily="34" charset="0"/>
                        </a:rPr>
                        <a:t>Auf welchen Prozess bezieht sich dieses Risiko?</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de-DE" sz="750" b="0" i="0" u="none" strike="noStrike" dirty="0">
                          <a:solidFill>
                            <a:srgbClr val="000000"/>
                          </a:solidFill>
                          <a:effectLst/>
                          <a:latin typeface="Century Gothic" panose="020B0502020202020204" pitchFamily="34" charset="0"/>
                        </a:rPr>
                        <a:t>Auf welchen der 14 Schritte der Informationssicherheitsstandards der ISO 27001 bezieht sich dieses Cybersicherheitsrisiko?</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de-DE" sz="750" u="none" strike="noStrike" dirty="0">
                          <a:effectLst/>
                          <a:latin typeface="Century Gothic" panose="020B0502020202020204" pitchFamily="34" charset="0"/>
                        </a:rPr>
                        <a:t>Was passiert, wenn das Risiko nicht gemindert oder beseitigt wird?</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de-DE" sz="750" u="none" strike="noStrike" dirty="0">
                          <a:effectLst/>
                          <a:latin typeface="Century Gothic" panose="020B0502020202020204" pitchFamily="34" charset="0"/>
                        </a:rPr>
                        <a:t>Bewertung </a:t>
                      </a:r>
                      <a:br>
                        <a:rPr lang="en-US" sz="750" u="none" strike="noStrike" dirty="0">
                          <a:effectLst/>
                          <a:latin typeface="Century Gothic" panose="020B0502020202020204" pitchFamily="34" charset="0"/>
                        </a:rPr>
                      </a:br>
                      <a:r>
                        <a:rPr lang="de-DE" sz="750" u="none" strike="noStrike" dirty="0">
                          <a:effectLst/>
                          <a:latin typeface="Century Gothic" panose="020B0502020202020204" pitchFamily="34" charset="0"/>
                        </a:rPr>
                        <a:t>1 (GERING) bis </a:t>
                      </a:r>
                      <a:br>
                        <a:rPr lang="en-US" sz="750" u="none" strike="noStrike" dirty="0">
                          <a:effectLst/>
                          <a:latin typeface="Century Gothic" panose="020B0502020202020204" pitchFamily="34" charset="0"/>
                        </a:rPr>
                      </a:br>
                      <a:r>
                        <a:rPr lang="de-DE" sz="750" u="none" strike="noStrike" dirty="0">
                          <a:effectLst/>
                          <a:latin typeface="Century Gothic" panose="020B0502020202020204" pitchFamily="34" charset="0"/>
                        </a:rPr>
                        <a:t>5 (HOCH)</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de-DE" sz="750" u="none" strike="noStrike" dirty="0">
                          <a:effectLst/>
                          <a:latin typeface="Century Gothic" panose="020B0502020202020204" pitchFamily="34" charset="0"/>
                        </a:rPr>
                        <a:t>Bewertung </a:t>
                      </a:r>
                      <a:br>
                        <a:rPr lang="en-US" sz="750" u="none" strike="noStrike" dirty="0">
                          <a:effectLst/>
                          <a:latin typeface="Century Gothic" panose="020B0502020202020204" pitchFamily="34" charset="0"/>
                        </a:rPr>
                      </a:br>
                      <a:r>
                        <a:rPr lang="de-DE" sz="750" u="none" strike="noStrike" dirty="0">
                          <a:effectLst/>
                          <a:latin typeface="Century Gothic" panose="020B0502020202020204" pitchFamily="34" charset="0"/>
                        </a:rPr>
                        <a:t>1 (GERING) bis </a:t>
                      </a:r>
                      <a:br>
                        <a:rPr lang="en-US" sz="750" u="none" strike="noStrike" dirty="0">
                          <a:effectLst/>
                          <a:latin typeface="Century Gothic" panose="020B0502020202020204" pitchFamily="34" charset="0"/>
                        </a:rPr>
                      </a:br>
                      <a:r>
                        <a:rPr lang="de-DE" sz="750" u="none" strike="noStrike" dirty="0">
                          <a:effectLst/>
                          <a:latin typeface="Century Gothic" panose="020B0502020202020204" pitchFamily="34" charset="0"/>
                        </a:rPr>
                        <a:t>5 (HOCH)</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de-DE" sz="750" u="none" strike="noStrike" dirty="0">
                          <a:effectLst/>
                          <a:latin typeface="Century Gothic" panose="020B0502020202020204" pitchFamily="34" charset="0"/>
                        </a:rPr>
                        <a:t>(AUSWIRKUNGEN X </a:t>
                      </a:r>
                      <a:br>
                        <a:rPr lang="en-US" sz="750" u="none" strike="noStrike" dirty="0">
                          <a:effectLst/>
                          <a:latin typeface="Century Gothic" panose="020B0502020202020204" pitchFamily="34" charset="0"/>
                        </a:rPr>
                      </a:br>
                      <a:r>
                        <a:rPr lang="de-DE" sz="750" u="none" strike="noStrike" dirty="0">
                          <a:effectLst/>
                          <a:latin typeface="Century Gothic" panose="020B0502020202020204" pitchFamily="34" charset="0"/>
                        </a:rPr>
                        <a:t>WAHRSCHEINLICHKEIT)</a:t>
                      </a:r>
                      <a:br>
                        <a:rPr lang="en-US" sz="750" u="none" strike="noStrike" dirty="0">
                          <a:effectLst/>
                          <a:latin typeface="Century Gothic" panose="020B0502020202020204" pitchFamily="34" charset="0"/>
                        </a:rPr>
                      </a:br>
                      <a:r>
                        <a:rPr lang="de-DE" sz="750" u="none" strike="noStrike" dirty="0">
                          <a:effectLst/>
                          <a:latin typeface="Century Gothic" panose="020B0502020202020204" pitchFamily="34" charset="0"/>
                        </a:rPr>
                        <a:t>Höchste Priorität zuerst angehen. </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9807988"/>
                  </a:ext>
                </a:extLst>
              </a:tr>
              <a:tr h="1026829">
                <a:tc>
                  <a:txBody>
                    <a:bodyPr/>
                    <a:lstStyle/>
                    <a:p>
                      <a:pPr algn="l" rtl="0" fontAlgn="ctr"/>
                      <a:r>
                        <a:rPr lang="de-DE" sz="1000" b="0" i="0" u="none" strike="noStrike" dirty="0">
                          <a:solidFill>
                            <a:srgbClr val="000000"/>
                          </a:solidFill>
                          <a:effectLst/>
                          <a:latin typeface="Century Gothic" panose="020B0502020202020204" pitchFamily="34" charset="0"/>
                        </a:rPr>
                        <a:t>1.1</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5</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de-DE" sz="1000" u="none" strike="noStrike" dirty="0">
                          <a:effectLst/>
                          <a:latin typeface="Century Gothic" panose="020B0502020202020204" pitchFamily="34" charset="0"/>
                        </a:rPr>
                        <a:t>2</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de-DE" sz="1000" b="1" u="none" strike="noStrike" dirty="0">
                          <a:effectLst/>
                          <a:latin typeface="Century Gothic" panose="020B0502020202020204" pitchFamily="34" charset="0"/>
                        </a:rPr>
                        <a:t>10</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00"/>
                    </a:solidFill>
                  </a:tcPr>
                </a:tc>
                <a:extLst>
                  <a:ext uri="{0D108BD9-81ED-4DB2-BD59-A6C34878D82A}">
                    <a16:rowId xmlns:a16="http://schemas.microsoft.com/office/drawing/2014/main" val="1309657597"/>
                  </a:ext>
                </a:extLst>
              </a:tr>
            </a:tbl>
          </a:graphicData>
        </a:graphic>
      </p:graphicFrame>
      <p:grpSp>
        <p:nvGrpSpPr>
          <p:cNvPr id="3" name="Group 2">
            <a:extLst>
              <a:ext uri="{FF2B5EF4-FFF2-40B4-BE49-F238E27FC236}">
                <a16:creationId xmlns:a16="http://schemas.microsoft.com/office/drawing/2014/main" id="{63687E29-98CB-6AD8-E9E3-E1A79D96DBBC}"/>
              </a:ext>
            </a:extLst>
          </p:cNvPr>
          <p:cNvGrpSpPr/>
          <p:nvPr/>
        </p:nvGrpSpPr>
        <p:grpSpPr>
          <a:xfrm>
            <a:off x="9392478" y="1017121"/>
            <a:ext cx="2448999" cy="2188601"/>
            <a:chOff x="0" y="0"/>
            <a:chExt cx="2369065" cy="2369065"/>
          </a:xfrm>
        </p:grpSpPr>
        <p:sp>
          <p:nvSpPr>
            <p:cNvPr id="4" name="Rectangle 3">
              <a:extLst>
                <a:ext uri="{FF2B5EF4-FFF2-40B4-BE49-F238E27FC236}">
                  <a16:creationId xmlns:a16="http://schemas.microsoft.com/office/drawing/2014/main" id="{547DF74D-3930-0DCA-A21F-00EC7DC7D18B}"/>
                </a:ext>
              </a:extLst>
            </p:cNvPr>
            <p:cNvSpPr/>
            <p:nvPr/>
          </p:nvSpPr>
          <p:spPr>
            <a:xfrm>
              <a:off x="0" y="0"/>
              <a:ext cx="2369065" cy="2369065"/>
            </a:xfrm>
            <a:prstGeom prst="rect">
              <a:avLst/>
            </a:prstGeom>
            <a:solidFill>
              <a:schemeClr val="bg1"/>
            </a:solidFill>
            <a:ln>
              <a:noFill/>
            </a:ln>
            <a:effectLst>
              <a:outerShdw blurRad="92271" dist="38100" dir="8100000" sx="102000" sy="102000" algn="tr"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5" name="Picture 4">
              <a:extLst>
                <a:ext uri="{FF2B5EF4-FFF2-40B4-BE49-F238E27FC236}">
                  <a16:creationId xmlns:a16="http://schemas.microsoft.com/office/drawing/2014/main" id="{1A3FDCFB-E345-2E4B-90CE-8899479A6D4F}"/>
                </a:ext>
              </a:extLst>
            </p:cNvPr>
            <p:cNvPicPr>
              <a:picLocks noChangeAspect="1"/>
            </p:cNvPicPr>
            <p:nvPr/>
          </p:nvPicPr>
          <p:blipFill>
            <a:blip r:embed="rId5"/>
            <a:srcRect/>
            <a:stretch/>
          </p:blipFill>
          <p:spPr>
            <a:xfrm>
              <a:off x="94062" y="125071"/>
              <a:ext cx="2128598" cy="2148205"/>
            </a:xfrm>
            <a:prstGeom prst="rect">
              <a:avLst/>
            </a:prstGeom>
          </p:spPr>
        </p:pic>
      </p:grpSp>
      <p:graphicFrame>
        <p:nvGraphicFramePr>
          <p:cNvPr id="7" name="Table 6">
            <a:extLst>
              <a:ext uri="{FF2B5EF4-FFF2-40B4-BE49-F238E27FC236}">
                <a16:creationId xmlns:a16="http://schemas.microsoft.com/office/drawing/2014/main" id="{33E4560F-C023-AA7D-E1D6-01477403A3A3}"/>
              </a:ext>
            </a:extLst>
          </p:cNvPr>
          <p:cNvGraphicFramePr>
            <a:graphicFrameLocks noGrp="1"/>
          </p:cNvGraphicFramePr>
          <p:nvPr>
            <p:extLst>
              <p:ext uri="{D42A27DB-BD31-4B8C-83A1-F6EECF244321}">
                <p14:modId xmlns:p14="http://schemas.microsoft.com/office/powerpoint/2010/main" val="3479322538"/>
              </p:ext>
            </p:extLst>
          </p:nvPr>
        </p:nvGraphicFramePr>
        <p:xfrm>
          <a:off x="303926" y="3588022"/>
          <a:ext cx="11537552" cy="2536293"/>
        </p:xfrm>
        <a:graphic>
          <a:graphicData uri="http://schemas.openxmlformats.org/drawingml/2006/table">
            <a:tbl>
              <a:tblPr>
                <a:tableStyleId>{5C22544A-7EE6-4342-B048-85BDC9FD1C3A}</a:tableStyleId>
              </a:tblPr>
              <a:tblGrid>
                <a:gridCol w="1763413">
                  <a:extLst>
                    <a:ext uri="{9D8B030D-6E8A-4147-A177-3AD203B41FA5}">
                      <a16:colId xmlns:a16="http://schemas.microsoft.com/office/drawing/2014/main" val="2229967764"/>
                    </a:ext>
                  </a:extLst>
                </a:gridCol>
                <a:gridCol w="3093946">
                  <a:extLst>
                    <a:ext uri="{9D8B030D-6E8A-4147-A177-3AD203B41FA5}">
                      <a16:colId xmlns:a16="http://schemas.microsoft.com/office/drawing/2014/main" val="2302560798"/>
                    </a:ext>
                  </a:extLst>
                </a:gridCol>
                <a:gridCol w="2428680">
                  <a:extLst>
                    <a:ext uri="{9D8B030D-6E8A-4147-A177-3AD203B41FA5}">
                      <a16:colId xmlns:a16="http://schemas.microsoft.com/office/drawing/2014/main" val="2735615450"/>
                    </a:ext>
                  </a:extLst>
                </a:gridCol>
                <a:gridCol w="2428679">
                  <a:extLst>
                    <a:ext uri="{9D8B030D-6E8A-4147-A177-3AD203B41FA5}">
                      <a16:colId xmlns:a16="http://schemas.microsoft.com/office/drawing/2014/main" val="1690298819"/>
                    </a:ext>
                  </a:extLst>
                </a:gridCol>
                <a:gridCol w="1822834">
                  <a:extLst>
                    <a:ext uri="{9D8B030D-6E8A-4147-A177-3AD203B41FA5}">
                      <a16:colId xmlns:a16="http://schemas.microsoft.com/office/drawing/2014/main" val="607476714"/>
                    </a:ext>
                  </a:extLst>
                </a:gridCol>
              </a:tblGrid>
              <a:tr h="496959">
                <a:tc>
                  <a:txBody>
                    <a:bodyPr/>
                    <a:lstStyle/>
                    <a:p>
                      <a:pPr algn="l" rtl="0" fontAlgn="ctr"/>
                      <a:r>
                        <a:rPr lang="de-DE" sz="1000" b="0" i="0" u="none" strike="noStrike" dirty="0">
                          <a:solidFill>
                            <a:srgbClr val="000000"/>
                          </a:solidFill>
                          <a:effectLst/>
                          <a:latin typeface="Century Gothic" panose="020B0502020202020204" pitchFamily="34" charset="0"/>
                        </a:rPr>
                        <a:t>RISIKO BESEITIGT?</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tc>
                  <a:txBody>
                    <a:bodyPr/>
                    <a:lstStyle/>
                    <a:p>
                      <a:pPr algn="l" rtl="0" fontAlgn="ctr"/>
                      <a:r>
                        <a:rPr lang="de-DE" sz="1000" b="0" i="0" u="none" strike="noStrike" dirty="0">
                          <a:solidFill>
                            <a:srgbClr val="000000"/>
                          </a:solidFill>
                          <a:effectLst/>
                          <a:latin typeface="Century Gothic" panose="020B0502020202020204" pitchFamily="34" charset="0"/>
                        </a:rPr>
                        <a:t>BESTEHENDE KONTROLLEN?</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tc>
                  <a:txBody>
                    <a:bodyPr/>
                    <a:lstStyle/>
                    <a:p>
                      <a:pPr algn="l" rtl="0" fontAlgn="ctr"/>
                      <a:r>
                        <a:rPr lang="de-DE" sz="1000" b="0" i="0" u="none" strike="noStrike" dirty="0">
                          <a:solidFill>
                            <a:srgbClr val="000000"/>
                          </a:solidFill>
                          <a:effectLst/>
                          <a:latin typeface="Century Gothic" panose="020B0502020202020204" pitchFamily="34" charset="0"/>
                        </a:rPr>
                        <a:t>MINDERUNGS- </a:t>
                      </a:r>
                    </a:p>
                    <a:p>
                      <a:pPr algn="l" rtl="0" fontAlgn="ctr"/>
                      <a:r>
                        <a:rPr lang="de-DE" sz="1000" b="0" i="0" u="none" strike="noStrike" dirty="0">
                          <a:solidFill>
                            <a:srgbClr val="000000"/>
                          </a:solidFill>
                          <a:effectLst/>
                          <a:latin typeface="Century Gothic" panose="020B0502020202020204" pitchFamily="34" charset="0"/>
                        </a:rPr>
                        <a:t>ODER KONTROLLSTRATEGIE</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tc>
                  <a:txBody>
                    <a:bodyPr/>
                    <a:lstStyle/>
                    <a:p>
                      <a:pPr algn="l" rtl="0" fontAlgn="ctr"/>
                      <a:r>
                        <a:rPr lang="de-DE" sz="1000" u="none" strike="noStrike" dirty="0">
                          <a:effectLst/>
                          <a:latin typeface="Century Gothic" panose="020B0502020202020204" pitchFamily="34" charset="0"/>
                        </a:rPr>
                        <a:t>CHANCEN</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tc>
                  <a:txBody>
                    <a:bodyPr/>
                    <a:lstStyle/>
                    <a:p>
                      <a:pPr algn="l" rtl="0" fontAlgn="ctr"/>
                      <a:r>
                        <a:rPr lang="de-DE" sz="1000" u="none" strike="noStrike" dirty="0">
                          <a:effectLst/>
                          <a:latin typeface="Century Gothic" panose="020B0502020202020204" pitchFamily="34" charset="0"/>
                        </a:rPr>
                        <a:t>VERANTWORTLICHE*R</a:t>
                      </a:r>
                    </a:p>
                  </a:txBody>
                  <a:tcPr marL="45720"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2095053626"/>
                  </a:ext>
                </a:extLst>
              </a:tr>
              <a:tr h="566530">
                <a:tc>
                  <a:txBody>
                    <a:bodyPr/>
                    <a:lstStyle/>
                    <a:p>
                      <a:pPr algn="l" rtl="0" fontAlgn="ctr"/>
                      <a:r>
                        <a:rPr lang="de-DE" sz="850" b="0" i="0" u="none" strike="noStrike" dirty="0">
                          <a:solidFill>
                            <a:srgbClr val="000000"/>
                          </a:solidFill>
                          <a:effectLst/>
                          <a:latin typeface="Century Gothic" panose="020B0502020202020204" pitchFamily="34" charset="0"/>
                        </a:rPr>
                        <a:t>Kann der nächste Schritt im Prozess das Risiko beseitigen? </a:t>
                      </a:r>
                    </a:p>
                    <a:p>
                      <a:pPr algn="l" rtl="0" fontAlgn="ctr"/>
                      <a:r>
                        <a:rPr lang="de-DE" sz="850" b="0" i="0" u="none" strike="noStrike" dirty="0">
                          <a:solidFill>
                            <a:srgbClr val="000000"/>
                          </a:solidFill>
                          <a:effectLst/>
                          <a:latin typeface="Century Gothic" panose="020B0502020202020204" pitchFamily="34" charset="0"/>
                        </a:rPr>
                        <a:t>JA oder NEIN</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de-DE" sz="850" b="0" i="0" u="none" strike="noStrike" dirty="0">
                          <a:solidFill>
                            <a:srgbClr val="000000"/>
                          </a:solidFill>
                          <a:effectLst/>
                          <a:latin typeface="Century Gothic" panose="020B0502020202020204" pitchFamily="34" charset="0"/>
                        </a:rPr>
                        <a:t>Falls das Risiko durch vorhandene Prozesse </a:t>
                      </a:r>
                    </a:p>
                    <a:p>
                      <a:pPr algn="l" rtl="0" fontAlgn="ctr"/>
                      <a:r>
                        <a:rPr lang="de-DE" sz="850" b="0" i="0" u="none" strike="noStrike" dirty="0">
                          <a:solidFill>
                            <a:srgbClr val="000000"/>
                          </a:solidFill>
                          <a:effectLst/>
                          <a:latin typeface="Century Gothic" panose="020B0502020202020204" pitchFamily="34" charset="0"/>
                        </a:rPr>
                        <a:t>beseitigt oder gemindert wird, diese hier auflisten.</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de-DE" sz="850" b="0" i="0" u="none" strike="noStrike" dirty="0">
                          <a:solidFill>
                            <a:srgbClr val="000000"/>
                          </a:solidFill>
                          <a:effectLst/>
                          <a:latin typeface="Century Gothic" panose="020B0502020202020204" pitchFamily="34" charset="0"/>
                        </a:rPr>
                        <a:t>Was kann getan werden, um die </a:t>
                      </a:r>
                    </a:p>
                    <a:p>
                      <a:pPr algn="l" rtl="0" fontAlgn="ctr"/>
                      <a:r>
                        <a:rPr lang="de-DE" sz="850" b="0" i="0" u="none" strike="noStrike" dirty="0">
                          <a:solidFill>
                            <a:srgbClr val="000000"/>
                          </a:solidFill>
                          <a:effectLst/>
                          <a:latin typeface="Century Gothic" panose="020B0502020202020204" pitchFamily="34" charset="0"/>
                        </a:rPr>
                        <a:t>Auswirkungen oder die Wahrscheinlichkeit zu verringern oder zu beseitigen?</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de-DE" sz="850" u="none" strike="noStrike" dirty="0">
                          <a:effectLst/>
                          <a:latin typeface="Century Gothic" panose="020B0502020202020204" pitchFamily="34" charset="0"/>
                        </a:rPr>
                        <a:t>Welche Chancen haben wir, um die Auswirkungen oder die Wahrscheinlichkeit zu verringern oder zu beseitigen?</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de-DE" sz="850" u="none" strike="noStrike" dirty="0">
                          <a:effectLst/>
                          <a:latin typeface="Century Gothic" panose="020B0502020202020204" pitchFamily="34" charset="0"/>
                        </a:rPr>
                        <a:t>Wer ist verantwortlich?</a:t>
                      </a:r>
                    </a:p>
                  </a:txBody>
                  <a:tcPr marL="45720"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9807988"/>
                  </a:ext>
                </a:extLst>
              </a:tr>
              <a:tr h="1472804">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45720"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9657597"/>
                  </a:ext>
                </a:extLst>
              </a:tr>
            </a:tbl>
          </a:graphicData>
        </a:graphic>
      </p:graphicFrame>
    </p:spTree>
    <p:extLst>
      <p:ext uri="{BB962C8B-B14F-4D97-AF65-F5344CB8AC3E}">
        <p14:creationId xmlns:p14="http://schemas.microsoft.com/office/powerpoint/2010/main" val="521320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5" name="TextBox 524">
            <a:extLst>
              <a:ext uri="{FF2B5EF4-FFF2-40B4-BE49-F238E27FC236}">
                <a16:creationId xmlns:a16="http://schemas.microsoft.com/office/drawing/2014/main" id="{993314DF-19A8-7BA0-E7D5-9AAE57CDF62A}"/>
              </a:ext>
            </a:extLst>
          </p:cNvPr>
          <p:cNvSpPr txBox="1"/>
          <p:nvPr/>
        </p:nvSpPr>
        <p:spPr>
          <a:xfrm>
            <a:off x="207847" y="184634"/>
            <a:ext cx="6371857" cy="492443"/>
          </a:xfrm>
          <a:prstGeom prst="rect">
            <a:avLst/>
          </a:prstGeom>
          <a:noFill/>
        </p:spPr>
        <p:txBody>
          <a:bodyPr wrap="square" rtlCol="0">
            <a:spAutoFit/>
          </a:bodyPr>
          <a:lstStyle/>
          <a:p>
            <a:pPr rtl="0"/>
            <a:r>
              <a:rPr lang="de-DE" sz="2600" b="1">
                <a:solidFill>
                  <a:schemeClr val="tx1">
                    <a:lumMod val="65000"/>
                    <a:lumOff val="35000"/>
                  </a:schemeClr>
                </a:solidFill>
                <a:latin typeface="Century Gothic" panose="020B0502020202020204" pitchFamily="34" charset="0"/>
              </a:rPr>
              <a:t>ISO-RISIKO- UND CHANCENREGISTER</a:t>
            </a:r>
          </a:p>
        </p:txBody>
      </p:sp>
      <p:graphicFrame>
        <p:nvGraphicFramePr>
          <p:cNvPr id="2" name="Table 1">
            <a:extLst>
              <a:ext uri="{FF2B5EF4-FFF2-40B4-BE49-F238E27FC236}">
                <a16:creationId xmlns:a16="http://schemas.microsoft.com/office/drawing/2014/main" id="{EFCCC84C-9BA0-F969-668B-A734D7110803}"/>
              </a:ext>
            </a:extLst>
          </p:cNvPr>
          <p:cNvGraphicFramePr>
            <a:graphicFrameLocks noGrp="1"/>
          </p:cNvGraphicFramePr>
          <p:nvPr>
            <p:extLst>
              <p:ext uri="{D42A27DB-BD31-4B8C-83A1-F6EECF244321}">
                <p14:modId xmlns:p14="http://schemas.microsoft.com/office/powerpoint/2010/main" val="1416862443"/>
              </p:ext>
            </p:extLst>
          </p:nvPr>
        </p:nvGraphicFramePr>
        <p:xfrm>
          <a:off x="303926" y="1046545"/>
          <a:ext cx="8782322" cy="2213488"/>
        </p:xfrm>
        <a:graphic>
          <a:graphicData uri="http://schemas.openxmlformats.org/drawingml/2006/table">
            <a:tbl>
              <a:tblPr>
                <a:tableStyleId>{5C22544A-7EE6-4342-B048-85BDC9FD1C3A}</a:tableStyleId>
              </a:tblPr>
              <a:tblGrid>
                <a:gridCol w="452819">
                  <a:extLst>
                    <a:ext uri="{9D8B030D-6E8A-4147-A177-3AD203B41FA5}">
                      <a16:colId xmlns:a16="http://schemas.microsoft.com/office/drawing/2014/main" val="1121084455"/>
                    </a:ext>
                  </a:extLst>
                </a:gridCol>
                <a:gridCol w="1332186">
                  <a:extLst>
                    <a:ext uri="{9D8B030D-6E8A-4147-A177-3AD203B41FA5}">
                      <a16:colId xmlns:a16="http://schemas.microsoft.com/office/drawing/2014/main" val="2805350575"/>
                    </a:ext>
                  </a:extLst>
                </a:gridCol>
                <a:gridCol w="1012078">
                  <a:extLst>
                    <a:ext uri="{9D8B030D-6E8A-4147-A177-3AD203B41FA5}">
                      <a16:colId xmlns:a16="http://schemas.microsoft.com/office/drawing/2014/main" val="3578054028"/>
                    </a:ext>
                  </a:extLst>
                </a:gridCol>
                <a:gridCol w="1549819">
                  <a:extLst>
                    <a:ext uri="{9D8B030D-6E8A-4147-A177-3AD203B41FA5}">
                      <a16:colId xmlns:a16="http://schemas.microsoft.com/office/drawing/2014/main" val="669283026"/>
                    </a:ext>
                  </a:extLst>
                </a:gridCol>
                <a:gridCol w="1221827">
                  <a:extLst>
                    <a:ext uri="{9D8B030D-6E8A-4147-A177-3AD203B41FA5}">
                      <a16:colId xmlns:a16="http://schemas.microsoft.com/office/drawing/2014/main" val="454506827"/>
                    </a:ext>
                  </a:extLst>
                </a:gridCol>
                <a:gridCol w="922283">
                  <a:extLst>
                    <a:ext uri="{9D8B030D-6E8A-4147-A177-3AD203B41FA5}">
                      <a16:colId xmlns:a16="http://schemas.microsoft.com/office/drawing/2014/main" val="3039088257"/>
                    </a:ext>
                  </a:extLst>
                </a:gridCol>
                <a:gridCol w="1150883">
                  <a:extLst>
                    <a:ext uri="{9D8B030D-6E8A-4147-A177-3AD203B41FA5}">
                      <a16:colId xmlns:a16="http://schemas.microsoft.com/office/drawing/2014/main" val="11568570"/>
                    </a:ext>
                  </a:extLst>
                </a:gridCol>
                <a:gridCol w="1140427">
                  <a:extLst>
                    <a:ext uri="{9D8B030D-6E8A-4147-A177-3AD203B41FA5}">
                      <a16:colId xmlns:a16="http://schemas.microsoft.com/office/drawing/2014/main" val="2873069235"/>
                    </a:ext>
                  </a:extLst>
                </a:gridCol>
              </a:tblGrid>
              <a:tr h="500859">
                <a:tc>
                  <a:txBody>
                    <a:bodyPr/>
                    <a:lstStyle/>
                    <a:p>
                      <a:pPr algn="l" rtl="0" fontAlgn="ctr"/>
                      <a:r>
                        <a:rPr lang="de-DE" sz="950" b="0" i="0" u="none" strike="noStrike" dirty="0">
                          <a:solidFill>
                            <a:srgbClr val="000000"/>
                          </a:solidFill>
                          <a:effectLst/>
                          <a:latin typeface="Century Gothic" panose="020B0502020202020204" pitchFamily="34" charset="0"/>
                        </a:rPr>
                        <a:t>RISIKO </a:t>
                      </a:r>
                    </a:p>
                    <a:p>
                      <a:pPr algn="l" rtl="0" fontAlgn="ctr"/>
                      <a:r>
                        <a:rPr lang="de-DE" sz="950" b="0" i="0" u="none" strike="noStrike" dirty="0">
                          <a:solidFill>
                            <a:srgbClr val="000000"/>
                          </a:solidFill>
                          <a:effectLst/>
                          <a:latin typeface="Century Gothic" panose="020B0502020202020204" pitchFamily="34" charset="0"/>
                        </a:rPr>
                        <a:t>ID-NR.</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rtl="0" fontAlgn="ctr"/>
                      <a:r>
                        <a:rPr lang="de-DE" sz="950" u="none" strike="noStrike" dirty="0">
                          <a:effectLst/>
                          <a:latin typeface="Century Gothic" panose="020B0502020202020204" pitchFamily="34" charset="0"/>
                        </a:rPr>
                        <a:t>RISIKOBESCHREIBUNG</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rtl="0" fontAlgn="ctr"/>
                      <a:r>
                        <a:rPr lang="de-DE" sz="950" b="0" i="0" u="none" strike="noStrike" dirty="0">
                          <a:solidFill>
                            <a:srgbClr val="000000"/>
                          </a:solidFill>
                          <a:effectLst/>
                          <a:latin typeface="Century Gothic" panose="020B0502020202020204" pitchFamily="34" charset="0"/>
                        </a:rPr>
                        <a:t>PROZESS</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rtl="0" fontAlgn="ctr"/>
                      <a:r>
                        <a:rPr lang="de-DE" sz="950" b="0" i="0" u="none" strike="noStrike" dirty="0">
                          <a:solidFill>
                            <a:srgbClr val="000000"/>
                          </a:solidFill>
                          <a:effectLst/>
                          <a:latin typeface="Century Gothic" panose="020B0502020202020204" pitchFamily="34" charset="0"/>
                        </a:rPr>
                        <a:t>ISO 27001</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rtl="0" fontAlgn="ctr"/>
                      <a:r>
                        <a:rPr lang="de-DE" sz="950" u="none" strike="noStrike" dirty="0">
                          <a:effectLst/>
                          <a:latin typeface="Century Gothic" panose="020B0502020202020204" pitchFamily="34" charset="0"/>
                        </a:rPr>
                        <a:t>BESCHREIBUNG DER AUSWIRKUNGEN</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rtl="0" fontAlgn="ctr"/>
                      <a:r>
                        <a:rPr lang="de-DE" sz="950" u="none" strike="noStrike" dirty="0">
                          <a:effectLst/>
                          <a:latin typeface="Century Gothic" panose="020B0502020202020204" pitchFamily="34" charset="0"/>
                        </a:rPr>
                        <a:t>AUSWIRKUNGS</a:t>
                      </a:r>
                      <a:br>
                        <a:rPr lang="en-US" sz="950" u="none" strike="noStrike" dirty="0">
                          <a:effectLst/>
                          <a:latin typeface="Century Gothic" panose="020B0502020202020204" pitchFamily="34" charset="0"/>
                        </a:rPr>
                      </a:br>
                      <a:r>
                        <a:rPr lang="de-DE" sz="950" u="none" strike="noStrike" dirty="0">
                          <a:effectLst/>
                          <a:latin typeface="Century Gothic" panose="020B0502020202020204" pitchFamily="34" charset="0"/>
                        </a:rPr>
                        <a:t>STUFE</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rtl="0" fontAlgn="ctr"/>
                      <a:r>
                        <a:rPr lang="de-DE" sz="950" u="none" strike="noStrike" dirty="0">
                          <a:effectLst/>
                          <a:latin typeface="Century Gothic" panose="020B0502020202020204" pitchFamily="34" charset="0"/>
                        </a:rPr>
                        <a:t>WAHRSCHEINLICH-KEITSSTUFE</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rtl="0" fontAlgn="ctr"/>
                      <a:r>
                        <a:rPr lang="de-DE" sz="950" u="none" strike="noStrike" dirty="0">
                          <a:effectLst/>
                          <a:latin typeface="Century Gothic" panose="020B0502020202020204" pitchFamily="34" charset="0"/>
                        </a:rPr>
                        <a:t>PRIORITÄTSSTUFE</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2095053626"/>
                  </a:ext>
                </a:extLst>
              </a:tr>
              <a:tr h="685800">
                <a:tc>
                  <a:txBody>
                    <a:bodyPr/>
                    <a:lstStyle/>
                    <a:p>
                      <a:pPr algn="l" fontAlgn="ctr"/>
                      <a:endParaRPr lang="en-US" sz="750" b="0" i="0" u="none" strike="noStrike" dirty="0">
                        <a:solidFill>
                          <a:srgbClr val="000000"/>
                        </a:solidFill>
                        <a:effectLst/>
                        <a:latin typeface="Century Gothic" panose="020B0502020202020204" pitchFamily="34" charset="0"/>
                      </a:endParaRP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de-DE" sz="750" u="none" strike="noStrike" dirty="0">
                          <a:effectLst/>
                          <a:latin typeface="Century Gothic" panose="020B0502020202020204" pitchFamily="34" charset="0"/>
                        </a:rPr>
                        <a:t>Fassen Sie das Risiko kurz zusammen.</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de-DE" sz="750" b="0" i="0" u="none" strike="noStrike" dirty="0">
                          <a:solidFill>
                            <a:srgbClr val="000000"/>
                          </a:solidFill>
                          <a:effectLst/>
                          <a:latin typeface="Century Gothic" panose="020B0502020202020204" pitchFamily="34" charset="0"/>
                        </a:rPr>
                        <a:t>Auf welchen Prozess bezieht sich dieses Risiko?</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de-DE" sz="750" b="0" i="0" u="none" strike="noStrike" dirty="0">
                          <a:solidFill>
                            <a:srgbClr val="000000"/>
                          </a:solidFill>
                          <a:effectLst/>
                          <a:latin typeface="Century Gothic" panose="020B0502020202020204" pitchFamily="34" charset="0"/>
                        </a:rPr>
                        <a:t>Auf welchen der 14 Schritte der Informationssicherheitsstandards der ISO 27001 bezieht sich dieses Cybersicherheitsrisiko?</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de-DE" sz="750" u="none" strike="noStrike" dirty="0">
                          <a:effectLst/>
                          <a:latin typeface="Century Gothic" panose="020B0502020202020204" pitchFamily="34" charset="0"/>
                        </a:rPr>
                        <a:t>Was passiert, wenn das Risiko nicht gemindert oder beseitigt wird?</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de-DE" sz="750" u="none" strike="noStrike" dirty="0">
                          <a:effectLst/>
                          <a:latin typeface="Century Gothic" panose="020B0502020202020204" pitchFamily="34" charset="0"/>
                        </a:rPr>
                        <a:t>Bewertung </a:t>
                      </a:r>
                      <a:br>
                        <a:rPr lang="en-US" sz="750" u="none" strike="noStrike" dirty="0">
                          <a:effectLst/>
                          <a:latin typeface="Century Gothic" panose="020B0502020202020204" pitchFamily="34" charset="0"/>
                        </a:rPr>
                      </a:br>
                      <a:r>
                        <a:rPr lang="de-DE" sz="750" u="none" strike="noStrike" dirty="0">
                          <a:effectLst/>
                          <a:latin typeface="Century Gothic" panose="020B0502020202020204" pitchFamily="34" charset="0"/>
                        </a:rPr>
                        <a:t>1 (GERING) bis </a:t>
                      </a:r>
                      <a:br>
                        <a:rPr lang="en-US" sz="750" u="none" strike="noStrike" dirty="0">
                          <a:effectLst/>
                          <a:latin typeface="Century Gothic" panose="020B0502020202020204" pitchFamily="34" charset="0"/>
                        </a:rPr>
                      </a:br>
                      <a:r>
                        <a:rPr lang="de-DE" sz="750" u="none" strike="noStrike" dirty="0">
                          <a:effectLst/>
                          <a:latin typeface="Century Gothic" panose="020B0502020202020204" pitchFamily="34" charset="0"/>
                        </a:rPr>
                        <a:t>5 (HOCH)</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de-DE" sz="750" u="none" strike="noStrike" dirty="0">
                          <a:effectLst/>
                          <a:latin typeface="Century Gothic" panose="020B0502020202020204" pitchFamily="34" charset="0"/>
                        </a:rPr>
                        <a:t>Bewertung </a:t>
                      </a:r>
                      <a:br>
                        <a:rPr lang="en-US" sz="750" u="none" strike="noStrike" dirty="0">
                          <a:effectLst/>
                          <a:latin typeface="Century Gothic" panose="020B0502020202020204" pitchFamily="34" charset="0"/>
                        </a:rPr>
                      </a:br>
                      <a:r>
                        <a:rPr lang="de-DE" sz="750" u="none" strike="noStrike" dirty="0">
                          <a:effectLst/>
                          <a:latin typeface="Century Gothic" panose="020B0502020202020204" pitchFamily="34" charset="0"/>
                        </a:rPr>
                        <a:t>1 (GERING) bis </a:t>
                      </a:r>
                      <a:br>
                        <a:rPr lang="en-US" sz="750" u="none" strike="noStrike" dirty="0">
                          <a:effectLst/>
                          <a:latin typeface="Century Gothic" panose="020B0502020202020204" pitchFamily="34" charset="0"/>
                        </a:rPr>
                      </a:br>
                      <a:r>
                        <a:rPr lang="de-DE" sz="750" u="none" strike="noStrike" dirty="0">
                          <a:effectLst/>
                          <a:latin typeface="Century Gothic" panose="020B0502020202020204" pitchFamily="34" charset="0"/>
                        </a:rPr>
                        <a:t>5 (HOCH)</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de-DE" sz="750" u="none" strike="noStrike" dirty="0">
                          <a:effectLst/>
                          <a:latin typeface="Century Gothic" panose="020B0502020202020204" pitchFamily="34" charset="0"/>
                        </a:rPr>
                        <a:t>(AUSWIRKUNGEN X </a:t>
                      </a:r>
                      <a:br>
                        <a:rPr lang="en-US" sz="750" u="none" strike="noStrike" dirty="0">
                          <a:effectLst/>
                          <a:latin typeface="Century Gothic" panose="020B0502020202020204" pitchFamily="34" charset="0"/>
                        </a:rPr>
                      </a:br>
                      <a:r>
                        <a:rPr lang="de-DE" sz="750" u="none" strike="noStrike" dirty="0">
                          <a:effectLst/>
                          <a:latin typeface="Century Gothic" panose="020B0502020202020204" pitchFamily="34" charset="0"/>
                        </a:rPr>
                        <a:t>WAHRSCHEINLICHKEIT)</a:t>
                      </a:r>
                      <a:br>
                        <a:rPr lang="en-US" sz="750" u="none" strike="noStrike" dirty="0">
                          <a:effectLst/>
                          <a:latin typeface="Century Gothic" panose="020B0502020202020204" pitchFamily="34" charset="0"/>
                        </a:rPr>
                      </a:br>
                      <a:r>
                        <a:rPr lang="de-DE" sz="750" u="none" strike="noStrike" dirty="0">
                          <a:effectLst/>
                          <a:latin typeface="Century Gothic" panose="020B0502020202020204" pitchFamily="34" charset="0"/>
                        </a:rPr>
                        <a:t>Höchste Priorität zuerst angehen. </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9807988"/>
                  </a:ext>
                </a:extLst>
              </a:tr>
              <a:tr h="1026829">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000" b="1" i="0" u="none" strike="noStrike" dirty="0">
                        <a:solidFill>
                          <a:srgbClr val="000000"/>
                        </a:solidFill>
                        <a:effectLst/>
                        <a:latin typeface="Century Gothic" panose="020B0502020202020204" pitchFamily="34" charset="0"/>
                      </a:endParaRP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09657597"/>
                  </a:ext>
                </a:extLst>
              </a:tr>
            </a:tbl>
          </a:graphicData>
        </a:graphic>
      </p:graphicFrame>
      <p:graphicFrame>
        <p:nvGraphicFramePr>
          <p:cNvPr id="7" name="Table 6">
            <a:extLst>
              <a:ext uri="{FF2B5EF4-FFF2-40B4-BE49-F238E27FC236}">
                <a16:creationId xmlns:a16="http://schemas.microsoft.com/office/drawing/2014/main" id="{33E4560F-C023-AA7D-E1D6-01477403A3A3}"/>
              </a:ext>
            </a:extLst>
          </p:cNvPr>
          <p:cNvGraphicFramePr>
            <a:graphicFrameLocks noGrp="1"/>
          </p:cNvGraphicFramePr>
          <p:nvPr>
            <p:extLst>
              <p:ext uri="{D42A27DB-BD31-4B8C-83A1-F6EECF244321}">
                <p14:modId xmlns:p14="http://schemas.microsoft.com/office/powerpoint/2010/main" val="3931516100"/>
              </p:ext>
            </p:extLst>
          </p:nvPr>
        </p:nvGraphicFramePr>
        <p:xfrm>
          <a:off x="303926" y="3588022"/>
          <a:ext cx="11537552" cy="2536293"/>
        </p:xfrm>
        <a:graphic>
          <a:graphicData uri="http://schemas.openxmlformats.org/drawingml/2006/table">
            <a:tbl>
              <a:tblPr>
                <a:tableStyleId>{5C22544A-7EE6-4342-B048-85BDC9FD1C3A}</a:tableStyleId>
              </a:tblPr>
              <a:tblGrid>
                <a:gridCol w="1763413">
                  <a:extLst>
                    <a:ext uri="{9D8B030D-6E8A-4147-A177-3AD203B41FA5}">
                      <a16:colId xmlns:a16="http://schemas.microsoft.com/office/drawing/2014/main" val="2229967764"/>
                    </a:ext>
                  </a:extLst>
                </a:gridCol>
                <a:gridCol w="3093946">
                  <a:extLst>
                    <a:ext uri="{9D8B030D-6E8A-4147-A177-3AD203B41FA5}">
                      <a16:colId xmlns:a16="http://schemas.microsoft.com/office/drawing/2014/main" val="2302560798"/>
                    </a:ext>
                  </a:extLst>
                </a:gridCol>
                <a:gridCol w="2428680">
                  <a:extLst>
                    <a:ext uri="{9D8B030D-6E8A-4147-A177-3AD203B41FA5}">
                      <a16:colId xmlns:a16="http://schemas.microsoft.com/office/drawing/2014/main" val="2735615450"/>
                    </a:ext>
                  </a:extLst>
                </a:gridCol>
                <a:gridCol w="2428679">
                  <a:extLst>
                    <a:ext uri="{9D8B030D-6E8A-4147-A177-3AD203B41FA5}">
                      <a16:colId xmlns:a16="http://schemas.microsoft.com/office/drawing/2014/main" val="1690298819"/>
                    </a:ext>
                  </a:extLst>
                </a:gridCol>
                <a:gridCol w="1822834">
                  <a:extLst>
                    <a:ext uri="{9D8B030D-6E8A-4147-A177-3AD203B41FA5}">
                      <a16:colId xmlns:a16="http://schemas.microsoft.com/office/drawing/2014/main" val="607476714"/>
                    </a:ext>
                  </a:extLst>
                </a:gridCol>
              </a:tblGrid>
              <a:tr h="496959">
                <a:tc>
                  <a:txBody>
                    <a:bodyPr/>
                    <a:lstStyle/>
                    <a:p>
                      <a:pPr algn="l" rtl="0" fontAlgn="ctr"/>
                      <a:r>
                        <a:rPr lang="de-DE" sz="1000" b="0" i="0" u="none" strike="noStrike" dirty="0">
                          <a:solidFill>
                            <a:srgbClr val="000000"/>
                          </a:solidFill>
                          <a:effectLst/>
                          <a:latin typeface="Century Gothic" panose="020B0502020202020204" pitchFamily="34" charset="0"/>
                        </a:rPr>
                        <a:t>RISIKO BESEITIGT?</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tc>
                  <a:txBody>
                    <a:bodyPr/>
                    <a:lstStyle/>
                    <a:p>
                      <a:pPr algn="l" rtl="0" fontAlgn="ctr"/>
                      <a:r>
                        <a:rPr lang="de-DE" sz="1000" b="0" i="0" u="none" strike="noStrike" dirty="0">
                          <a:solidFill>
                            <a:srgbClr val="000000"/>
                          </a:solidFill>
                          <a:effectLst/>
                          <a:latin typeface="Century Gothic" panose="020B0502020202020204" pitchFamily="34" charset="0"/>
                        </a:rPr>
                        <a:t>BESTEHENDE KONTROLLEN?</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tc>
                  <a:txBody>
                    <a:bodyPr/>
                    <a:lstStyle/>
                    <a:p>
                      <a:pPr algn="l" rtl="0" fontAlgn="ctr"/>
                      <a:r>
                        <a:rPr lang="de-DE" sz="1000" b="0" i="0" u="none" strike="noStrike" dirty="0">
                          <a:solidFill>
                            <a:srgbClr val="000000"/>
                          </a:solidFill>
                          <a:effectLst/>
                          <a:latin typeface="Century Gothic" panose="020B0502020202020204" pitchFamily="34" charset="0"/>
                        </a:rPr>
                        <a:t>MINDERUNGS- </a:t>
                      </a:r>
                    </a:p>
                    <a:p>
                      <a:pPr algn="l" rtl="0" fontAlgn="ctr"/>
                      <a:r>
                        <a:rPr lang="de-DE" sz="1000" b="0" i="0" u="none" strike="noStrike" dirty="0">
                          <a:solidFill>
                            <a:srgbClr val="000000"/>
                          </a:solidFill>
                          <a:effectLst/>
                          <a:latin typeface="Century Gothic" panose="020B0502020202020204" pitchFamily="34" charset="0"/>
                        </a:rPr>
                        <a:t>ODER KONTROLLSTRATEGIE</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tc>
                  <a:txBody>
                    <a:bodyPr/>
                    <a:lstStyle/>
                    <a:p>
                      <a:pPr algn="l" rtl="0" fontAlgn="ctr"/>
                      <a:r>
                        <a:rPr lang="de-DE" sz="1000" u="none" strike="noStrike" dirty="0">
                          <a:effectLst/>
                          <a:latin typeface="Century Gothic" panose="020B0502020202020204" pitchFamily="34" charset="0"/>
                        </a:rPr>
                        <a:t>CHANCEN</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tc>
                  <a:txBody>
                    <a:bodyPr/>
                    <a:lstStyle/>
                    <a:p>
                      <a:pPr algn="l" rtl="0" fontAlgn="ctr"/>
                      <a:r>
                        <a:rPr lang="de-DE" sz="1000" u="none" strike="noStrike" dirty="0">
                          <a:effectLst/>
                          <a:latin typeface="Century Gothic" panose="020B0502020202020204" pitchFamily="34" charset="0"/>
                        </a:rPr>
                        <a:t>VERANTWORTLICHE*R</a:t>
                      </a:r>
                    </a:p>
                  </a:txBody>
                  <a:tcPr marL="45720"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2095053626"/>
                  </a:ext>
                </a:extLst>
              </a:tr>
              <a:tr h="566530">
                <a:tc>
                  <a:txBody>
                    <a:bodyPr/>
                    <a:lstStyle/>
                    <a:p>
                      <a:pPr algn="l" rtl="0" fontAlgn="ctr"/>
                      <a:r>
                        <a:rPr lang="de-DE" sz="850" b="0" i="0" u="none" strike="noStrike" dirty="0">
                          <a:solidFill>
                            <a:srgbClr val="000000"/>
                          </a:solidFill>
                          <a:effectLst/>
                          <a:latin typeface="Century Gothic" panose="020B0502020202020204" pitchFamily="34" charset="0"/>
                        </a:rPr>
                        <a:t>Kann der nächste Schritt im Prozess das Risiko beseitigen? </a:t>
                      </a:r>
                    </a:p>
                    <a:p>
                      <a:pPr algn="l" rtl="0" fontAlgn="ctr"/>
                      <a:r>
                        <a:rPr lang="de-DE" sz="850" b="0" i="0" u="none" strike="noStrike" dirty="0">
                          <a:solidFill>
                            <a:srgbClr val="000000"/>
                          </a:solidFill>
                          <a:effectLst/>
                          <a:latin typeface="Century Gothic" panose="020B0502020202020204" pitchFamily="34" charset="0"/>
                        </a:rPr>
                        <a:t>JA oder NEIN</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de-DE" sz="850" b="0" i="0" u="none" strike="noStrike" dirty="0">
                          <a:solidFill>
                            <a:srgbClr val="000000"/>
                          </a:solidFill>
                          <a:effectLst/>
                          <a:latin typeface="Century Gothic" panose="020B0502020202020204" pitchFamily="34" charset="0"/>
                        </a:rPr>
                        <a:t>Falls das Risiko durch vorhandene Prozesse </a:t>
                      </a:r>
                    </a:p>
                    <a:p>
                      <a:pPr algn="l" rtl="0" fontAlgn="ctr"/>
                      <a:r>
                        <a:rPr lang="de-DE" sz="850" b="0" i="0" u="none" strike="noStrike" dirty="0">
                          <a:solidFill>
                            <a:srgbClr val="000000"/>
                          </a:solidFill>
                          <a:effectLst/>
                          <a:latin typeface="Century Gothic" panose="020B0502020202020204" pitchFamily="34" charset="0"/>
                        </a:rPr>
                        <a:t>beseitigt oder gemindert wird, diese hier auflisten.</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de-DE" sz="850" b="0" i="0" u="none" strike="noStrike" dirty="0">
                          <a:solidFill>
                            <a:srgbClr val="000000"/>
                          </a:solidFill>
                          <a:effectLst/>
                          <a:latin typeface="Century Gothic" panose="020B0502020202020204" pitchFamily="34" charset="0"/>
                        </a:rPr>
                        <a:t>Was kann getan werden, um die </a:t>
                      </a:r>
                    </a:p>
                    <a:p>
                      <a:pPr algn="l" rtl="0" fontAlgn="ctr"/>
                      <a:r>
                        <a:rPr lang="de-DE" sz="850" b="0" i="0" u="none" strike="noStrike" dirty="0">
                          <a:solidFill>
                            <a:srgbClr val="000000"/>
                          </a:solidFill>
                          <a:effectLst/>
                          <a:latin typeface="Century Gothic" panose="020B0502020202020204" pitchFamily="34" charset="0"/>
                        </a:rPr>
                        <a:t>Auswirkungen oder die Wahrscheinlichkeit zu verringern oder zu beseitigen?</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de-DE" sz="850" u="none" strike="noStrike" dirty="0">
                          <a:effectLst/>
                          <a:latin typeface="Century Gothic" panose="020B0502020202020204" pitchFamily="34" charset="0"/>
                        </a:rPr>
                        <a:t>Welche Chancen haben wir, um die Auswirkungen oder die Wahrscheinlichkeit zu verringern oder zu beseitigen?</a:t>
                      </a: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de-DE" sz="850" u="none" strike="noStrike" dirty="0">
                          <a:effectLst/>
                          <a:latin typeface="Century Gothic" panose="020B0502020202020204" pitchFamily="34" charset="0"/>
                        </a:rPr>
                        <a:t>Wer ist verantwortlich?</a:t>
                      </a:r>
                    </a:p>
                  </a:txBody>
                  <a:tcPr marL="45720"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9807988"/>
                  </a:ext>
                </a:extLst>
              </a:tr>
              <a:tr h="1472804">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45720"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45720"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9657597"/>
                  </a:ext>
                </a:extLst>
              </a:tr>
            </a:tbl>
          </a:graphicData>
        </a:graphic>
      </p:graphicFrame>
      <p:sp>
        <p:nvSpPr>
          <p:cNvPr id="6" name="TextBox 5">
            <a:extLst>
              <a:ext uri="{FF2B5EF4-FFF2-40B4-BE49-F238E27FC236}">
                <a16:creationId xmlns:a16="http://schemas.microsoft.com/office/drawing/2014/main" id="{BE773FE8-3C6A-A28B-B436-6F539E0B02A0}"/>
              </a:ext>
            </a:extLst>
          </p:cNvPr>
          <p:cNvSpPr txBox="1"/>
          <p:nvPr/>
        </p:nvSpPr>
        <p:spPr>
          <a:xfrm>
            <a:off x="207846" y="620183"/>
            <a:ext cx="7475102" cy="307777"/>
          </a:xfrm>
          <a:prstGeom prst="rect">
            <a:avLst/>
          </a:prstGeom>
          <a:noFill/>
        </p:spPr>
        <p:txBody>
          <a:bodyPr wrap="square" rtlCol="0">
            <a:spAutoFit/>
          </a:bodyPr>
          <a:lstStyle/>
          <a:p>
            <a:pPr rtl="0"/>
            <a:r>
              <a:rPr lang="de-DE" sz="1400" dirty="0">
                <a:solidFill>
                  <a:schemeClr val="tx1">
                    <a:lumMod val="65000"/>
                    <a:lumOff val="35000"/>
                  </a:schemeClr>
                </a:solidFill>
                <a:latin typeface="Century Gothic" panose="020B0502020202020204" pitchFamily="34" charset="0"/>
              </a:rPr>
              <a:t>Diese Folie duplizieren, um einzelne Einträge für jede Risiko-ID im Register zu erstellen. </a:t>
            </a:r>
          </a:p>
        </p:txBody>
      </p:sp>
      <p:grpSp>
        <p:nvGrpSpPr>
          <p:cNvPr id="8" name="Group 7">
            <a:extLst>
              <a:ext uri="{FF2B5EF4-FFF2-40B4-BE49-F238E27FC236}">
                <a16:creationId xmlns:a16="http://schemas.microsoft.com/office/drawing/2014/main" id="{CE79844A-1EFF-71BC-4278-D001A4A83C1A}"/>
              </a:ext>
            </a:extLst>
          </p:cNvPr>
          <p:cNvGrpSpPr/>
          <p:nvPr/>
        </p:nvGrpSpPr>
        <p:grpSpPr>
          <a:xfrm>
            <a:off x="9392478" y="1017121"/>
            <a:ext cx="2448999" cy="2188601"/>
            <a:chOff x="0" y="0"/>
            <a:chExt cx="2369065" cy="2369065"/>
          </a:xfrm>
        </p:grpSpPr>
        <p:sp>
          <p:nvSpPr>
            <p:cNvPr id="9" name="Rectangle 8">
              <a:extLst>
                <a:ext uri="{FF2B5EF4-FFF2-40B4-BE49-F238E27FC236}">
                  <a16:creationId xmlns:a16="http://schemas.microsoft.com/office/drawing/2014/main" id="{7A6C3CE6-791E-7F4D-502B-02CF8B1BD13B}"/>
                </a:ext>
              </a:extLst>
            </p:cNvPr>
            <p:cNvSpPr/>
            <p:nvPr/>
          </p:nvSpPr>
          <p:spPr>
            <a:xfrm>
              <a:off x="0" y="0"/>
              <a:ext cx="2369065" cy="2369065"/>
            </a:xfrm>
            <a:prstGeom prst="rect">
              <a:avLst/>
            </a:prstGeom>
            <a:solidFill>
              <a:schemeClr val="bg1"/>
            </a:solidFill>
            <a:ln>
              <a:noFill/>
            </a:ln>
            <a:effectLst>
              <a:outerShdw blurRad="92271" dist="38100" dir="8100000" sx="102000" sy="102000" algn="tr"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10" name="Picture 9">
              <a:extLst>
                <a:ext uri="{FF2B5EF4-FFF2-40B4-BE49-F238E27FC236}">
                  <a16:creationId xmlns:a16="http://schemas.microsoft.com/office/drawing/2014/main" id="{7A157EF9-5FA8-2655-3441-461249631779}"/>
                </a:ext>
              </a:extLst>
            </p:cNvPr>
            <p:cNvPicPr>
              <a:picLocks noChangeAspect="1"/>
            </p:cNvPicPr>
            <p:nvPr/>
          </p:nvPicPr>
          <p:blipFill>
            <a:blip r:embed="rId3"/>
            <a:srcRect/>
            <a:stretch/>
          </p:blipFill>
          <p:spPr>
            <a:xfrm>
              <a:off x="94062" y="125071"/>
              <a:ext cx="2128598" cy="2148205"/>
            </a:xfrm>
            <a:prstGeom prst="rect">
              <a:avLst/>
            </a:prstGeom>
          </p:spPr>
        </p:pic>
      </p:grpSp>
    </p:spTree>
    <p:extLst>
      <p:ext uri="{BB962C8B-B14F-4D97-AF65-F5344CB8AC3E}">
        <p14:creationId xmlns:p14="http://schemas.microsoft.com/office/powerpoint/2010/main" val="3980513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a:solidFill>
                            <a:schemeClr val="tx1"/>
                          </a:solidFill>
                          <a:effectLst/>
                          <a:latin typeface="Century Gothic" panose="020B0502020202020204" pitchFamily="34" charset="0"/>
                        </a:rPr>
                        <a:t> </a:t>
                      </a:r>
                    </a:p>
                    <a:p>
                      <a:pPr marL="0" marR="0" rtl="0">
                        <a:spcBef>
                          <a:spcPts val="0"/>
                        </a:spcBef>
                        <a:spcAft>
                          <a:spcPts val="0"/>
                        </a:spcAft>
                      </a:pPr>
                      <a:r>
                        <a:rPr lang="de-DE" sz="1400" b="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Die Nutzung dieser Informationen erfolgt deshalb auf eigenes Risiko.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2480</TotalTime>
  <Words>462</Words>
  <Application>Microsoft Office PowerPoint</Application>
  <PresentationFormat>Widescreen</PresentationFormat>
  <Paragraphs>73</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Mira Li</cp:lastModifiedBy>
  <cp:revision>61</cp:revision>
  <cp:lastPrinted>2020-08-31T22:23:58Z</cp:lastPrinted>
  <dcterms:created xsi:type="dcterms:W3CDTF">2021-07-07T23:54:57Z</dcterms:created>
  <dcterms:modified xsi:type="dcterms:W3CDTF">2024-12-11T03:15:42Z</dcterms:modified>
</cp:coreProperties>
</file>