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6F1FB"/>
    <a:srgbClr val="AFFAFF"/>
    <a:srgbClr val="FFD63F"/>
    <a:srgbClr val="FFEA86"/>
    <a:srgbClr val="FFBEA0"/>
    <a:srgbClr val="FFC574"/>
    <a:srgbClr val="E0F6C0"/>
    <a:srgbClr val="EEFFCA"/>
    <a:srgbClr val="C1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9" autoAdjust="0"/>
    <p:restoredTop sz="96058"/>
  </p:normalViewPr>
  <p:slideViewPr>
    <p:cSldViewPr snapToGrid="0" snapToObjects="1">
      <p:cViewPr varScale="1">
        <p:scale>
          <a:sx n="135" d="100"/>
          <a:sy n="135" d="100"/>
        </p:scale>
        <p:origin x="150" y="271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226567"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Fischgrätendiagramm-Vorlage mit Fettdruck</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5501"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de-DE" sz="1300" b="1" i="0" u="none" strike="noStrike">
                <a:solidFill>
                  <a:srgbClr val="000000"/>
                </a:solidFill>
                <a:effectLst/>
                <a:latin typeface="Century Gothic" panose="020B0502020202020204" pitchFamily="34" charset="0"/>
              </a:rPr>
              <a:t>Verwendung dieser Vorlage: </a:t>
            </a:r>
            <a:r>
              <a:rPr lang="de-DE" sz="1300" i="0" u="none" strike="noStrike">
                <a:solidFill>
                  <a:srgbClr val="000000"/>
                </a:solidFill>
                <a:effectLst/>
                <a:latin typeface="Century Gothic" panose="020B0502020202020204" pitchFamily="34" charset="0"/>
              </a:rPr>
              <a:t>Verwenden Sie diese Vorlage in Strategieplanungssitzungen, in denen Klarheit über die Faktoren entscheidend ist, die zu einer geschäftlichen Herausforderung beitragen. Führen Sie ein Brainstorming mit Teammitgliedern durch, um bestimmte Elemente eines übergeordneten Problems zu untersuchen und die Ursachen von Problemen aufzudecken. </a:t>
            </a:r>
          </a:p>
          <a:p>
            <a:pPr algn="l" rtl="0">
              <a:lnSpc>
                <a:spcPct val="150000"/>
              </a:lnSpc>
              <a:spcBef>
                <a:spcPts val="0"/>
              </a:spcBef>
              <a:spcAft>
                <a:spcPts val="0"/>
              </a:spcAft>
            </a:pPr>
            <a:r>
              <a:rPr lang="de-DE" sz="13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300" b="1" i="0" u="none" strike="noStrike">
                <a:solidFill>
                  <a:srgbClr val="000000"/>
                </a:solidFill>
                <a:effectLst/>
                <a:latin typeface="Century Gothic" panose="020B0502020202020204" pitchFamily="34" charset="0"/>
              </a:rPr>
              <a:t>Besonderheiten der Vorlage: </a:t>
            </a:r>
            <a:r>
              <a:rPr lang="de-DE" sz="1300" i="0" u="none" strike="noStrike">
                <a:solidFill>
                  <a:srgbClr val="000000"/>
                </a:solidFill>
                <a:effectLst/>
                <a:latin typeface="Century Gothic" panose="020B0502020202020204" pitchFamily="34" charset="0"/>
              </a:rPr>
              <a:t>Diese Vorlage bietet fettgedruckte Linien, die verschiedene Kategorien oder Ursachen klar voneinander trennen und die Lesbarkeit verbessern, damit die Teammitglieder fokussiert und engagiert bleiben. Die Folie bietet viel Platz für Text, damit Teams komplexe Sachverhalte artikulieren und abbilden können.</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0089"/>
            <a:ext cx="6820954" cy="38468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ounded Rectangle 49">
            <a:extLst>
              <a:ext uri="{FF2B5EF4-FFF2-40B4-BE49-F238E27FC236}">
                <a16:creationId xmlns:a16="http://schemas.microsoft.com/office/drawing/2014/main" id="{94AD5568-9B71-5A1F-EC5F-900CA4FBA0B1}"/>
              </a:ext>
            </a:extLst>
          </p:cNvPr>
          <p:cNvSpPr/>
          <p:nvPr/>
        </p:nvSpPr>
        <p:spPr>
          <a:xfrm>
            <a:off x="662807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a:extLst>
              <a:ext uri="{FF2B5EF4-FFF2-40B4-BE49-F238E27FC236}">
                <a16:creationId xmlns:a16="http://schemas.microsoft.com/office/drawing/2014/main" id="{D4AF3CF3-B1FC-AA42-1F51-9075AA3BBB0D}"/>
              </a:ext>
            </a:extLst>
          </p:cNvPr>
          <p:cNvSpPr/>
          <p:nvPr/>
        </p:nvSpPr>
        <p:spPr>
          <a:xfrm>
            <a:off x="3455848"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a:extLst>
              <a:ext uri="{FF2B5EF4-FFF2-40B4-BE49-F238E27FC236}">
                <a16:creationId xmlns:a16="http://schemas.microsoft.com/office/drawing/2014/main" id="{609D9F56-016F-2173-33B6-940547BDCBF6}"/>
              </a:ext>
            </a:extLst>
          </p:cNvPr>
          <p:cNvSpPr/>
          <p:nvPr/>
        </p:nvSpPr>
        <p:spPr>
          <a:xfrm>
            <a:off x="283624" y="5894354"/>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ed Rectangle 1">
            <a:extLst>
              <a:ext uri="{FF2B5EF4-FFF2-40B4-BE49-F238E27FC236}">
                <a16:creationId xmlns:a16="http://schemas.microsoft.com/office/drawing/2014/main" id="{A98AC425-58B2-924D-B31F-C5242E906AD2}"/>
              </a:ext>
            </a:extLst>
          </p:cNvPr>
          <p:cNvSpPr/>
          <p:nvPr/>
        </p:nvSpPr>
        <p:spPr>
          <a:xfrm>
            <a:off x="662807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B85FD8F0-FEA1-1C70-6195-1837BB7A7D2E}"/>
              </a:ext>
            </a:extLst>
          </p:cNvPr>
          <p:cNvSpPr/>
          <p:nvPr/>
        </p:nvSpPr>
        <p:spPr>
          <a:xfrm>
            <a:off x="3455848"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a:extLst>
              <a:ext uri="{FF2B5EF4-FFF2-40B4-BE49-F238E27FC236}">
                <a16:creationId xmlns:a16="http://schemas.microsoft.com/office/drawing/2014/main" id="{E8A3D416-6277-4E99-3A35-A1E2F19A156F}"/>
              </a:ext>
            </a:extLst>
          </p:cNvPr>
          <p:cNvSpPr/>
          <p:nvPr/>
        </p:nvSpPr>
        <p:spPr>
          <a:xfrm>
            <a:off x="283624" y="450872"/>
            <a:ext cx="2963119" cy="509286"/>
          </a:xfrm>
          <a:prstGeom prst="roundRect">
            <a:avLst>
              <a:gd name="adj" fmla="val 50000"/>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563889"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8569678"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a:cxnSpLocks/>
          </p:cNvCxnSpPr>
          <p:nvPr/>
        </p:nvCxnSpPr>
        <p:spPr>
          <a:xfrm>
            <a:off x="5397452" y="88121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a:cxnSpLocks/>
          </p:cNvCxnSpPr>
          <p:nvPr/>
        </p:nvCxnSpPr>
        <p:spPr>
          <a:xfrm>
            <a:off x="2194853" y="879676"/>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391663" y="3660630"/>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w="38100" cap="rnd">
            <a:gradFill>
              <a:gsLst>
                <a:gs pos="0">
                  <a:schemeClr val="bg2">
                    <a:lumMod val="75000"/>
                  </a:schemeClr>
                </a:gs>
                <a:gs pos="100000">
                  <a:schemeClr val="bg2">
                    <a:lumMod val="2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1213337" y="3313659"/>
            <a:ext cx="9970319" cy="214902"/>
          </a:xfrm>
          <a:prstGeom prst="roundRect">
            <a:avLst>
              <a:gd name="adj" fmla="val 50000"/>
            </a:avLst>
          </a:prstGeom>
          <a:gradFill>
            <a:gsLst>
              <a:gs pos="35000">
                <a:schemeClr val="tx1">
                  <a:lumMod val="65000"/>
                  <a:lumOff val="35000"/>
                </a:schemeClr>
              </a:gs>
              <a:gs pos="0">
                <a:schemeClr val="bg2">
                  <a:lumMod val="75000"/>
                </a:schemeClr>
              </a:gs>
              <a:gs pos="89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chemeClr val="bg2">
                  <a:lumMod val="25000"/>
                </a:schemeClr>
              </a:gs>
              <a:gs pos="80000">
                <a:schemeClr val="bg2">
                  <a:lumMod val="75000"/>
                </a:schemeClr>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433859" y="2186711"/>
            <a:ext cx="2336573" cy="2373825"/>
            <a:chOff x="9905048" y="2422210"/>
            <a:chExt cx="1966453" cy="1997804"/>
          </a:xfrm>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adFill>
              <a:gsLst>
                <a:gs pos="96000">
                  <a:schemeClr val="bg2">
                    <a:lumMod val="25000"/>
                  </a:schemeClr>
                </a:gs>
                <a:gs pos="33000">
                  <a:schemeClr val="bg2">
                    <a:lumMod val="10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ounded Rectangle 44">
            <a:extLst>
              <a:ext uri="{FF2B5EF4-FFF2-40B4-BE49-F238E27FC236}">
                <a16:creationId xmlns:a16="http://schemas.microsoft.com/office/drawing/2014/main" id="{51F1A4AE-7731-B4D5-4E6B-E970799ED27C}"/>
              </a:ext>
            </a:extLst>
          </p:cNvPr>
          <p:cNvSpPr/>
          <p:nvPr/>
        </p:nvSpPr>
        <p:spPr>
          <a:xfrm>
            <a:off x="6506496" y="298472"/>
            <a:ext cx="2963119" cy="509286"/>
          </a:xfrm>
          <a:prstGeom prst="roundRect">
            <a:avLst>
              <a:gd name="adj" fmla="val 5000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298472"/>
            <a:ext cx="2963119" cy="509286"/>
          </a:xfrm>
          <a:prstGeom prst="roundRect">
            <a:avLst>
              <a:gd name="adj" fmla="val 50000"/>
            </a:avLst>
          </a:prstGeom>
          <a:solidFill>
            <a:srgbClr val="FFEA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298472"/>
            <a:ext cx="2963119" cy="509286"/>
          </a:xfrm>
          <a:prstGeom prst="roundRect">
            <a:avLst>
              <a:gd name="adj" fmla="val 50000"/>
            </a:avLst>
          </a:pr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6039968"/>
            <a:ext cx="2963119" cy="509286"/>
          </a:xfrm>
          <a:prstGeom prst="roundRect">
            <a:avLst>
              <a:gd name="adj" fmla="val 50000"/>
            </a:avLst>
          </a:prstGeom>
          <a:solidFill>
            <a:srgbClr val="AFF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6039968"/>
            <a:ext cx="2963119" cy="509286"/>
          </a:xfrm>
          <a:prstGeom prst="roundRect">
            <a:avLst>
              <a:gd name="adj" fmla="val 50000"/>
            </a:avLst>
          </a:prstGeom>
          <a:solidFill>
            <a:srgbClr val="D6F1F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6039968"/>
            <a:ext cx="2963119" cy="509286"/>
          </a:xfrm>
          <a:prstGeom prst="roundRect">
            <a:avLst>
              <a:gd name="adj" fmla="val 50000"/>
            </a:avLst>
          </a:prstGeom>
          <a:solidFill>
            <a:srgbClr val="C1DA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6538324"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248717"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7956704"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383838"/>
            <a:ext cx="2696900" cy="337331"/>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383838"/>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383838"/>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25334"/>
            <a:ext cx="2696901"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70" name="TextBox 69">
            <a:extLst>
              <a:ext uri="{FF2B5EF4-FFF2-40B4-BE49-F238E27FC236}">
                <a16:creationId xmlns:a16="http://schemas.microsoft.com/office/drawing/2014/main" id="{A3A18558-2690-884A-3199-47858BFDDAFF}"/>
              </a:ext>
            </a:extLst>
          </p:cNvPr>
          <p:cNvSpPr txBox="1"/>
          <p:nvPr/>
        </p:nvSpPr>
        <p:spPr>
          <a:xfrm>
            <a:off x="3366098" y="117773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076491" y="186485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784478" y="2581026"/>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532535"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242928"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950915" y="4031064"/>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360309" y="543282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070702" y="4745703"/>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778689"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29530"/>
            <a:ext cx="2278026"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12478</TotalTime>
  <Words>216</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184</cp:revision>
  <cp:lastPrinted>2024-02-20T23:48:17Z</cp:lastPrinted>
  <dcterms:created xsi:type="dcterms:W3CDTF">2021-07-07T23:54:57Z</dcterms:created>
  <dcterms:modified xsi:type="dcterms:W3CDTF">2024-11-10T09:48:19Z</dcterms:modified>
</cp:coreProperties>
</file>