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60" autoAdjust="0"/>
    <p:restoredTop sz="96058"/>
  </p:normalViewPr>
  <p:slideViewPr>
    <p:cSldViewPr snapToGrid="0" snapToObjects="1">
      <p:cViewPr varScale="1">
        <p:scale>
          <a:sx n="120" d="100"/>
          <a:sy n="120" d="100"/>
        </p:scale>
        <p:origin x="126" y="303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91" d="100"/>
          <a:sy n="191" d="100"/>
        </p:scale>
        <p:origin x="77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de-DE" sz="3200" b="1" dirty="0">
                <a:solidFill>
                  <a:schemeClr val="bg1"/>
                </a:solidFill>
                <a:latin typeface="Century Gothic" panose="020B0502020202020204" pitchFamily="34" charset="0"/>
              </a:rPr>
              <a:t>Vorlage für 6-stufige 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39756"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603976" cy="4855625"/>
          </a:xfrm>
          <a:prstGeom prst="rect">
            <a:avLst/>
          </a:prstGeom>
          <a:noFill/>
        </p:spPr>
        <p:txBody>
          <a:bodyPr wrap="square" rtlCol="0">
            <a:spAutoFit/>
          </a:bodyPr>
          <a:lstStyle/>
          <a:p>
            <a:pPr algn="l" rtl="0">
              <a:lnSpc>
                <a:spcPct val="150000"/>
              </a:lnSpc>
              <a:spcBef>
                <a:spcPts val="0"/>
              </a:spcBef>
              <a:spcAft>
                <a:spcPts val="0"/>
              </a:spcAft>
            </a:pPr>
            <a:r>
              <a:rPr lang="de-DE" sz="1300" b="1" i="0" u="none" strike="noStrike" dirty="0">
                <a:solidFill>
                  <a:schemeClr val="bg1"/>
                </a:solidFill>
                <a:effectLst/>
                <a:latin typeface="Century Gothic" panose="020B0502020202020204" pitchFamily="34" charset="0"/>
              </a:rPr>
              <a:t>Verwendung dieser Vorlage: </a:t>
            </a:r>
            <a:r>
              <a:rPr lang="de-DE" sz="1300" i="0" u="none" strike="noStrike" dirty="0">
                <a:solidFill>
                  <a:schemeClr val="bg1"/>
                </a:solidFill>
                <a:effectLst/>
                <a:latin typeface="Century Gothic" panose="020B0502020202020204" pitchFamily="34" charset="0"/>
              </a:rPr>
              <a:t>Diese Fischgrätendiagramm-Vorlage hilft bei der Darstellung komplexer Daten in einem leicht verständlichen Format. Sie können ein zentrales Problem in sechs Kategorien oder Ursachen unterteilen, wichtige Details zusammenfassen und Ihr Publikum in einen strukturierten Problemlösungsdialog verwickeln. </a:t>
            </a:r>
          </a:p>
          <a:p>
            <a:pPr algn="l" rtl="0">
              <a:lnSpc>
                <a:spcPct val="150000"/>
              </a:lnSpc>
              <a:spcBef>
                <a:spcPts val="0"/>
              </a:spcBef>
              <a:spcAft>
                <a:spcPts val="0"/>
              </a:spcAft>
            </a:pPr>
            <a:r>
              <a:rPr lang="de-DE" sz="1300" i="0" u="none" strike="noStrike" dirty="0">
                <a:solidFill>
                  <a:schemeClr val="bg1"/>
                </a:solidFill>
                <a:effectLst/>
                <a:latin typeface="Century Gothic" panose="020B0502020202020204" pitchFamily="34" charset="0"/>
              </a:rPr>
              <a:t>  </a:t>
            </a:r>
          </a:p>
          <a:p>
            <a:pPr algn="l" rtl="0">
              <a:lnSpc>
                <a:spcPct val="150000"/>
              </a:lnSpc>
              <a:spcBef>
                <a:spcPts val="0"/>
              </a:spcBef>
              <a:spcAft>
                <a:spcPts val="0"/>
              </a:spcAft>
            </a:pPr>
            <a:r>
              <a:rPr lang="de-DE" sz="1300" b="1" i="0" u="none" strike="noStrike" dirty="0">
                <a:solidFill>
                  <a:schemeClr val="bg1"/>
                </a:solidFill>
                <a:effectLst/>
                <a:latin typeface="Century Gothic" panose="020B0502020202020204" pitchFamily="34" charset="0"/>
              </a:rPr>
              <a:t>Besonderheiten der Vorlage: </a:t>
            </a:r>
            <a:r>
              <a:rPr lang="de-DE" sz="1300" i="0" u="none" strike="noStrike" dirty="0">
                <a:solidFill>
                  <a:schemeClr val="bg1"/>
                </a:solidFill>
                <a:effectLst/>
                <a:latin typeface="Century Gothic" panose="020B0502020202020204" pitchFamily="34" charset="0"/>
              </a:rPr>
              <a:t>Ein geradliniges Design mit großen Textfeldern stellt sicher, dass jeder Textblock gut lesbar und klar von den anderen abgegrenzt ist. Das Format mit sechs Abschnitten ermöglicht eine organisierte und detaillierte Präsentation der Inhalte. Jeder Abschnitt bietet Platz für die Ausarbeitung einzelner Ursachen oder Kategorien mit einem klaren Bezug zum Hauptproblem.</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4581" y="1588371"/>
            <a:ext cx="6809463" cy="383032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Ins="0" rtlCol="0" anchor="t" anchorCtr="0"/>
          <a:lstStyle/>
          <a:p>
            <a:pPr rtl="0"/>
            <a:r>
              <a:rPr lang="de-DE" sz="1400">
                <a:solidFill>
                  <a:srgbClr val="1E6864"/>
                </a:solidFill>
                <a:latin typeface="Century Gothic" panose="020B0502020202020204" pitchFamily="34" charset="0"/>
              </a:rPr>
              <a:t>Das Format mit sechs Abschnitten ermöglicht eine organisierte und detaillierte Präsentation der Inhalte.</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Ins="0" rtlCol="0" anchor="t" anchorCtr="0"/>
          <a:lstStyle/>
          <a:p>
            <a:pPr rtl="0"/>
            <a:r>
              <a:rPr lang="de-DE" sz="1400">
                <a:solidFill>
                  <a:srgbClr val="1E6864"/>
                </a:solidFill>
                <a:latin typeface="Century Gothic" panose="020B0502020202020204" pitchFamily="34" charset="0"/>
              </a:rPr>
              <a:t>Jeder Abschnitt bietet Platz für die Ausarbeitung einzelner Ursachen oder Kategorien mit einem klaren Bezug zum Hauptproblem.</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Ins="137160" rtlCol="0" anchor="t" anchorCtr="0"/>
          <a:lstStyle/>
          <a:p>
            <a:pPr rtl="0"/>
            <a:r>
              <a:rPr lang="de-DE" sz="1400" dirty="0">
                <a:solidFill>
                  <a:srgbClr val="1E6864"/>
                </a:solidFill>
                <a:latin typeface="Century Gothic" panose="020B0502020202020204" pitchFamily="34" charset="0"/>
              </a:rPr>
              <a:t>Ein geradliniges Design mit großen Textfeldern stellt sicher, dass jeder Textblock gut lesbar und klar von den anderen abgegrenzt ist.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0" rtlCol="0" anchor="t" anchorCtr="0"/>
          <a:lstStyle/>
          <a:p>
            <a:pPr rtl="0"/>
            <a:r>
              <a:rPr lang="de-DE" sz="1400">
                <a:solidFill>
                  <a:srgbClr val="1E6864"/>
                </a:solidFill>
                <a:latin typeface="Century Gothic" panose="020B0502020202020204" pitchFamily="34" charset="0"/>
              </a:rPr>
              <a:t>… und Ihr Publikum in einen strukturierten Problemlösungsdialog verwickeln.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sz="2000" dirty="0">
                <a:solidFill>
                  <a:schemeClr val="bg1"/>
                </a:solidFill>
                <a:latin typeface="Century Gothic" panose="020B0502020202020204" pitchFamily="34" charset="0"/>
              </a:rPr>
              <a:t>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0" rtlCol="0" anchor="t" anchorCtr="0"/>
          <a:lstStyle/>
          <a:p>
            <a:pPr rtl="0"/>
            <a:r>
              <a:rPr lang="de-DE" sz="1400">
                <a:solidFill>
                  <a:srgbClr val="1E6864"/>
                </a:solidFill>
                <a:latin typeface="Century Gothic" panose="020B0502020202020204" pitchFamily="34" charset="0"/>
              </a:rPr>
              <a:t>Sie können ein zentrales Problem in sechs Kategorien oder Ursachen unterteilen, wichtige Details zusammenfassen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dirty="0">
                <a:solidFill>
                  <a:schemeClr val="bg1"/>
                </a:solidFill>
                <a:latin typeface="Century Gothic" panose="020B0502020202020204" pitchFamily="34" charset="0"/>
              </a:rPr>
              <a:t> </a:t>
            </a:r>
            <a:r>
              <a:rPr lang="de-DE" sz="2000" dirty="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0" rtlCol="0" anchor="t" anchorCtr="0"/>
          <a:lstStyle/>
          <a:p>
            <a:pPr rtl="0"/>
            <a:r>
              <a:rPr lang="de-DE" sz="1400" dirty="0">
                <a:solidFill>
                  <a:srgbClr val="1E6864"/>
                </a:solidFill>
                <a:latin typeface="Century Gothic" panose="020B0502020202020204" pitchFamily="34" charset="0"/>
              </a:rPr>
              <a:t>Diese Fischgrätendiagramm-Vorlage hilft bei der Darstellung komplexer Daten in einem leicht verständlichen Format.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220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de-DE" sz="110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de-DE" sz="1600">
                <a:solidFill>
                  <a:srgbClr val="1E6864"/>
                </a:solidFill>
                <a:latin typeface="Century Gothic" panose="020B0502020202020204" pitchFamily="34" charset="0"/>
              </a:rPr>
              <a:t>Text</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de-DE" sz="1600">
                <a:solidFill>
                  <a:srgbClr val="1E6864"/>
                </a:solidFill>
                <a:latin typeface="Century Gothic" panose="020B0502020202020204" pitchFamily="34" charset="0"/>
              </a:rPr>
              <a:t>Text</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de-DE" sz="1600">
                <a:solidFill>
                  <a:srgbClr val="1E6864"/>
                </a:solidFill>
                <a:latin typeface="Century Gothic" panose="020B0502020202020204" pitchFamily="34" charset="0"/>
              </a:rPr>
              <a:t>Text</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de-DE" sz="1600">
                <a:solidFill>
                  <a:srgbClr val="1E6864"/>
                </a:solidFill>
                <a:latin typeface="Century Gothic" panose="020B0502020202020204" pitchFamily="34" charset="0"/>
              </a:rPr>
              <a:t>Text</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sz="2000" dirty="0">
                <a:solidFill>
                  <a:schemeClr val="bg1"/>
                </a:solidFill>
                <a:latin typeface="Century Gothic" panose="020B0502020202020204" pitchFamily="34" charset="0"/>
              </a:rPr>
              <a:t>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de-DE" sz="1600">
                <a:solidFill>
                  <a:srgbClr val="1E6864"/>
                </a:solidFill>
                <a:latin typeface="Century Gothic" panose="020B0502020202020204" pitchFamily="34" charset="0"/>
              </a:rPr>
              <a:t>Text</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dirty="0">
                <a:solidFill>
                  <a:schemeClr val="bg1"/>
                </a:solidFill>
                <a:latin typeface="Century Gothic" panose="020B0502020202020204" pitchFamily="34" charset="0"/>
              </a:rPr>
              <a:t> </a:t>
            </a:r>
            <a:r>
              <a:rPr lang="de-DE" sz="2000" dirty="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de-DE" sz="1600">
                <a:solidFill>
                  <a:srgbClr val="1E6864"/>
                </a:solidFill>
                <a:latin typeface="Century Gothic" panose="020B0502020202020204" pitchFamily="34" charset="0"/>
              </a:rPr>
              <a:t>Text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220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de-DE" sz="110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12706</TotalTime>
  <Words>323</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198</cp:revision>
  <cp:lastPrinted>2024-02-20T23:48:17Z</cp:lastPrinted>
  <dcterms:created xsi:type="dcterms:W3CDTF">2021-07-07T23:54:57Z</dcterms:created>
  <dcterms:modified xsi:type="dcterms:W3CDTF">2024-11-10T09:47:43Z</dcterms:modified>
</cp:coreProperties>
</file>