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de.smartsheet.com/try-it?trp=50108" TargetMode="Externa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107177"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Fischgrätendiagramme mit Zeitachse</a:t>
            </a:r>
          </a:p>
        </p:txBody>
      </p:sp>
      <p:pic>
        <p:nvPicPr>
          <p:cNvPr id="33" name="Picture 32">
            <a:hlinkClick r:id="rId5"/>
            <a:extLst>
              <a:ext uri="{FF2B5EF4-FFF2-40B4-BE49-F238E27FC236}">
                <a16:creationId xmlns:a16="http://schemas.microsoft.com/office/drawing/2014/main" id="{4A18805D-093D-9D7D-D8FB-8A0263548A91}"/>
              </a:ext>
            </a:extLst>
          </p:cNvPr>
          <p:cNvPicPr>
            <a:picLocks noChangeAspect="1"/>
          </p:cNvPicPr>
          <p:nvPr/>
        </p:nvPicPr>
        <p:blipFill>
          <a:blip r:embed="rId6"/>
          <a:srcRect/>
          <a:stretch/>
        </p:blipFill>
        <p:spPr>
          <a:xfrm>
            <a:off x="8642268"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644616" cy="5043240"/>
          </a:xfrm>
          <a:prstGeom prst="rect">
            <a:avLst/>
          </a:prstGeom>
          <a:noFill/>
        </p:spPr>
        <p:txBody>
          <a:bodyPr wrap="square" rtlCol="0">
            <a:spAutoFit/>
          </a:bodyPr>
          <a:lstStyle/>
          <a:p>
            <a:pPr algn="l" rtl="0">
              <a:lnSpc>
                <a:spcPct val="145000"/>
              </a:lnSpc>
              <a:spcBef>
                <a:spcPts val="0"/>
              </a:spcBef>
              <a:spcAft>
                <a:spcPts val="0"/>
              </a:spcAft>
            </a:pPr>
            <a:r>
              <a:rPr lang="de-DE" sz="1200" b="1" i="0" u="none" strike="noStrike" dirty="0">
                <a:solidFill>
                  <a:srgbClr val="000000"/>
                </a:solidFill>
                <a:effectLst/>
                <a:latin typeface="Century Gothic" panose="020B0502020202020204" pitchFamily="34" charset="0"/>
              </a:rPr>
              <a:t>Verwendung dieser Vorlage: </a:t>
            </a:r>
            <a:r>
              <a:rPr lang="de-DE" sz="1200" i="0" u="none" strike="noStrike" dirty="0">
                <a:solidFill>
                  <a:srgbClr val="000000"/>
                </a:solidFill>
                <a:effectLst/>
                <a:latin typeface="Century Gothic" panose="020B0502020202020204" pitchFamily="34" charset="0"/>
              </a:rPr>
              <a:t>Verwenden Sie dieses Zeitachsen-Fischgrätendiagramm, um den Verlauf von Projekten oder Ereignissen chronologisch darzustellen. Marketingteams können diese Vorlage beispielsweise verwenden, um die Entwicklung von Kampagnen über mehrere Jahre nachzuverfolgen. Projektmanager*innen können wichtige Meilensteine und Fristen innerhalb des Lebenszyklus eines Projekts hervorheben. Die Zeitachse kann auch für die Problemanalyse verwendet werden, z. B. für die Zuordnung kausaler Faktoren zu verschiedenen Zeitpunkten. </a:t>
            </a:r>
          </a:p>
          <a:p>
            <a:pPr algn="l" rtl="0">
              <a:lnSpc>
                <a:spcPct val="145000"/>
              </a:lnSpc>
              <a:spcBef>
                <a:spcPts val="0"/>
              </a:spcBef>
              <a:spcAft>
                <a:spcPts val="0"/>
              </a:spcAft>
            </a:pPr>
            <a:r>
              <a:rPr lang="de-DE" sz="1200" i="0" u="none" strike="noStrike" dirty="0">
                <a:solidFill>
                  <a:srgbClr val="000000"/>
                </a:solidFill>
                <a:effectLst/>
                <a:latin typeface="Century Gothic" panose="020B0502020202020204" pitchFamily="34" charset="0"/>
              </a:rPr>
              <a:t>  </a:t>
            </a:r>
          </a:p>
          <a:p>
            <a:pPr algn="l" rtl="0">
              <a:lnSpc>
                <a:spcPct val="145000"/>
              </a:lnSpc>
              <a:spcBef>
                <a:spcPts val="0"/>
              </a:spcBef>
              <a:spcAft>
                <a:spcPts val="0"/>
              </a:spcAft>
            </a:pPr>
            <a:r>
              <a:rPr lang="de-DE" sz="1200" b="1" i="0" u="none" strike="noStrike" dirty="0">
                <a:solidFill>
                  <a:srgbClr val="000000"/>
                </a:solidFill>
                <a:effectLst/>
                <a:latin typeface="Century Gothic" panose="020B0502020202020204" pitchFamily="34" charset="0"/>
              </a:rPr>
              <a:t>Besonderheiten der Vorlage: </a:t>
            </a:r>
            <a:r>
              <a:rPr lang="de-DE" sz="1200" i="0" u="none" strike="noStrike" dirty="0">
                <a:solidFill>
                  <a:srgbClr val="000000"/>
                </a:solidFill>
                <a:effectLst/>
                <a:latin typeface="Century Gothic" panose="020B0502020202020204" pitchFamily="34" charset="0"/>
              </a:rPr>
              <a:t>Diese Vorlage bietet ein farbcodiertes System für den schnellen Vergleich von Jahr zu Jahr. Die Verzweigungspunkte bieten Platz für detaillierte Anmerkungen zu wichtigen Ereignissen oder Etappen. Außerdem bietet das Design Platz für eine Reihe von zusätzlichen Datenpunkten, ohne die Lesbarkeit zu beeinträchtigen.</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7"/>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711649" y="3140470"/>
            <a:ext cx="1554480" cy="389513"/>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de-DE" sz="1400">
                <a:solidFill>
                  <a:schemeClr val="tx1">
                    <a:lumMod val="65000"/>
                    <a:lumOff val="35000"/>
                  </a:schemeClr>
                </a:solidFill>
                <a:latin typeface="Century Gothic" panose="020B0502020202020204" pitchFamily="34" charset="0"/>
              </a:rPr>
              <a:t>FJ</a:t>
            </a:r>
            <a:r>
              <a:rPr lang="de-DE">
                <a:latin typeface="Century Gothic" panose="020B0502020202020204" pitchFamily="34" charset="0"/>
              </a:rPr>
              <a:t>20XX </a:t>
            </a:r>
            <a:r>
              <a:rPr lang="de-DE" sz="1400">
                <a:solidFill>
                  <a:schemeClr val="tx1">
                    <a:lumMod val="65000"/>
                    <a:lumOff val="35000"/>
                  </a:schemeClr>
                </a:solidFill>
                <a:latin typeface="Century Gothic" panose="020B0502020202020204" pitchFamily="34" charset="0"/>
              </a:rPr>
              <a:t>Q</a:t>
            </a:r>
            <a:r>
              <a:rPr lang="de-DE">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274194" y="3140470"/>
            <a:ext cx="1554480" cy="389513"/>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de-DE" sz="1400">
                <a:solidFill>
                  <a:schemeClr val="tx1">
                    <a:lumMod val="65000"/>
                    <a:lumOff val="35000"/>
                  </a:schemeClr>
                </a:solidFill>
                <a:latin typeface="Century Gothic" panose="020B0502020202020204" pitchFamily="34" charset="0"/>
              </a:rPr>
              <a:t>FJ</a:t>
            </a:r>
            <a:r>
              <a:rPr lang="de-DE">
                <a:latin typeface="Century Gothic" panose="020B0502020202020204" pitchFamily="34" charset="0"/>
              </a:rPr>
              <a:t>20XX </a:t>
            </a:r>
            <a:r>
              <a:rPr lang="de-DE" sz="1400">
                <a:solidFill>
                  <a:schemeClr val="tx1">
                    <a:lumMod val="65000"/>
                    <a:lumOff val="35000"/>
                  </a:schemeClr>
                </a:solidFill>
                <a:latin typeface="Century Gothic" panose="020B0502020202020204" pitchFamily="34" charset="0"/>
              </a:rPr>
              <a:t>Q</a:t>
            </a:r>
            <a:r>
              <a:rPr lang="de-DE">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695471" y="3140470"/>
            <a:ext cx="1554480" cy="389513"/>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de-DE" sz="1400">
                <a:solidFill>
                  <a:schemeClr val="tx1">
                    <a:lumMod val="65000"/>
                    <a:lumOff val="35000"/>
                  </a:schemeClr>
                </a:solidFill>
                <a:latin typeface="Century Gothic" panose="020B0502020202020204" pitchFamily="34" charset="0"/>
              </a:rPr>
              <a:t>FJ</a:t>
            </a:r>
            <a:r>
              <a:rPr lang="de-DE">
                <a:latin typeface="Century Gothic" panose="020B0502020202020204" pitchFamily="34" charset="0"/>
              </a:rPr>
              <a:t>20XX </a:t>
            </a:r>
            <a:r>
              <a:rPr lang="de-DE" sz="1400">
                <a:solidFill>
                  <a:schemeClr val="tx1">
                    <a:lumMod val="65000"/>
                    <a:lumOff val="35000"/>
                  </a:schemeClr>
                </a:solidFill>
                <a:latin typeface="Century Gothic" panose="020B0502020202020204" pitchFamily="34" charset="0"/>
              </a:rPr>
              <a:t>Q</a:t>
            </a:r>
            <a:r>
              <a:rPr lang="de-DE">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232498" y="3140470"/>
            <a:ext cx="1554480" cy="389513"/>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de-DE" sz="1400">
                <a:solidFill>
                  <a:schemeClr val="tx1">
                    <a:lumMod val="65000"/>
                    <a:lumOff val="35000"/>
                  </a:schemeClr>
                </a:solidFill>
                <a:latin typeface="Century Gothic" panose="020B0502020202020204" pitchFamily="34" charset="0"/>
              </a:rPr>
              <a:t>FJ</a:t>
            </a:r>
            <a:r>
              <a:rPr lang="de-DE">
                <a:latin typeface="Century Gothic" panose="020B0502020202020204" pitchFamily="34" charset="0"/>
              </a:rPr>
              <a:t>20XX </a:t>
            </a:r>
            <a:r>
              <a:rPr lang="de-DE" sz="1400">
                <a:solidFill>
                  <a:schemeClr val="tx1">
                    <a:lumMod val="65000"/>
                    <a:lumOff val="35000"/>
                  </a:schemeClr>
                </a:solidFill>
                <a:latin typeface="Century Gothic" panose="020B0502020202020204" pitchFamily="34" charset="0"/>
              </a:rPr>
              <a:t>Q</a:t>
            </a:r>
            <a:r>
              <a:rPr lang="de-DE">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79191" y="-687906"/>
            <a:ext cx="12271192" cy="584775"/>
          </a:xfrm>
          <a:prstGeom prst="rect">
            <a:avLst/>
          </a:prstGeom>
          <a:noFill/>
          <a:effectLst/>
        </p:spPr>
        <p:txBody>
          <a:bodyPr wrap="square" rtlCol="0">
            <a:spAutoFit/>
          </a:bodyPr>
          <a:lstStyle/>
          <a:p>
            <a:pPr rtl="0"/>
            <a:r>
              <a:rPr lang="de-DE" sz="3200" b="1" dirty="0">
                <a:solidFill>
                  <a:srgbClr val="2E75B6"/>
                </a:solidFill>
                <a:latin typeface="Century Gothic" panose="020B0502020202020204" pitchFamily="34" charset="0"/>
              </a:rPr>
              <a:t>PowerPoint-Vorlage für Fischgrätendiagramme mit Zeitachse</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12611</TotalTime>
  <Words>249</Words>
  <Application>Microsoft Office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197</cp:revision>
  <cp:lastPrinted>2024-02-20T23:48:17Z</cp:lastPrinted>
  <dcterms:created xsi:type="dcterms:W3CDTF">2021-07-07T23:54:57Z</dcterms:created>
  <dcterms:modified xsi:type="dcterms:W3CDTF">2024-11-10T09:30:21Z</dcterms:modified>
</cp:coreProperties>
</file>