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7BE371"/>
    <a:srgbClr val="FFA318"/>
    <a:srgbClr val="83F5ED"/>
    <a:srgbClr val="FFD63F"/>
    <a:srgbClr val="F5703B"/>
    <a:srgbClr val="ACECEA"/>
    <a:srgbClr val="9ACECB"/>
    <a:srgbClr val="8499A0"/>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58" d="100"/>
          <a:sy n="158" d="100"/>
        </p:scale>
        <p:origin x="180" y="222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83181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de.smartsheet.com/try-it?trp=50108" TargetMode="Externa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97268A-9D9A-D4BB-B542-BA592FAFB018}"/>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7000"/>
                    </a14:imgEffect>
                  </a14:imgLayer>
                </a14:imgProps>
              </a:ext>
            </a:extLst>
          </a:blip>
          <a:srcRect t="4090" b="4813"/>
          <a:stretch/>
        </p:blipFill>
        <p:spPr>
          <a:xfrm>
            <a:off x="1520" y="0"/>
            <a:ext cx="12190480" cy="6858000"/>
          </a:xfrm>
          <a:prstGeom prst="rect">
            <a:avLst/>
          </a:prstGeom>
        </p:spPr>
      </p:pic>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107177" cy="1077218"/>
          </a:xfrm>
          <a:prstGeom prst="rect">
            <a:avLst/>
          </a:prstGeom>
          <a:noFill/>
          <a:effectLst/>
        </p:spPr>
        <p:txBody>
          <a:bodyPr wrap="square" rtlCol="0">
            <a:spAutoFit/>
          </a:bodyPr>
          <a:lstStyle/>
          <a:p>
            <a:pPr rtl="0"/>
            <a:r>
              <a:rPr lang="de-DE" sz="3200" b="1" dirty="0">
                <a:solidFill>
                  <a:schemeClr val="tx1">
                    <a:lumMod val="65000"/>
                    <a:lumOff val="35000"/>
                  </a:schemeClr>
                </a:solidFill>
                <a:latin typeface="Century Gothic" panose="020B0502020202020204" pitchFamily="34" charset="0"/>
              </a:rPr>
              <a:t>PowerPoint-Vorlage für Fischgrätendiagramme mit Zeitachse</a:t>
            </a:r>
          </a:p>
        </p:txBody>
      </p:sp>
      <p:pic>
        <p:nvPicPr>
          <p:cNvPr id="33" name="Picture 32">
            <a:hlinkClick r:id="rId5"/>
            <a:extLst>
              <a:ext uri="{FF2B5EF4-FFF2-40B4-BE49-F238E27FC236}">
                <a16:creationId xmlns:a16="http://schemas.microsoft.com/office/drawing/2014/main" id="{4A18805D-093D-9D7D-D8FB-8A0263548A91}"/>
              </a:ext>
            </a:extLst>
          </p:cNvPr>
          <p:cNvPicPr>
            <a:picLocks noChangeAspect="1"/>
          </p:cNvPicPr>
          <p:nvPr/>
        </p:nvPicPr>
        <p:blipFill>
          <a:blip r:embed="rId6"/>
          <a:srcRect/>
          <a:stretch/>
        </p:blipFill>
        <p:spPr>
          <a:xfrm>
            <a:off x="8642268"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644616" cy="5043240"/>
          </a:xfrm>
          <a:prstGeom prst="rect">
            <a:avLst/>
          </a:prstGeom>
          <a:noFill/>
        </p:spPr>
        <p:txBody>
          <a:bodyPr wrap="square" rtlCol="0">
            <a:spAutoFit/>
          </a:bodyPr>
          <a:lstStyle/>
          <a:p>
            <a:pPr algn="l" rtl="0">
              <a:lnSpc>
                <a:spcPct val="145000"/>
              </a:lnSpc>
              <a:spcBef>
                <a:spcPts val="0"/>
              </a:spcBef>
              <a:spcAft>
                <a:spcPts val="0"/>
              </a:spcAft>
            </a:pPr>
            <a:r>
              <a:rPr lang="de-DE" sz="1200" b="1" i="0" u="none" strike="noStrike" dirty="0">
                <a:solidFill>
                  <a:srgbClr val="000000"/>
                </a:solidFill>
                <a:effectLst/>
                <a:latin typeface="Century Gothic" panose="020B0502020202020204" pitchFamily="34" charset="0"/>
              </a:rPr>
              <a:t>Verwendung dieser Vorlage: </a:t>
            </a:r>
            <a:r>
              <a:rPr lang="de-DE" sz="1200" i="0" u="none" strike="noStrike" dirty="0">
                <a:solidFill>
                  <a:srgbClr val="000000"/>
                </a:solidFill>
                <a:effectLst/>
                <a:latin typeface="Century Gothic" panose="020B0502020202020204" pitchFamily="34" charset="0"/>
              </a:rPr>
              <a:t>Verwenden Sie dieses Zeitachsen-Fischgrätendiagramm, um den Verlauf von Projekten oder Ereignissen chronologisch darzustellen. Marketingteams können diese Vorlage beispielsweise verwenden, um die Entwicklung von Kampagnen über mehrere Jahre nachzuverfolgen. Projektmanager*innen können wichtige Meilensteine und Fristen innerhalb des Lebenszyklus eines Projekts hervorheben. Die Zeitachse kann auch für die Problemanalyse verwendet werden, z. B. für die Zuordnung kausaler Faktoren zu verschiedenen Zeitpunkten. </a:t>
            </a:r>
          </a:p>
          <a:p>
            <a:pPr algn="l" rtl="0">
              <a:lnSpc>
                <a:spcPct val="145000"/>
              </a:lnSpc>
              <a:spcBef>
                <a:spcPts val="0"/>
              </a:spcBef>
              <a:spcAft>
                <a:spcPts val="0"/>
              </a:spcAft>
            </a:pPr>
            <a:r>
              <a:rPr lang="de-DE" sz="1200" i="0" u="none" strike="noStrike" dirty="0">
                <a:solidFill>
                  <a:srgbClr val="000000"/>
                </a:solidFill>
                <a:effectLst/>
                <a:latin typeface="Century Gothic" panose="020B0502020202020204" pitchFamily="34" charset="0"/>
              </a:rPr>
              <a:t>  </a:t>
            </a:r>
          </a:p>
          <a:p>
            <a:pPr algn="l" rtl="0">
              <a:lnSpc>
                <a:spcPct val="145000"/>
              </a:lnSpc>
              <a:spcBef>
                <a:spcPts val="0"/>
              </a:spcBef>
              <a:spcAft>
                <a:spcPts val="0"/>
              </a:spcAft>
            </a:pPr>
            <a:r>
              <a:rPr lang="de-DE" sz="1200" b="1" i="0" u="none" strike="noStrike" dirty="0">
                <a:solidFill>
                  <a:srgbClr val="000000"/>
                </a:solidFill>
                <a:effectLst/>
                <a:latin typeface="Century Gothic" panose="020B0502020202020204" pitchFamily="34" charset="0"/>
              </a:rPr>
              <a:t>Besonderheiten der Vorlage: </a:t>
            </a:r>
            <a:r>
              <a:rPr lang="de-DE" sz="1200" i="0" u="none" strike="noStrike" dirty="0">
                <a:solidFill>
                  <a:srgbClr val="000000"/>
                </a:solidFill>
                <a:effectLst/>
                <a:latin typeface="Century Gothic" panose="020B0502020202020204" pitchFamily="34" charset="0"/>
              </a:rPr>
              <a:t>Diese Vorlage bietet ein farbcodiertes System für den schnellen Vergleich von Jahr zu Jahr. Die Verzweigungspunkte bieten Platz für detaillierte Anmerkungen zu wichtigen Ereignissen oder Etappen. Außerdem bietet das Design Platz für eine Reihe von zusätzlichen Datenpunkten, ohne die Lesbarkeit zu beeinträchtigen.</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7"/>
          <a:srcRect/>
          <a:stretch/>
        </p:blipFill>
        <p:spPr>
          <a:xfrm>
            <a:off x="5092069" y="1586958"/>
            <a:ext cx="6814487" cy="383314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2226481"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478943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ECEC33C-D62B-CA61-C1E0-C39D7E9AEE44}"/>
              </a:ext>
            </a:extLst>
          </p:cNvPr>
          <p:cNvCxnSpPr>
            <a:cxnSpLocks/>
          </p:cNvCxnSpPr>
          <p:nvPr/>
        </p:nvCxnSpPr>
        <p:spPr>
          <a:xfrm flipV="1">
            <a:off x="732321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917BB71-8FFC-5FE4-DD66-F931C223E3B0}"/>
              </a:ext>
            </a:extLst>
          </p:cNvPr>
          <p:cNvCxnSpPr>
            <a:cxnSpLocks/>
          </p:cNvCxnSpPr>
          <p:nvPr/>
        </p:nvCxnSpPr>
        <p:spPr>
          <a:xfrm flipV="1">
            <a:off x="9886173"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2210776"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4743485" y="499157"/>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3BD0248-1947-A264-A61E-88AF1A1F29FC}"/>
              </a:ext>
            </a:extLst>
          </p:cNvPr>
          <p:cNvCxnSpPr>
            <a:cxnSpLocks/>
          </p:cNvCxnSpPr>
          <p:nvPr/>
        </p:nvCxnSpPr>
        <p:spPr>
          <a:xfrm>
            <a:off x="7276220" y="582269"/>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4D9D0BC-5ACD-A2A4-2B07-6AC8EB220417}"/>
              </a:ext>
            </a:extLst>
          </p:cNvPr>
          <p:cNvCxnSpPr>
            <a:cxnSpLocks/>
          </p:cNvCxnSpPr>
          <p:nvPr/>
        </p:nvCxnSpPr>
        <p:spPr>
          <a:xfrm>
            <a:off x="9808929"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232634"/>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80F82E6-8E2D-CED9-6F6E-DDD3ADF4DC9B}"/>
              </a:ext>
            </a:extLst>
          </p:cNvPr>
          <p:cNvSpPr txBox="1"/>
          <p:nvPr/>
        </p:nvSpPr>
        <p:spPr>
          <a:xfrm>
            <a:off x="8711649" y="3140470"/>
            <a:ext cx="1554480" cy="389513"/>
          </a:xfrm>
          <a:prstGeom prst="roundRect">
            <a:avLst>
              <a:gd name="adj" fmla="val 50000"/>
            </a:avLst>
          </a:prstGeom>
          <a:solidFill>
            <a:srgbClr val="7BE371"/>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de-DE" sz="1400">
                <a:solidFill>
                  <a:schemeClr val="tx1">
                    <a:lumMod val="65000"/>
                    <a:lumOff val="35000"/>
                  </a:schemeClr>
                </a:solidFill>
                <a:latin typeface="Century Gothic" panose="020B0502020202020204" pitchFamily="34" charset="0"/>
              </a:rPr>
              <a:t>FJ</a:t>
            </a:r>
            <a:r>
              <a:rPr lang="de-DE">
                <a:latin typeface="Century Gothic" panose="020B0502020202020204" pitchFamily="34" charset="0"/>
              </a:rPr>
              <a:t>20XX </a:t>
            </a:r>
            <a:r>
              <a:rPr lang="de-DE" sz="1400">
                <a:solidFill>
                  <a:schemeClr val="tx1">
                    <a:lumMod val="65000"/>
                    <a:lumOff val="35000"/>
                  </a:schemeClr>
                </a:solidFill>
                <a:latin typeface="Century Gothic" panose="020B0502020202020204" pitchFamily="34" charset="0"/>
              </a:rPr>
              <a:t>Q</a:t>
            </a:r>
            <a:r>
              <a:rPr lang="de-DE">
                <a:latin typeface="Century Gothic" panose="020B0502020202020204" pitchFamily="34" charset="0"/>
              </a:rPr>
              <a:t>4</a:t>
            </a:r>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336720"/>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697886"/>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852152" y="3780707"/>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18" name="TextBox 17">
            <a:extLst>
              <a:ext uri="{FF2B5EF4-FFF2-40B4-BE49-F238E27FC236}">
                <a16:creationId xmlns:a16="http://schemas.microsoft.com/office/drawing/2014/main" id="{9DA6A5CD-EC77-DE89-B356-7490E0AABA43}"/>
              </a:ext>
            </a:extLst>
          </p:cNvPr>
          <p:cNvSpPr txBox="1"/>
          <p:nvPr/>
        </p:nvSpPr>
        <p:spPr>
          <a:xfrm>
            <a:off x="1274194" y="3140470"/>
            <a:ext cx="1554480" cy="389513"/>
          </a:xfrm>
          <a:prstGeom prst="roundRect">
            <a:avLst>
              <a:gd name="adj" fmla="val 50000"/>
            </a:avLst>
          </a:prstGeom>
          <a:solidFill>
            <a:srgbClr val="FFD63F"/>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de-DE" sz="1400">
                <a:solidFill>
                  <a:schemeClr val="tx1">
                    <a:lumMod val="65000"/>
                    <a:lumOff val="35000"/>
                  </a:schemeClr>
                </a:solidFill>
                <a:latin typeface="Century Gothic" panose="020B0502020202020204" pitchFamily="34" charset="0"/>
              </a:rPr>
              <a:t>FJ</a:t>
            </a:r>
            <a:r>
              <a:rPr lang="de-DE">
                <a:latin typeface="Century Gothic" panose="020B0502020202020204" pitchFamily="34" charset="0"/>
              </a:rPr>
              <a:t>20XX </a:t>
            </a:r>
            <a:r>
              <a:rPr lang="de-DE" sz="1400">
                <a:solidFill>
                  <a:schemeClr val="tx1">
                    <a:lumMod val="65000"/>
                    <a:lumOff val="35000"/>
                  </a:schemeClr>
                </a:solidFill>
                <a:latin typeface="Century Gothic" panose="020B0502020202020204" pitchFamily="34" charset="0"/>
              </a:rPr>
              <a:t>Q</a:t>
            </a:r>
            <a:r>
              <a:rPr lang="de-DE">
                <a:latin typeface="Century Gothic" panose="020B0502020202020204" pitchFamily="34" charset="0"/>
              </a:rPr>
              <a:t>1</a:t>
            </a:r>
          </a:p>
        </p:txBody>
      </p:sp>
      <p:sp>
        <p:nvSpPr>
          <p:cNvPr id="71" name="TextBox 70">
            <a:extLst>
              <a:ext uri="{FF2B5EF4-FFF2-40B4-BE49-F238E27FC236}">
                <a16:creationId xmlns:a16="http://schemas.microsoft.com/office/drawing/2014/main" id="{F1364A1C-F03C-9169-1554-D5C26E42303F}"/>
              </a:ext>
            </a:extLst>
          </p:cNvPr>
          <p:cNvSpPr txBox="1"/>
          <p:nvPr/>
        </p:nvSpPr>
        <p:spPr>
          <a:xfrm rot="10800000" flipV="1">
            <a:off x="3172769" y="3780706"/>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83" name="TextBox 82">
            <a:extLst>
              <a:ext uri="{FF2B5EF4-FFF2-40B4-BE49-F238E27FC236}">
                <a16:creationId xmlns:a16="http://schemas.microsoft.com/office/drawing/2014/main" id="{3CAECAFF-B1EB-4729-3739-74994B73AFCC}"/>
              </a:ext>
            </a:extLst>
          </p:cNvPr>
          <p:cNvSpPr txBox="1"/>
          <p:nvPr/>
        </p:nvSpPr>
        <p:spPr>
          <a:xfrm rot="10800000" flipV="1">
            <a:off x="5735751" y="3780706"/>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92" name="TextBox 91">
            <a:extLst>
              <a:ext uri="{FF2B5EF4-FFF2-40B4-BE49-F238E27FC236}">
                <a16:creationId xmlns:a16="http://schemas.microsoft.com/office/drawing/2014/main" id="{44F79DD5-1162-F19C-F449-C8A19F18F290}"/>
              </a:ext>
            </a:extLst>
          </p:cNvPr>
          <p:cNvSpPr txBox="1"/>
          <p:nvPr/>
        </p:nvSpPr>
        <p:spPr>
          <a:xfrm rot="10800000" flipV="1">
            <a:off x="8298706" y="3780706"/>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cxnSp>
        <p:nvCxnSpPr>
          <p:cNvPr id="98" name="Straight Connector 97">
            <a:extLst>
              <a:ext uri="{FF2B5EF4-FFF2-40B4-BE49-F238E27FC236}">
                <a16:creationId xmlns:a16="http://schemas.microsoft.com/office/drawing/2014/main" id="{78BFFFB8-ACE8-92B4-7489-94F221864393}"/>
              </a:ext>
            </a:extLst>
          </p:cNvPr>
          <p:cNvCxnSpPr>
            <a:cxnSpLocks/>
          </p:cNvCxnSpPr>
          <p:nvPr/>
        </p:nvCxnSpPr>
        <p:spPr>
          <a:xfrm>
            <a:off x="2560367" y="3903817"/>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72DDF50-ACE6-3A19-7764-C35FCA55BDB7}"/>
              </a:ext>
            </a:extLst>
          </p:cNvPr>
          <p:cNvCxnSpPr>
            <a:cxnSpLocks/>
          </p:cNvCxnSpPr>
          <p:nvPr/>
        </p:nvCxnSpPr>
        <p:spPr>
          <a:xfrm>
            <a:off x="10053346"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A1C0FC7F-A52D-24E7-B600-2E8502A4A944}"/>
              </a:ext>
            </a:extLst>
          </p:cNvPr>
          <p:cNvCxnSpPr>
            <a:cxnSpLocks/>
          </p:cNvCxnSpPr>
          <p:nvPr/>
        </p:nvCxnSpPr>
        <p:spPr>
          <a:xfrm>
            <a:off x="4982302"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F3A8B2B-4F6D-E474-B94D-E748EFF5F5FA}"/>
              </a:ext>
            </a:extLst>
          </p:cNvPr>
          <p:cNvCxnSpPr>
            <a:cxnSpLocks/>
          </p:cNvCxnSpPr>
          <p:nvPr/>
        </p:nvCxnSpPr>
        <p:spPr>
          <a:xfrm>
            <a:off x="7489747"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43CAFF4-C301-533C-CBCC-3493B675BAC3}"/>
              </a:ext>
            </a:extLst>
          </p:cNvPr>
          <p:cNvSpPr txBox="1"/>
          <p:nvPr/>
        </p:nvSpPr>
        <p:spPr>
          <a:xfrm>
            <a:off x="3695471" y="3140470"/>
            <a:ext cx="1554480" cy="389513"/>
          </a:xfrm>
          <a:prstGeom prst="roundRect">
            <a:avLst>
              <a:gd name="adj" fmla="val 50000"/>
            </a:avLst>
          </a:prstGeom>
          <a:solidFill>
            <a:srgbClr val="83F5ED"/>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de-DE" sz="1400">
                <a:solidFill>
                  <a:schemeClr val="tx1">
                    <a:lumMod val="65000"/>
                    <a:lumOff val="35000"/>
                  </a:schemeClr>
                </a:solidFill>
                <a:latin typeface="Century Gothic" panose="020B0502020202020204" pitchFamily="34" charset="0"/>
              </a:rPr>
              <a:t>FJ</a:t>
            </a:r>
            <a:r>
              <a:rPr lang="de-DE">
                <a:latin typeface="Century Gothic" panose="020B0502020202020204" pitchFamily="34" charset="0"/>
              </a:rPr>
              <a:t>20XX </a:t>
            </a:r>
            <a:r>
              <a:rPr lang="de-DE" sz="1400">
                <a:solidFill>
                  <a:schemeClr val="tx1">
                    <a:lumMod val="65000"/>
                    <a:lumOff val="35000"/>
                  </a:schemeClr>
                </a:solidFill>
                <a:latin typeface="Century Gothic" panose="020B0502020202020204" pitchFamily="34" charset="0"/>
              </a:rPr>
              <a:t>Q</a:t>
            </a:r>
            <a:r>
              <a:rPr lang="de-DE">
                <a:latin typeface="Century Gothic" panose="020B0502020202020204" pitchFamily="34" charset="0"/>
              </a:rPr>
              <a:t>2</a:t>
            </a:r>
          </a:p>
        </p:txBody>
      </p:sp>
      <p:sp>
        <p:nvSpPr>
          <p:cNvPr id="4" name="TextBox 3">
            <a:extLst>
              <a:ext uri="{FF2B5EF4-FFF2-40B4-BE49-F238E27FC236}">
                <a16:creationId xmlns:a16="http://schemas.microsoft.com/office/drawing/2014/main" id="{A4185875-6607-886C-F73A-F1282C7D6251}"/>
              </a:ext>
            </a:extLst>
          </p:cNvPr>
          <p:cNvSpPr txBox="1"/>
          <p:nvPr/>
        </p:nvSpPr>
        <p:spPr>
          <a:xfrm>
            <a:off x="6232498" y="3140470"/>
            <a:ext cx="1554480" cy="389513"/>
          </a:xfrm>
          <a:prstGeom prst="roundRect">
            <a:avLst>
              <a:gd name="adj" fmla="val 50000"/>
            </a:avLst>
          </a:prstGeom>
          <a:solidFill>
            <a:srgbClr val="FFA318"/>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de-DE" sz="1400">
                <a:solidFill>
                  <a:schemeClr val="tx1">
                    <a:lumMod val="65000"/>
                    <a:lumOff val="35000"/>
                  </a:schemeClr>
                </a:solidFill>
                <a:latin typeface="Century Gothic" panose="020B0502020202020204" pitchFamily="34" charset="0"/>
              </a:rPr>
              <a:t>FJ</a:t>
            </a:r>
            <a:r>
              <a:rPr lang="de-DE">
                <a:latin typeface="Century Gothic" panose="020B0502020202020204" pitchFamily="34" charset="0"/>
              </a:rPr>
              <a:t>20XX </a:t>
            </a:r>
            <a:r>
              <a:rPr lang="de-DE" sz="1400">
                <a:solidFill>
                  <a:schemeClr val="tx1">
                    <a:lumMod val="65000"/>
                    <a:lumOff val="35000"/>
                  </a:schemeClr>
                </a:solidFill>
                <a:latin typeface="Century Gothic" panose="020B0502020202020204" pitchFamily="34" charset="0"/>
              </a:rPr>
              <a:t>Q</a:t>
            </a:r>
            <a:r>
              <a:rPr lang="de-DE">
                <a:latin typeface="Century Gothic" panose="020B0502020202020204" pitchFamily="34" charset="0"/>
              </a:rPr>
              <a:t>3</a:t>
            </a:r>
          </a:p>
        </p:txBody>
      </p:sp>
      <p:sp>
        <p:nvSpPr>
          <p:cNvPr id="16" name="TextBox 15">
            <a:extLst>
              <a:ext uri="{FF2B5EF4-FFF2-40B4-BE49-F238E27FC236}">
                <a16:creationId xmlns:a16="http://schemas.microsoft.com/office/drawing/2014/main" id="{055D0EC7-01BF-BBC0-6690-ADAE4CD3DC69}"/>
              </a:ext>
            </a:extLst>
          </p:cNvPr>
          <p:cNvSpPr txBox="1"/>
          <p:nvPr/>
        </p:nvSpPr>
        <p:spPr>
          <a:xfrm>
            <a:off x="141202" y="556583"/>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17" name="TextBox 16">
            <a:extLst>
              <a:ext uri="{FF2B5EF4-FFF2-40B4-BE49-F238E27FC236}">
                <a16:creationId xmlns:a16="http://schemas.microsoft.com/office/drawing/2014/main" id="{3C4A80B4-6B03-80BF-B062-6B31B853130F}"/>
              </a:ext>
            </a:extLst>
          </p:cNvPr>
          <p:cNvSpPr txBox="1"/>
          <p:nvPr/>
        </p:nvSpPr>
        <p:spPr>
          <a:xfrm>
            <a:off x="2736519" y="556583"/>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19" name="TextBox 18">
            <a:extLst>
              <a:ext uri="{FF2B5EF4-FFF2-40B4-BE49-F238E27FC236}">
                <a16:creationId xmlns:a16="http://schemas.microsoft.com/office/drawing/2014/main" id="{9F4F3DAD-2E7B-CF3B-3BD1-62A8CA18D5D4}"/>
              </a:ext>
            </a:extLst>
          </p:cNvPr>
          <p:cNvSpPr txBox="1"/>
          <p:nvPr/>
        </p:nvSpPr>
        <p:spPr>
          <a:xfrm>
            <a:off x="5299501" y="556583"/>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20" name="TextBox 19">
            <a:extLst>
              <a:ext uri="{FF2B5EF4-FFF2-40B4-BE49-F238E27FC236}">
                <a16:creationId xmlns:a16="http://schemas.microsoft.com/office/drawing/2014/main" id="{9170B298-6B25-75D7-BADF-C92954EC7279}"/>
              </a:ext>
            </a:extLst>
          </p:cNvPr>
          <p:cNvSpPr txBox="1"/>
          <p:nvPr/>
        </p:nvSpPr>
        <p:spPr>
          <a:xfrm>
            <a:off x="7862457" y="556583"/>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cxnSp>
        <p:nvCxnSpPr>
          <p:cNvPr id="21" name="Straight Connector 20">
            <a:extLst>
              <a:ext uri="{FF2B5EF4-FFF2-40B4-BE49-F238E27FC236}">
                <a16:creationId xmlns:a16="http://schemas.microsoft.com/office/drawing/2014/main" id="{F7C24D4C-D00F-74F5-92C1-08FF02F7C792}"/>
              </a:ext>
            </a:extLst>
          </p:cNvPr>
          <p:cNvCxnSpPr>
            <a:cxnSpLocks/>
          </p:cNvCxnSpPr>
          <p:nvPr/>
        </p:nvCxnSpPr>
        <p:spPr>
          <a:xfrm>
            <a:off x="1780654" y="67969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F1E64DD-4FA7-DEC4-AA04-0A2EC476D914}"/>
              </a:ext>
            </a:extLst>
          </p:cNvPr>
          <p:cNvCxnSpPr>
            <a:cxnSpLocks/>
          </p:cNvCxnSpPr>
          <p:nvPr/>
        </p:nvCxnSpPr>
        <p:spPr>
          <a:xfrm>
            <a:off x="926497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7961C76-CDCD-3A69-363D-E084ECADDDBF}"/>
              </a:ext>
            </a:extLst>
          </p:cNvPr>
          <p:cNvCxnSpPr>
            <a:cxnSpLocks/>
          </p:cNvCxnSpPr>
          <p:nvPr/>
        </p:nvCxnSpPr>
        <p:spPr>
          <a:xfrm>
            <a:off x="4210507"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CDB8779-B6F3-3FE4-BA7E-5A01909F737E}"/>
              </a:ext>
            </a:extLst>
          </p:cNvPr>
          <p:cNvCxnSpPr>
            <a:cxnSpLocks/>
          </p:cNvCxnSpPr>
          <p:nvPr/>
        </p:nvCxnSpPr>
        <p:spPr>
          <a:xfrm>
            <a:off x="670488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AF384F9A-7589-9B1C-63CE-452D3954CD4A}"/>
              </a:ext>
            </a:extLst>
          </p:cNvPr>
          <p:cNvSpPr txBox="1"/>
          <p:nvPr/>
        </p:nvSpPr>
        <p:spPr>
          <a:xfrm>
            <a:off x="599655" y="1896433"/>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35" name="TextBox 34">
            <a:extLst>
              <a:ext uri="{FF2B5EF4-FFF2-40B4-BE49-F238E27FC236}">
                <a16:creationId xmlns:a16="http://schemas.microsoft.com/office/drawing/2014/main" id="{DC3C60DB-5ED0-430C-2ABE-C5D0A23AB26B}"/>
              </a:ext>
            </a:extLst>
          </p:cNvPr>
          <p:cNvSpPr txBox="1"/>
          <p:nvPr/>
        </p:nvSpPr>
        <p:spPr>
          <a:xfrm>
            <a:off x="3216334" y="1896433"/>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36" name="TextBox 35">
            <a:extLst>
              <a:ext uri="{FF2B5EF4-FFF2-40B4-BE49-F238E27FC236}">
                <a16:creationId xmlns:a16="http://schemas.microsoft.com/office/drawing/2014/main" id="{9A076305-4D6B-6E39-1235-0B7441F7C461}"/>
              </a:ext>
            </a:extLst>
          </p:cNvPr>
          <p:cNvSpPr txBox="1"/>
          <p:nvPr/>
        </p:nvSpPr>
        <p:spPr>
          <a:xfrm>
            <a:off x="5779316" y="1896433"/>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38" name="TextBox 37">
            <a:extLst>
              <a:ext uri="{FF2B5EF4-FFF2-40B4-BE49-F238E27FC236}">
                <a16:creationId xmlns:a16="http://schemas.microsoft.com/office/drawing/2014/main" id="{05669E0E-A5AB-B6EC-202C-D190D85212F4}"/>
              </a:ext>
            </a:extLst>
          </p:cNvPr>
          <p:cNvSpPr txBox="1"/>
          <p:nvPr/>
        </p:nvSpPr>
        <p:spPr>
          <a:xfrm>
            <a:off x="8342272" y="1896433"/>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cxnSp>
        <p:nvCxnSpPr>
          <p:cNvPr id="39" name="Straight Connector 38">
            <a:extLst>
              <a:ext uri="{FF2B5EF4-FFF2-40B4-BE49-F238E27FC236}">
                <a16:creationId xmlns:a16="http://schemas.microsoft.com/office/drawing/2014/main" id="{0D41DBCC-EB28-D096-E1D4-D1F0136FE41F}"/>
              </a:ext>
            </a:extLst>
          </p:cNvPr>
          <p:cNvCxnSpPr>
            <a:cxnSpLocks/>
          </p:cNvCxnSpPr>
          <p:nvPr/>
        </p:nvCxnSpPr>
        <p:spPr>
          <a:xfrm>
            <a:off x="2260469" y="201954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13EA6E2-0573-00F0-63EA-00899CE4B544}"/>
              </a:ext>
            </a:extLst>
          </p:cNvPr>
          <p:cNvCxnSpPr>
            <a:cxnSpLocks/>
          </p:cNvCxnSpPr>
          <p:nvPr/>
        </p:nvCxnSpPr>
        <p:spPr>
          <a:xfrm>
            <a:off x="974479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58E4C4C-492D-3132-EE64-27ECE9E1E681}"/>
              </a:ext>
            </a:extLst>
          </p:cNvPr>
          <p:cNvCxnSpPr>
            <a:cxnSpLocks/>
          </p:cNvCxnSpPr>
          <p:nvPr/>
        </p:nvCxnSpPr>
        <p:spPr>
          <a:xfrm>
            <a:off x="4690322"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620EF76-3F74-0C3C-79BC-BB50D42F81FB}"/>
              </a:ext>
            </a:extLst>
          </p:cNvPr>
          <p:cNvCxnSpPr>
            <a:cxnSpLocks/>
          </p:cNvCxnSpPr>
          <p:nvPr/>
        </p:nvCxnSpPr>
        <p:spPr>
          <a:xfrm>
            <a:off x="718470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2988CEDF-1DD3-72E3-1377-B049C19CE0D7}"/>
              </a:ext>
            </a:extLst>
          </p:cNvPr>
          <p:cNvSpPr txBox="1"/>
          <p:nvPr/>
        </p:nvSpPr>
        <p:spPr>
          <a:xfrm rot="10800000" flipV="1">
            <a:off x="469440" y="4899830"/>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59" name="TextBox 58">
            <a:extLst>
              <a:ext uri="{FF2B5EF4-FFF2-40B4-BE49-F238E27FC236}">
                <a16:creationId xmlns:a16="http://schemas.microsoft.com/office/drawing/2014/main" id="{A7B73EDF-48C1-A802-475B-70D249C34FE6}"/>
              </a:ext>
            </a:extLst>
          </p:cNvPr>
          <p:cNvSpPr txBox="1"/>
          <p:nvPr/>
        </p:nvSpPr>
        <p:spPr>
          <a:xfrm rot="10800000" flipV="1">
            <a:off x="2790057" y="4899829"/>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60" name="TextBox 59">
            <a:extLst>
              <a:ext uri="{FF2B5EF4-FFF2-40B4-BE49-F238E27FC236}">
                <a16:creationId xmlns:a16="http://schemas.microsoft.com/office/drawing/2014/main" id="{C487C62C-6188-9BCB-BBE2-203ABFBBD9BF}"/>
              </a:ext>
            </a:extLst>
          </p:cNvPr>
          <p:cNvSpPr txBox="1"/>
          <p:nvPr/>
        </p:nvSpPr>
        <p:spPr>
          <a:xfrm rot="10800000" flipV="1">
            <a:off x="5353039" y="4899829"/>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61" name="TextBox 60">
            <a:extLst>
              <a:ext uri="{FF2B5EF4-FFF2-40B4-BE49-F238E27FC236}">
                <a16:creationId xmlns:a16="http://schemas.microsoft.com/office/drawing/2014/main" id="{0296ABEE-C009-2344-F8A0-8E122CB9E63D}"/>
              </a:ext>
            </a:extLst>
          </p:cNvPr>
          <p:cNvSpPr txBox="1"/>
          <p:nvPr/>
        </p:nvSpPr>
        <p:spPr>
          <a:xfrm rot="10800000" flipV="1">
            <a:off x="7915994" y="4899829"/>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cxnSp>
        <p:nvCxnSpPr>
          <p:cNvPr id="62" name="Straight Connector 61">
            <a:extLst>
              <a:ext uri="{FF2B5EF4-FFF2-40B4-BE49-F238E27FC236}">
                <a16:creationId xmlns:a16="http://schemas.microsoft.com/office/drawing/2014/main" id="{5C51CA64-B277-B200-AA59-231971AC804A}"/>
              </a:ext>
            </a:extLst>
          </p:cNvPr>
          <p:cNvCxnSpPr>
            <a:cxnSpLocks/>
          </p:cNvCxnSpPr>
          <p:nvPr/>
        </p:nvCxnSpPr>
        <p:spPr>
          <a:xfrm>
            <a:off x="2177655" y="5022940"/>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6B5FCE9-051C-E928-B4AA-679C7BA448F7}"/>
              </a:ext>
            </a:extLst>
          </p:cNvPr>
          <p:cNvCxnSpPr>
            <a:cxnSpLocks/>
          </p:cNvCxnSpPr>
          <p:nvPr/>
        </p:nvCxnSpPr>
        <p:spPr>
          <a:xfrm>
            <a:off x="9670634"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A1C34B4-CB4B-0459-5430-A64BEAD91EAE}"/>
              </a:ext>
            </a:extLst>
          </p:cNvPr>
          <p:cNvCxnSpPr>
            <a:cxnSpLocks/>
          </p:cNvCxnSpPr>
          <p:nvPr/>
        </p:nvCxnSpPr>
        <p:spPr>
          <a:xfrm>
            <a:off x="4599590"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550D598-B869-563F-1961-DA339B321B89}"/>
              </a:ext>
            </a:extLst>
          </p:cNvPr>
          <p:cNvCxnSpPr>
            <a:cxnSpLocks/>
          </p:cNvCxnSpPr>
          <p:nvPr/>
        </p:nvCxnSpPr>
        <p:spPr>
          <a:xfrm>
            <a:off x="7107035"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19B9C35-1EA5-B54A-6322-E43A8CF6028F}"/>
              </a:ext>
            </a:extLst>
          </p:cNvPr>
          <p:cNvSpPr txBox="1"/>
          <p:nvPr/>
        </p:nvSpPr>
        <p:spPr>
          <a:xfrm>
            <a:off x="-79191" y="-687906"/>
            <a:ext cx="12271192" cy="584775"/>
          </a:xfrm>
          <a:prstGeom prst="rect">
            <a:avLst/>
          </a:prstGeom>
          <a:noFill/>
          <a:effectLst/>
        </p:spPr>
        <p:txBody>
          <a:bodyPr wrap="square" rtlCol="0">
            <a:spAutoFit/>
          </a:bodyPr>
          <a:lstStyle/>
          <a:p>
            <a:pPr rtl="0"/>
            <a:r>
              <a:rPr lang="de-DE" sz="3200" b="1" dirty="0">
                <a:solidFill>
                  <a:srgbClr val="2E75B6"/>
                </a:solidFill>
                <a:latin typeface="Century Gothic" panose="020B0502020202020204" pitchFamily="34" charset="0"/>
              </a:rPr>
              <a:t>PowerPoint-Vorlage für Fischgrätendiagramme mit Zeitachse</a:t>
            </a:r>
          </a:p>
        </p:txBody>
      </p:sp>
    </p:spTree>
    <p:extLst>
      <p:ext uri="{BB962C8B-B14F-4D97-AF65-F5344CB8AC3E}">
        <p14:creationId xmlns:p14="http://schemas.microsoft.com/office/powerpoint/2010/main" val="386085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12611</TotalTime>
  <Words>249</Words>
  <Application>Microsoft Office PowerPoint</Application>
  <PresentationFormat>Widescreen</PresentationFormat>
  <Paragraphs>31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197</cp:revision>
  <cp:lastPrinted>2024-02-20T23:48:17Z</cp:lastPrinted>
  <dcterms:created xsi:type="dcterms:W3CDTF">2021-07-07T23:54:57Z</dcterms:created>
  <dcterms:modified xsi:type="dcterms:W3CDTF">2024-11-10T09:30:21Z</dcterms:modified>
</cp:coreProperties>
</file>