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D6F1FB"/>
    <a:srgbClr val="AFFAFF"/>
    <a:srgbClr val="FFD63F"/>
    <a:srgbClr val="FFEA86"/>
    <a:srgbClr val="FFBEA0"/>
    <a:srgbClr val="FFC574"/>
    <a:srgbClr val="E0F6C0"/>
    <a:srgbClr val="EEFFCA"/>
    <a:srgbClr val="C1D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58" d="100"/>
          <a:sy n="158" d="100"/>
        </p:scale>
        <p:origin x="180" y="222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108"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8155213" cy="1077218"/>
          </a:xfrm>
          <a:prstGeom prst="rect">
            <a:avLst/>
          </a:prstGeom>
          <a:noFill/>
          <a:effectLst/>
        </p:spPr>
        <p:txBody>
          <a:bodyPr wrap="square" rtlCol="0">
            <a:spAutoFit/>
          </a:bodyPr>
          <a:lstStyle/>
          <a:p>
            <a:pPr rtl="0"/>
            <a:r>
              <a:rPr lang="de-DE" sz="3200" b="1" dirty="0">
                <a:solidFill>
                  <a:schemeClr val="tx1">
                    <a:lumMod val="65000"/>
                    <a:lumOff val="35000"/>
                  </a:schemeClr>
                </a:solidFill>
                <a:latin typeface="Century Gothic" panose="020B0502020202020204" pitchFamily="34" charset="0"/>
              </a:rPr>
              <a:t>PowerPoint-Vorlage für Fischgrätendiagramme mit Fettdruck</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45501" y="29888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255396"/>
          </a:xfrm>
          <a:prstGeom prst="rect">
            <a:avLst/>
          </a:prstGeom>
          <a:noFill/>
        </p:spPr>
        <p:txBody>
          <a:bodyPr wrap="square" rtlCol="0">
            <a:spAutoFit/>
          </a:bodyPr>
          <a:lstStyle/>
          <a:p>
            <a:pPr algn="l" rtl="0">
              <a:lnSpc>
                <a:spcPct val="150000"/>
              </a:lnSpc>
              <a:spcBef>
                <a:spcPts val="0"/>
              </a:spcBef>
              <a:spcAft>
                <a:spcPts val="0"/>
              </a:spcAft>
            </a:pPr>
            <a:r>
              <a:rPr lang="de-DE" sz="1300" b="1" i="0" u="none" strike="noStrike" dirty="0">
                <a:solidFill>
                  <a:srgbClr val="000000"/>
                </a:solidFill>
                <a:effectLst/>
                <a:latin typeface="Century Gothic" panose="020B0502020202020204" pitchFamily="34" charset="0"/>
              </a:rPr>
              <a:t>Verwendung dieser Vorlage: </a:t>
            </a:r>
            <a:r>
              <a:rPr lang="de-DE" sz="1300" i="0" u="none" strike="noStrike" dirty="0">
                <a:solidFill>
                  <a:srgbClr val="000000"/>
                </a:solidFill>
                <a:effectLst/>
                <a:latin typeface="Century Gothic" panose="020B0502020202020204" pitchFamily="34" charset="0"/>
              </a:rPr>
              <a:t>Verwenden Sie diese Vorlage in Strategieplanungssitzungen, in denen Klarheit über die Faktoren entscheidend ist, die zu einer geschäftlichen Herausforderung beitragen. Führen Sie ein Brainstorming mit Teammitgliedern durch, um bestimmte Elemente eines übergeordneten Problems zu untersuchen und die Ursachen von Problemen aufzudecken. </a:t>
            </a:r>
          </a:p>
          <a:p>
            <a:pPr algn="l" rtl="0">
              <a:lnSpc>
                <a:spcPct val="150000"/>
              </a:lnSpc>
              <a:spcBef>
                <a:spcPts val="0"/>
              </a:spcBef>
              <a:spcAft>
                <a:spcPts val="0"/>
              </a:spcAft>
            </a:pPr>
            <a:r>
              <a:rPr lang="de-DE"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de-DE" sz="1300" b="1" i="0" u="none" strike="noStrike" dirty="0">
                <a:solidFill>
                  <a:srgbClr val="000000"/>
                </a:solidFill>
                <a:effectLst/>
                <a:latin typeface="Century Gothic" panose="020B0502020202020204" pitchFamily="34" charset="0"/>
              </a:rPr>
              <a:t>Besonderheiten der Vorlage: </a:t>
            </a:r>
            <a:r>
              <a:rPr lang="de-DE" sz="1300" i="0" u="none" strike="noStrike" dirty="0">
                <a:solidFill>
                  <a:srgbClr val="000000"/>
                </a:solidFill>
                <a:effectLst/>
                <a:latin typeface="Century Gothic" panose="020B0502020202020204" pitchFamily="34" charset="0"/>
              </a:rPr>
              <a:t>Diese Vorlage bietet fettgedruckte Linien, die verschiedene Kategorien oder Ursachen klar voneinander trennen und die Lesbarkeit verbessern, damit die Teammitglieder fokussiert und engagiert bleiben. Die Folie bietet viel Platz für Text, damit Teams komplexe Sachverhalte artikulieren und abbilden können.</a:t>
            </a:r>
          </a:p>
          <a:p>
            <a:pPr algn="l" rtl="0">
              <a:lnSpc>
                <a:spcPct val="150000"/>
              </a:lnSpc>
              <a:spcBef>
                <a:spcPts val="0"/>
              </a:spcBef>
              <a:spcAft>
                <a:spcPts val="0"/>
              </a:spcAft>
            </a:pP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88835" y="1580089"/>
            <a:ext cx="6820954" cy="3846888"/>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 name="Rounded Rectangle 49">
            <a:extLst>
              <a:ext uri="{FF2B5EF4-FFF2-40B4-BE49-F238E27FC236}">
                <a16:creationId xmlns:a16="http://schemas.microsoft.com/office/drawing/2014/main" id="{94AD5568-9B71-5A1F-EC5F-900CA4FBA0B1}"/>
              </a:ext>
            </a:extLst>
          </p:cNvPr>
          <p:cNvSpPr/>
          <p:nvPr/>
        </p:nvSpPr>
        <p:spPr>
          <a:xfrm>
            <a:off x="6628074"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a:extLst>
              <a:ext uri="{FF2B5EF4-FFF2-40B4-BE49-F238E27FC236}">
                <a16:creationId xmlns:a16="http://schemas.microsoft.com/office/drawing/2014/main" id="{D4AF3CF3-B1FC-AA42-1F51-9075AA3BBB0D}"/>
              </a:ext>
            </a:extLst>
          </p:cNvPr>
          <p:cNvSpPr/>
          <p:nvPr/>
        </p:nvSpPr>
        <p:spPr>
          <a:xfrm>
            <a:off x="3455848"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a:extLst>
              <a:ext uri="{FF2B5EF4-FFF2-40B4-BE49-F238E27FC236}">
                <a16:creationId xmlns:a16="http://schemas.microsoft.com/office/drawing/2014/main" id="{609D9F56-016F-2173-33B6-940547BDCBF6}"/>
              </a:ext>
            </a:extLst>
          </p:cNvPr>
          <p:cNvSpPr/>
          <p:nvPr/>
        </p:nvSpPr>
        <p:spPr>
          <a:xfrm>
            <a:off x="283624" y="5894354"/>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le 1">
            <a:extLst>
              <a:ext uri="{FF2B5EF4-FFF2-40B4-BE49-F238E27FC236}">
                <a16:creationId xmlns:a16="http://schemas.microsoft.com/office/drawing/2014/main" id="{A98AC425-58B2-924D-B31F-C5242E906AD2}"/>
              </a:ext>
            </a:extLst>
          </p:cNvPr>
          <p:cNvSpPr/>
          <p:nvPr/>
        </p:nvSpPr>
        <p:spPr>
          <a:xfrm>
            <a:off x="6628074"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a:extLst>
              <a:ext uri="{FF2B5EF4-FFF2-40B4-BE49-F238E27FC236}">
                <a16:creationId xmlns:a16="http://schemas.microsoft.com/office/drawing/2014/main" id="{B85FD8F0-FEA1-1C70-6195-1837BB7A7D2E}"/>
              </a:ext>
            </a:extLst>
          </p:cNvPr>
          <p:cNvSpPr/>
          <p:nvPr/>
        </p:nvSpPr>
        <p:spPr>
          <a:xfrm>
            <a:off x="3455848"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a:extLst>
              <a:ext uri="{FF2B5EF4-FFF2-40B4-BE49-F238E27FC236}">
                <a16:creationId xmlns:a16="http://schemas.microsoft.com/office/drawing/2014/main" id="{E8A3D416-6277-4E99-3A35-A1E2F19A156F}"/>
              </a:ext>
            </a:extLst>
          </p:cNvPr>
          <p:cNvSpPr/>
          <p:nvPr/>
        </p:nvSpPr>
        <p:spPr>
          <a:xfrm>
            <a:off x="283624" y="450872"/>
            <a:ext cx="2963119" cy="509286"/>
          </a:xfrm>
          <a:prstGeom prst="roundRect">
            <a:avLst>
              <a:gd name="adj" fmla="val 50000"/>
            </a:avLst>
          </a:prstGeom>
          <a:solidFill>
            <a:schemeClr val="bg2">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2" name="Straight Connector 81">
            <a:extLst>
              <a:ext uri="{FF2B5EF4-FFF2-40B4-BE49-F238E27FC236}">
                <a16:creationId xmlns:a16="http://schemas.microsoft.com/office/drawing/2014/main" id="{3E3777FC-9770-BF58-09B8-D81CD5106C7D}"/>
              </a:ext>
            </a:extLst>
          </p:cNvPr>
          <p:cNvCxnSpPr/>
          <p:nvPr/>
        </p:nvCxnSpPr>
        <p:spPr>
          <a:xfrm flipV="1">
            <a:off x="8563889" y="3662164"/>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E35E6780-DCEC-6B7B-775E-DF939074BB19}"/>
              </a:ext>
            </a:extLst>
          </p:cNvPr>
          <p:cNvCxnSpPr>
            <a:cxnSpLocks/>
          </p:cNvCxnSpPr>
          <p:nvPr/>
        </p:nvCxnSpPr>
        <p:spPr>
          <a:xfrm>
            <a:off x="8569678" y="879676"/>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0FB1894B-0EA3-9B20-E08D-1E513206FC98}"/>
              </a:ext>
            </a:extLst>
          </p:cNvPr>
          <p:cNvCxnSpPr>
            <a:cxnSpLocks/>
          </p:cNvCxnSpPr>
          <p:nvPr/>
        </p:nvCxnSpPr>
        <p:spPr>
          <a:xfrm>
            <a:off x="5397452" y="881210"/>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67210A83-5CAB-F204-B685-59396D886903}"/>
              </a:ext>
            </a:extLst>
          </p:cNvPr>
          <p:cNvCxnSpPr>
            <a:cxnSpLocks/>
          </p:cNvCxnSpPr>
          <p:nvPr/>
        </p:nvCxnSpPr>
        <p:spPr>
          <a:xfrm>
            <a:off x="2194853" y="879676"/>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4F9D092A-0C8D-48F1-40B4-6AC9DF53FEC1}"/>
              </a:ext>
            </a:extLst>
          </p:cNvPr>
          <p:cNvCxnSpPr/>
          <p:nvPr/>
        </p:nvCxnSpPr>
        <p:spPr>
          <a:xfrm flipV="1">
            <a:off x="5391663" y="3660630"/>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3B4D86E6-9BD4-83D9-BC42-4769FD581DD0}"/>
              </a:ext>
            </a:extLst>
          </p:cNvPr>
          <p:cNvCxnSpPr/>
          <p:nvPr/>
        </p:nvCxnSpPr>
        <p:spPr>
          <a:xfrm flipV="1">
            <a:off x="2189064" y="3662164"/>
            <a:ext cx="2314937" cy="2314937"/>
          </a:xfrm>
          <a:prstGeom prst="line">
            <a:avLst/>
          </a:prstGeom>
          <a:ln w="38100" cap="rnd">
            <a:gradFill>
              <a:gsLst>
                <a:gs pos="0">
                  <a:schemeClr val="bg2">
                    <a:lumMod val="75000"/>
                  </a:schemeClr>
                </a:gs>
                <a:gs pos="100000">
                  <a:schemeClr val="bg2">
                    <a:lumMod val="25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1213337" y="3313659"/>
            <a:ext cx="9970319" cy="214902"/>
          </a:xfrm>
          <a:prstGeom prst="roundRect">
            <a:avLst>
              <a:gd name="adj" fmla="val 50000"/>
            </a:avLst>
          </a:prstGeom>
          <a:gradFill>
            <a:gsLst>
              <a:gs pos="35000">
                <a:schemeClr val="tx1">
                  <a:lumMod val="65000"/>
                  <a:lumOff val="35000"/>
                </a:schemeClr>
              </a:gs>
              <a:gs pos="0">
                <a:schemeClr val="bg2">
                  <a:lumMod val="75000"/>
                </a:schemeClr>
              </a:gs>
              <a:gs pos="89000">
                <a:schemeClr val="bg2">
                  <a:lumMod val="10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ight Triangle 133">
            <a:extLst>
              <a:ext uri="{FF2B5EF4-FFF2-40B4-BE49-F238E27FC236}">
                <a16:creationId xmlns:a16="http://schemas.microsoft.com/office/drawing/2014/main" id="{8AF392FB-000D-3094-6972-9ADD72A12DDF}"/>
              </a:ext>
            </a:extLst>
          </p:cNvPr>
          <p:cNvSpPr/>
          <p:nvPr/>
        </p:nvSpPr>
        <p:spPr>
          <a:xfrm rot="13500000">
            <a:off x="-771896" y="2447802"/>
            <a:ext cx="1985223" cy="1991129"/>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74237" h="1779515">
                <a:moveTo>
                  <a:pt x="85143" y="1689094"/>
                </a:moveTo>
                <a:cubicBezTo>
                  <a:pt x="344795" y="1122385"/>
                  <a:pt x="-200130" y="877563"/>
                  <a:pt x="85143" y="0"/>
                </a:cubicBezTo>
                <a:cubicBezTo>
                  <a:pt x="298084" y="377082"/>
                  <a:pt x="723822" y="459520"/>
                  <a:pt x="723966" y="1131246"/>
                </a:cubicBezTo>
                <a:cubicBezTo>
                  <a:pt x="1188640" y="1088027"/>
                  <a:pt x="1424147" y="1503145"/>
                  <a:pt x="1774237" y="1689094"/>
                </a:cubicBezTo>
                <a:cubicBezTo>
                  <a:pt x="1079542" y="1937794"/>
                  <a:pt x="961876" y="1583052"/>
                  <a:pt x="85143" y="1689094"/>
                </a:cubicBezTo>
                <a:close/>
              </a:path>
            </a:pathLst>
          </a:custGeom>
          <a:gradFill>
            <a:gsLst>
              <a:gs pos="18000">
                <a:schemeClr val="bg2">
                  <a:lumMod val="25000"/>
                </a:schemeClr>
              </a:gs>
              <a:gs pos="80000">
                <a:schemeClr val="bg2">
                  <a:lumMod val="75000"/>
                </a:schemeClr>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433859" y="2186711"/>
            <a:ext cx="2336573" cy="2373825"/>
            <a:chOff x="9905048" y="2422210"/>
            <a:chExt cx="1966453" cy="1997804"/>
          </a:xfrm>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9889373" y="2437885"/>
              <a:ext cx="1997804" cy="1966453"/>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814" h="2866120">
                  <a:moveTo>
                    <a:pt x="471664" y="2458802"/>
                  </a:moveTo>
                  <a:cubicBezTo>
                    <a:pt x="357166" y="2385749"/>
                    <a:pt x="174730" y="2490822"/>
                    <a:pt x="105824" y="2542641"/>
                  </a:cubicBezTo>
                  <a:cubicBezTo>
                    <a:pt x="-202440" y="2050465"/>
                    <a:pt x="201909" y="618068"/>
                    <a:pt x="813604" y="0"/>
                  </a:cubicBezTo>
                  <a:cubicBezTo>
                    <a:pt x="1404208" y="1243400"/>
                    <a:pt x="1761671" y="1495172"/>
                    <a:pt x="2911814" y="2098210"/>
                  </a:cubicBezTo>
                  <a:cubicBezTo>
                    <a:pt x="2183022" y="2806416"/>
                    <a:pt x="887096" y="2965922"/>
                    <a:pt x="376268" y="2813085"/>
                  </a:cubicBezTo>
                  <a:cubicBezTo>
                    <a:pt x="452956" y="2694443"/>
                    <a:pt x="495139" y="2601251"/>
                    <a:pt x="471664" y="2458802"/>
                  </a:cubicBezTo>
                  <a:close/>
                </a:path>
              </a:pathLst>
            </a:custGeom>
            <a:gradFill>
              <a:gsLst>
                <a:gs pos="96000">
                  <a:schemeClr val="bg2">
                    <a:lumMod val="25000"/>
                  </a:schemeClr>
                </a:gs>
                <a:gs pos="33000">
                  <a:schemeClr val="bg2">
                    <a:lumMod val="10000"/>
                  </a:schemeClr>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p:nvPr/>
          </p:nvSpPr>
          <p:spPr>
            <a:xfrm>
              <a:off x="10961141" y="2945608"/>
              <a:ext cx="285226" cy="285226"/>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Rounded Rectangle 44">
            <a:extLst>
              <a:ext uri="{FF2B5EF4-FFF2-40B4-BE49-F238E27FC236}">
                <a16:creationId xmlns:a16="http://schemas.microsoft.com/office/drawing/2014/main" id="{51F1A4AE-7731-B4D5-4E6B-E970799ED27C}"/>
              </a:ext>
            </a:extLst>
          </p:cNvPr>
          <p:cNvSpPr/>
          <p:nvPr/>
        </p:nvSpPr>
        <p:spPr>
          <a:xfrm>
            <a:off x="6506496" y="298472"/>
            <a:ext cx="2963119" cy="509286"/>
          </a:xfrm>
          <a:prstGeom prst="roundRect">
            <a:avLst>
              <a:gd name="adj" fmla="val 50000"/>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a:extLst>
              <a:ext uri="{FF2B5EF4-FFF2-40B4-BE49-F238E27FC236}">
                <a16:creationId xmlns:a16="http://schemas.microsoft.com/office/drawing/2014/main" id="{6F10979A-941C-9B54-650F-BB83575B7D57}"/>
              </a:ext>
            </a:extLst>
          </p:cNvPr>
          <p:cNvSpPr/>
          <p:nvPr/>
        </p:nvSpPr>
        <p:spPr>
          <a:xfrm>
            <a:off x="3334270" y="298472"/>
            <a:ext cx="2963119" cy="509286"/>
          </a:xfrm>
          <a:prstGeom prst="roundRect">
            <a:avLst>
              <a:gd name="adj" fmla="val 50000"/>
            </a:avLst>
          </a:prstGeom>
          <a:solidFill>
            <a:srgbClr val="FFEA8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a:extLst>
              <a:ext uri="{FF2B5EF4-FFF2-40B4-BE49-F238E27FC236}">
                <a16:creationId xmlns:a16="http://schemas.microsoft.com/office/drawing/2014/main" id="{62DB82EC-ED07-32E9-768D-4ADA67D46C20}"/>
              </a:ext>
            </a:extLst>
          </p:cNvPr>
          <p:cNvSpPr/>
          <p:nvPr/>
        </p:nvSpPr>
        <p:spPr>
          <a:xfrm>
            <a:off x="162046" y="298472"/>
            <a:ext cx="2963119" cy="509286"/>
          </a:xfrm>
          <a:prstGeom prst="roundRect">
            <a:avLst>
              <a:gd name="adj" fmla="val 50000"/>
            </a:avLst>
          </a:prstGeom>
          <a:solidFill>
            <a:srgbClr val="FFD63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a:extLst>
              <a:ext uri="{FF2B5EF4-FFF2-40B4-BE49-F238E27FC236}">
                <a16:creationId xmlns:a16="http://schemas.microsoft.com/office/drawing/2014/main" id="{1B559353-1AEE-4A06-D3F2-38D4986FC1EA}"/>
              </a:ext>
            </a:extLst>
          </p:cNvPr>
          <p:cNvSpPr/>
          <p:nvPr/>
        </p:nvSpPr>
        <p:spPr>
          <a:xfrm flipV="1">
            <a:off x="162045" y="6039968"/>
            <a:ext cx="2963119" cy="509286"/>
          </a:xfrm>
          <a:prstGeom prst="roundRect">
            <a:avLst>
              <a:gd name="adj" fmla="val 50000"/>
            </a:avLst>
          </a:prstGeom>
          <a:solidFill>
            <a:srgbClr val="AFFA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a:extLst>
              <a:ext uri="{FF2B5EF4-FFF2-40B4-BE49-F238E27FC236}">
                <a16:creationId xmlns:a16="http://schemas.microsoft.com/office/drawing/2014/main" id="{6FA3427B-E334-30AF-C6F7-841836E05147}"/>
              </a:ext>
            </a:extLst>
          </p:cNvPr>
          <p:cNvSpPr/>
          <p:nvPr/>
        </p:nvSpPr>
        <p:spPr>
          <a:xfrm flipV="1">
            <a:off x="3334270" y="6039968"/>
            <a:ext cx="2963119" cy="509286"/>
          </a:xfrm>
          <a:prstGeom prst="roundRect">
            <a:avLst>
              <a:gd name="adj" fmla="val 50000"/>
            </a:avLst>
          </a:prstGeom>
          <a:solidFill>
            <a:srgbClr val="D6F1FB"/>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a:extLst>
              <a:ext uri="{FF2B5EF4-FFF2-40B4-BE49-F238E27FC236}">
                <a16:creationId xmlns:a16="http://schemas.microsoft.com/office/drawing/2014/main" id="{F32B9A55-2FBC-D031-DA6A-8485F0201CD5}"/>
              </a:ext>
            </a:extLst>
          </p:cNvPr>
          <p:cNvSpPr/>
          <p:nvPr/>
        </p:nvSpPr>
        <p:spPr>
          <a:xfrm flipV="1">
            <a:off x="6506494" y="6039968"/>
            <a:ext cx="2963119" cy="509286"/>
          </a:xfrm>
          <a:prstGeom prst="roundRect">
            <a:avLst>
              <a:gd name="adj" fmla="val 50000"/>
            </a:avLst>
          </a:prstGeom>
          <a:solidFill>
            <a:srgbClr val="C1DA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8C7BD71A-2412-3957-C52F-4260353E64C3}"/>
              </a:ext>
            </a:extLst>
          </p:cNvPr>
          <p:cNvSpPr txBox="1"/>
          <p:nvPr/>
        </p:nvSpPr>
        <p:spPr>
          <a:xfrm>
            <a:off x="6538324" y="1176199"/>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56" name="TextBox 55">
            <a:extLst>
              <a:ext uri="{FF2B5EF4-FFF2-40B4-BE49-F238E27FC236}">
                <a16:creationId xmlns:a16="http://schemas.microsoft.com/office/drawing/2014/main" id="{4C29924B-0EED-4458-F042-7533CB0C16C2}"/>
              </a:ext>
            </a:extLst>
          </p:cNvPr>
          <p:cNvSpPr txBox="1"/>
          <p:nvPr/>
        </p:nvSpPr>
        <p:spPr>
          <a:xfrm>
            <a:off x="7248717" y="1863319"/>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58" name="TextBox 57">
            <a:extLst>
              <a:ext uri="{FF2B5EF4-FFF2-40B4-BE49-F238E27FC236}">
                <a16:creationId xmlns:a16="http://schemas.microsoft.com/office/drawing/2014/main" id="{D0DAB3E5-7504-9A6D-4E14-3607870C11EB}"/>
              </a:ext>
            </a:extLst>
          </p:cNvPr>
          <p:cNvSpPr txBox="1"/>
          <p:nvPr/>
        </p:nvSpPr>
        <p:spPr>
          <a:xfrm>
            <a:off x="7956704" y="2579492"/>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37" name="TextBox 36">
            <a:extLst>
              <a:ext uri="{FF2B5EF4-FFF2-40B4-BE49-F238E27FC236}">
                <a16:creationId xmlns:a16="http://schemas.microsoft.com/office/drawing/2014/main" id="{8B67434E-2833-5FC7-9A7C-6D46C02CC30C}"/>
              </a:ext>
            </a:extLst>
          </p:cNvPr>
          <p:cNvSpPr txBox="1"/>
          <p:nvPr/>
        </p:nvSpPr>
        <p:spPr>
          <a:xfrm>
            <a:off x="295608" y="383838"/>
            <a:ext cx="2696900" cy="337331"/>
          </a:xfrm>
          <a:prstGeom prst="rect">
            <a:avLst/>
          </a:prstGeom>
          <a:noFill/>
        </p:spPr>
        <p:txBody>
          <a:bodyPr wrap="square" lIns="0" tIns="0" rIns="0" bIns="0" rtlCol="0">
            <a:spAutoFit/>
          </a:bodyPr>
          <a:lstStyle/>
          <a:p>
            <a:pPr rtl="0"/>
            <a:r>
              <a:rPr lang="de-DE" sz="2200">
                <a:latin typeface="Century Gothic" panose="020B0502020202020204" pitchFamily="34" charset="0"/>
              </a:rPr>
              <a:t>TEXT</a:t>
            </a:r>
          </a:p>
        </p:txBody>
      </p:sp>
      <p:sp>
        <p:nvSpPr>
          <p:cNvPr id="43" name="TextBox 42">
            <a:extLst>
              <a:ext uri="{FF2B5EF4-FFF2-40B4-BE49-F238E27FC236}">
                <a16:creationId xmlns:a16="http://schemas.microsoft.com/office/drawing/2014/main" id="{5133449A-446C-6F9C-C1B7-C0FFF70C83BB}"/>
              </a:ext>
            </a:extLst>
          </p:cNvPr>
          <p:cNvSpPr txBox="1"/>
          <p:nvPr/>
        </p:nvSpPr>
        <p:spPr>
          <a:xfrm>
            <a:off x="3467831" y="383838"/>
            <a:ext cx="2696901" cy="338554"/>
          </a:xfrm>
          <a:prstGeom prst="rect">
            <a:avLst/>
          </a:prstGeom>
          <a:noFill/>
        </p:spPr>
        <p:txBody>
          <a:bodyPr wrap="square" lIns="0" tIns="0" rIns="0" bIns="0" rtlCol="0">
            <a:spAutoFit/>
          </a:bodyPr>
          <a:lstStyle/>
          <a:p>
            <a:pPr rtl="0"/>
            <a:r>
              <a:rPr lang="de-DE" sz="2200">
                <a:latin typeface="Century Gothic" panose="020B0502020202020204" pitchFamily="34" charset="0"/>
              </a:rPr>
              <a:t>TEXT</a:t>
            </a:r>
          </a:p>
        </p:txBody>
      </p:sp>
      <p:sp>
        <p:nvSpPr>
          <p:cNvPr id="46" name="TextBox 45">
            <a:extLst>
              <a:ext uri="{FF2B5EF4-FFF2-40B4-BE49-F238E27FC236}">
                <a16:creationId xmlns:a16="http://schemas.microsoft.com/office/drawing/2014/main" id="{86304543-D712-4F30-9300-CCB3F3456E84}"/>
              </a:ext>
            </a:extLst>
          </p:cNvPr>
          <p:cNvSpPr txBox="1"/>
          <p:nvPr/>
        </p:nvSpPr>
        <p:spPr>
          <a:xfrm>
            <a:off x="6640057" y="383838"/>
            <a:ext cx="2696901" cy="338554"/>
          </a:xfrm>
          <a:prstGeom prst="rect">
            <a:avLst/>
          </a:prstGeom>
          <a:noFill/>
        </p:spPr>
        <p:txBody>
          <a:bodyPr wrap="square" lIns="0" tIns="0" rIns="0" bIns="0" rtlCol="0">
            <a:spAutoFit/>
          </a:bodyPr>
          <a:lstStyle/>
          <a:p>
            <a:pPr rtl="0"/>
            <a:r>
              <a:rPr lang="de-DE" sz="2200">
                <a:latin typeface="Century Gothic" panose="020B0502020202020204" pitchFamily="34" charset="0"/>
              </a:rPr>
              <a:t>TEXT</a:t>
            </a:r>
          </a:p>
        </p:txBody>
      </p:sp>
      <p:sp>
        <p:nvSpPr>
          <p:cNvPr id="41" name="TextBox 40">
            <a:extLst>
              <a:ext uri="{FF2B5EF4-FFF2-40B4-BE49-F238E27FC236}">
                <a16:creationId xmlns:a16="http://schemas.microsoft.com/office/drawing/2014/main" id="{97FD14BA-8341-4F57-F499-D472EA1B0A84}"/>
              </a:ext>
            </a:extLst>
          </p:cNvPr>
          <p:cNvSpPr txBox="1"/>
          <p:nvPr/>
        </p:nvSpPr>
        <p:spPr>
          <a:xfrm>
            <a:off x="295606" y="6125334"/>
            <a:ext cx="2696901" cy="338554"/>
          </a:xfrm>
          <a:prstGeom prst="rect">
            <a:avLst/>
          </a:prstGeom>
          <a:noFill/>
        </p:spPr>
        <p:txBody>
          <a:bodyPr wrap="square" lIns="0" tIns="0" rIns="0" bIns="0" rtlCol="0">
            <a:spAutoFit/>
          </a:bodyPr>
          <a:lstStyle/>
          <a:p>
            <a:pPr rtl="0"/>
            <a:r>
              <a:rPr lang="de-DE" sz="2200">
                <a:latin typeface="Century Gothic" panose="020B0502020202020204" pitchFamily="34" charset="0"/>
              </a:rPr>
              <a:t>TEXT</a:t>
            </a:r>
          </a:p>
        </p:txBody>
      </p:sp>
      <p:sp>
        <p:nvSpPr>
          <p:cNvPr id="44" name="TextBox 43">
            <a:extLst>
              <a:ext uri="{FF2B5EF4-FFF2-40B4-BE49-F238E27FC236}">
                <a16:creationId xmlns:a16="http://schemas.microsoft.com/office/drawing/2014/main" id="{1871F2F7-9F41-3352-4133-E656E307304E}"/>
              </a:ext>
            </a:extLst>
          </p:cNvPr>
          <p:cNvSpPr txBox="1"/>
          <p:nvPr/>
        </p:nvSpPr>
        <p:spPr>
          <a:xfrm>
            <a:off x="3467830" y="6125334"/>
            <a:ext cx="2696901" cy="338554"/>
          </a:xfrm>
          <a:prstGeom prst="rect">
            <a:avLst/>
          </a:prstGeom>
          <a:noFill/>
        </p:spPr>
        <p:txBody>
          <a:bodyPr wrap="square" lIns="0" tIns="0" rIns="0" bIns="0" rtlCol="0">
            <a:spAutoFit/>
          </a:bodyPr>
          <a:lstStyle/>
          <a:p>
            <a:pPr rtl="0"/>
            <a:r>
              <a:rPr lang="de-DE" sz="2200">
                <a:latin typeface="Century Gothic" panose="020B0502020202020204" pitchFamily="34" charset="0"/>
              </a:rPr>
              <a:t>TEXT</a:t>
            </a:r>
          </a:p>
        </p:txBody>
      </p:sp>
      <p:sp>
        <p:nvSpPr>
          <p:cNvPr id="47" name="TextBox 46">
            <a:extLst>
              <a:ext uri="{FF2B5EF4-FFF2-40B4-BE49-F238E27FC236}">
                <a16:creationId xmlns:a16="http://schemas.microsoft.com/office/drawing/2014/main" id="{71A5D1F6-0555-0C2B-165D-3CC88B0F9AC9}"/>
              </a:ext>
            </a:extLst>
          </p:cNvPr>
          <p:cNvSpPr txBox="1"/>
          <p:nvPr/>
        </p:nvSpPr>
        <p:spPr>
          <a:xfrm>
            <a:off x="6640056" y="6125334"/>
            <a:ext cx="2696901" cy="338554"/>
          </a:xfrm>
          <a:prstGeom prst="rect">
            <a:avLst/>
          </a:prstGeom>
          <a:noFill/>
        </p:spPr>
        <p:txBody>
          <a:bodyPr wrap="square" lIns="0" tIns="0" rIns="0" bIns="0" rtlCol="0">
            <a:spAutoFit/>
          </a:bodyPr>
          <a:lstStyle/>
          <a:p>
            <a:pPr rtl="0"/>
            <a:r>
              <a:rPr lang="de-DE" sz="2200">
                <a:latin typeface="Century Gothic" panose="020B0502020202020204" pitchFamily="34" charset="0"/>
              </a:rPr>
              <a:t>TEXT</a:t>
            </a:r>
          </a:p>
        </p:txBody>
      </p:sp>
      <p:sp>
        <p:nvSpPr>
          <p:cNvPr id="70" name="TextBox 69">
            <a:extLst>
              <a:ext uri="{FF2B5EF4-FFF2-40B4-BE49-F238E27FC236}">
                <a16:creationId xmlns:a16="http://schemas.microsoft.com/office/drawing/2014/main" id="{A3A18558-2690-884A-3199-47858BFDDAFF}"/>
              </a:ext>
            </a:extLst>
          </p:cNvPr>
          <p:cNvSpPr txBox="1"/>
          <p:nvPr/>
        </p:nvSpPr>
        <p:spPr>
          <a:xfrm>
            <a:off x="3366098" y="1177733"/>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71" name="TextBox 70">
            <a:extLst>
              <a:ext uri="{FF2B5EF4-FFF2-40B4-BE49-F238E27FC236}">
                <a16:creationId xmlns:a16="http://schemas.microsoft.com/office/drawing/2014/main" id="{D5725808-7267-5A3C-69B8-7384F5C4ADCD}"/>
              </a:ext>
            </a:extLst>
          </p:cNvPr>
          <p:cNvSpPr txBox="1"/>
          <p:nvPr/>
        </p:nvSpPr>
        <p:spPr>
          <a:xfrm>
            <a:off x="4076491" y="1864853"/>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72" name="TextBox 71">
            <a:extLst>
              <a:ext uri="{FF2B5EF4-FFF2-40B4-BE49-F238E27FC236}">
                <a16:creationId xmlns:a16="http://schemas.microsoft.com/office/drawing/2014/main" id="{76E49127-AC1B-311F-3A81-070189FD1A62}"/>
              </a:ext>
            </a:extLst>
          </p:cNvPr>
          <p:cNvSpPr txBox="1"/>
          <p:nvPr/>
        </p:nvSpPr>
        <p:spPr>
          <a:xfrm>
            <a:off x="4784478" y="2581026"/>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77" name="TextBox 76">
            <a:extLst>
              <a:ext uri="{FF2B5EF4-FFF2-40B4-BE49-F238E27FC236}">
                <a16:creationId xmlns:a16="http://schemas.microsoft.com/office/drawing/2014/main" id="{EF35F95C-CF2B-DCD3-0808-38AA745DCE8F}"/>
              </a:ext>
            </a:extLst>
          </p:cNvPr>
          <p:cNvSpPr txBox="1"/>
          <p:nvPr/>
        </p:nvSpPr>
        <p:spPr>
          <a:xfrm>
            <a:off x="163499" y="1176199"/>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78" name="TextBox 77">
            <a:extLst>
              <a:ext uri="{FF2B5EF4-FFF2-40B4-BE49-F238E27FC236}">
                <a16:creationId xmlns:a16="http://schemas.microsoft.com/office/drawing/2014/main" id="{CB1200BB-8112-1900-F861-59A9A1EEE78C}"/>
              </a:ext>
            </a:extLst>
          </p:cNvPr>
          <p:cNvSpPr txBox="1"/>
          <p:nvPr/>
        </p:nvSpPr>
        <p:spPr>
          <a:xfrm>
            <a:off x="873892" y="1863319"/>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79" name="TextBox 78">
            <a:extLst>
              <a:ext uri="{FF2B5EF4-FFF2-40B4-BE49-F238E27FC236}">
                <a16:creationId xmlns:a16="http://schemas.microsoft.com/office/drawing/2014/main" id="{996A07B3-319B-FDC4-E939-BB5AAD107B42}"/>
              </a:ext>
            </a:extLst>
          </p:cNvPr>
          <p:cNvSpPr txBox="1"/>
          <p:nvPr/>
        </p:nvSpPr>
        <p:spPr>
          <a:xfrm>
            <a:off x="1581879" y="2579492"/>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86" name="TextBox 85">
            <a:extLst>
              <a:ext uri="{FF2B5EF4-FFF2-40B4-BE49-F238E27FC236}">
                <a16:creationId xmlns:a16="http://schemas.microsoft.com/office/drawing/2014/main" id="{AABCC653-5E0D-1548-A5E0-000A3CC364A3}"/>
              </a:ext>
            </a:extLst>
          </p:cNvPr>
          <p:cNvSpPr txBox="1"/>
          <p:nvPr/>
        </p:nvSpPr>
        <p:spPr>
          <a:xfrm rot="10800000" flipV="1">
            <a:off x="6532535" y="5434357"/>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87" name="TextBox 86">
            <a:extLst>
              <a:ext uri="{FF2B5EF4-FFF2-40B4-BE49-F238E27FC236}">
                <a16:creationId xmlns:a16="http://schemas.microsoft.com/office/drawing/2014/main" id="{1D4F84B0-1D1B-E4CA-CA21-25C43B291C0C}"/>
              </a:ext>
            </a:extLst>
          </p:cNvPr>
          <p:cNvSpPr txBox="1"/>
          <p:nvPr/>
        </p:nvSpPr>
        <p:spPr>
          <a:xfrm rot="10800000" flipV="1">
            <a:off x="7242928" y="4747237"/>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88" name="TextBox 87">
            <a:extLst>
              <a:ext uri="{FF2B5EF4-FFF2-40B4-BE49-F238E27FC236}">
                <a16:creationId xmlns:a16="http://schemas.microsoft.com/office/drawing/2014/main" id="{032BB44D-7A47-4FF6-7728-33BDA4DCED42}"/>
              </a:ext>
            </a:extLst>
          </p:cNvPr>
          <p:cNvSpPr txBox="1"/>
          <p:nvPr/>
        </p:nvSpPr>
        <p:spPr>
          <a:xfrm rot="10800000" flipV="1">
            <a:off x="7950915" y="4031064"/>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93" name="TextBox 92">
            <a:extLst>
              <a:ext uri="{FF2B5EF4-FFF2-40B4-BE49-F238E27FC236}">
                <a16:creationId xmlns:a16="http://schemas.microsoft.com/office/drawing/2014/main" id="{258D869E-E066-6C0E-5DD2-98482F016054}"/>
              </a:ext>
            </a:extLst>
          </p:cNvPr>
          <p:cNvSpPr txBox="1"/>
          <p:nvPr/>
        </p:nvSpPr>
        <p:spPr>
          <a:xfrm rot="10800000" flipV="1">
            <a:off x="3360309" y="5432823"/>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94" name="TextBox 93">
            <a:extLst>
              <a:ext uri="{FF2B5EF4-FFF2-40B4-BE49-F238E27FC236}">
                <a16:creationId xmlns:a16="http://schemas.microsoft.com/office/drawing/2014/main" id="{3589DB05-2E29-AA0A-C783-4451014399A7}"/>
              </a:ext>
            </a:extLst>
          </p:cNvPr>
          <p:cNvSpPr txBox="1"/>
          <p:nvPr/>
        </p:nvSpPr>
        <p:spPr>
          <a:xfrm rot="10800000" flipV="1">
            <a:off x="4070702" y="4745703"/>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95" name="TextBox 94">
            <a:extLst>
              <a:ext uri="{FF2B5EF4-FFF2-40B4-BE49-F238E27FC236}">
                <a16:creationId xmlns:a16="http://schemas.microsoft.com/office/drawing/2014/main" id="{A3AB1D6C-823F-D800-1546-2E95F29A457E}"/>
              </a:ext>
            </a:extLst>
          </p:cNvPr>
          <p:cNvSpPr txBox="1"/>
          <p:nvPr/>
        </p:nvSpPr>
        <p:spPr>
          <a:xfrm rot="10800000" flipV="1">
            <a:off x="4778689" y="4029530"/>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100" name="TextBox 99">
            <a:extLst>
              <a:ext uri="{FF2B5EF4-FFF2-40B4-BE49-F238E27FC236}">
                <a16:creationId xmlns:a16="http://schemas.microsoft.com/office/drawing/2014/main" id="{D4ECA409-E72F-9CBC-F272-61E8D9C63875}"/>
              </a:ext>
            </a:extLst>
          </p:cNvPr>
          <p:cNvSpPr txBox="1"/>
          <p:nvPr/>
        </p:nvSpPr>
        <p:spPr>
          <a:xfrm rot="10800000" flipV="1">
            <a:off x="157710" y="5434357"/>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101" name="TextBox 100">
            <a:extLst>
              <a:ext uri="{FF2B5EF4-FFF2-40B4-BE49-F238E27FC236}">
                <a16:creationId xmlns:a16="http://schemas.microsoft.com/office/drawing/2014/main" id="{BAF9985C-792B-0459-A44B-A98C2E2AC010}"/>
              </a:ext>
            </a:extLst>
          </p:cNvPr>
          <p:cNvSpPr txBox="1"/>
          <p:nvPr/>
        </p:nvSpPr>
        <p:spPr>
          <a:xfrm rot="10800000" flipV="1">
            <a:off x="868103" y="4747237"/>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1576090" y="4029530"/>
            <a:ext cx="2278026" cy="246221"/>
          </a:xfrm>
          <a:prstGeom prst="rect">
            <a:avLst/>
          </a:prstGeom>
          <a:noFill/>
        </p:spPr>
        <p:txBody>
          <a:bodyPr wrap="square" lIns="0" tIns="0" rIns="91440" bIns="0" rtlCol="0">
            <a:spAutoFit/>
          </a:bodyPr>
          <a:lstStyle/>
          <a:p>
            <a:pPr algn="r" rtl="0"/>
            <a:r>
              <a:rPr lang="de-DE" sz="1600">
                <a:latin typeface="Century Gothic" panose="020B0502020202020204" pitchFamily="34" charset="0"/>
              </a:rPr>
              <a:t>Text</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12480</TotalTime>
  <Words>218</Words>
  <Application>Microsoft Office PowerPoint</Application>
  <PresentationFormat>Widescreen</PresentationFormat>
  <Paragraphs>34</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183</cp:revision>
  <cp:lastPrinted>2024-02-20T23:48:17Z</cp:lastPrinted>
  <dcterms:created xsi:type="dcterms:W3CDTF">2021-07-07T23:54:57Z</dcterms:created>
  <dcterms:modified xsi:type="dcterms:W3CDTF">2024-11-10T09:31:09Z</dcterms:modified>
</cp:coreProperties>
</file>