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499A0"/>
    <a:srgbClr val="54708B"/>
    <a:srgbClr val="1E4266"/>
    <a:srgbClr val="D6F1FB"/>
    <a:srgbClr val="FFD63F"/>
    <a:srgbClr val="FFA71A"/>
    <a:srgbClr val="3A7B7E"/>
    <a:srgbClr val="50AAAD"/>
    <a:srgbClr val="9ACE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1"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835173"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a:t>
            </a:r>
            <a:br>
              <a:rPr lang="de-DE" sz="3200" b="1" dirty="0">
                <a:solidFill>
                  <a:schemeClr val="tx1">
                    <a:lumMod val="65000"/>
                    <a:lumOff val="35000"/>
                  </a:schemeClr>
                </a:solidFill>
                <a:latin typeface="Century Gothic" panose="020B0502020202020204" pitchFamily="34" charset="0"/>
              </a:rPr>
            </a:br>
            <a:r>
              <a:rPr lang="de-DE" sz="3200" b="1" dirty="0">
                <a:solidFill>
                  <a:schemeClr val="tx1">
                    <a:lumMod val="65000"/>
                    <a:lumOff val="35000"/>
                  </a:schemeClr>
                </a:solidFill>
                <a:latin typeface="Century Gothic" panose="020B0502020202020204" pitchFamily="34" charset="0"/>
              </a:rPr>
              <a:t>8-stufige 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2268"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22696" cy="4960973"/>
          </a:xfrm>
          <a:prstGeom prst="rect">
            <a:avLst/>
          </a:prstGeom>
          <a:noFill/>
        </p:spPr>
        <p:txBody>
          <a:bodyPr wrap="square" rtlCol="0">
            <a:spAutoFit/>
          </a:bodyPr>
          <a:lstStyle/>
          <a:p>
            <a:pPr algn="l" rtl="0">
              <a:lnSpc>
                <a:spcPct val="150000"/>
              </a:lnSpc>
              <a:spcBef>
                <a:spcPts val="0"/>
              </a:spcBef>
              <a:spcAft>
                <a:spcPts val="0"/>
              </a:spcAft>
            </a:pPr>
            <a:r>
              <a:rPr lang="de-DE" sz="1250" b="1" i="0" u="none" strike="noStrike" dirty="0">
                <a:solidFill>
                  <a:srgbClr val="000000"/>
                </a:solidFill>
                <a:effectLst/>
                <a:latin typeface="Century Gothic" panose="020B0502020202020204" pitchFamily="34" charset="0"/>
              </a:rPr>
              <a:t>Verwendung dieser Vorlage: </a:t>
            </a:r>
            <a:r>
              <a:rPr lang="de-DE" sz="1250" i="0" u="none" strike="noStrike" dirty="0">
                <a:solidFill>
                  <a:srgbClr val="000000"/>
                </a:solidFill>
                <a:effectLst/>
                <a:latin typeface="Century Gothic" panose="020B0502020202020204" pitchFamily="34" charset="0"/>
              </a:rPr>
              <a:t>Dieses Diagramm eignet sich ideal für umfassende Problemlösungssitzungen – z. B. funktionsübergreifende Teamdiskussionen oder vielschichtige Projektbewertungen –, sofern mehrere Faktoren zu einem zentralen Problem beitragen. Die Vorlage ermöglicht eine detaillierte Untersuchung komplexer Probleme, wie organisatorischer Änderungen oder Produktausfälle.</a:t>
            </a:r>
          </a:p>
          <a:p>
            <a:pPr algn="l" rtl="0">
              <a:lnSpc>
                <a:spcPct val="150000"/>
              </a:lnSpc>
              <a:spcBef>
                <a:spcPts val="0"/>
              </a:spcBef>
              <a:spcAft>
                <a:spcPts val="0"/>
              </a:spcAft>
            </a:pPr>
            <a:r>
              <a:rPr lang="de-DE" sz="125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250" b="1" i="0" u="none" strike="noStrike" dirty="0">
                <a:solidFill>
                  <a:srgbClr val="000000"/>
                </a:solidFill>
                <a:effectLst/>
                <a:latin typeface="Century Gothic" panose="020B0502020202020204" pitchFamily="34" charset="0"/>
              </a:rPr>
              <a:t>Besonderheiten der Vorlage: </a:t>
            </a:r>
            <a:r>
              <a:rPr lang="de-DE" sz="1250" i="0" u="none" strike="noStrike" dirty="0">
                <a:solidFill>
                  <a:srgbClr val="000000"/>
                </a:solidFill>
                <a:effectLst/>
                <a:latin typeface="Century Gothic" panose="020B0502020202020204" pitchFamily="34" charset="0"/>
              </a:rPr>
              <a:t>Anhand acht verschiedener Fischgräten ermöglicht dieses Diagramm eine gründliche Ursachenanalyse. Die Vorlage lässt eine breite Palette von Ideen zu, sodass keine potenzielle Ursache übersehen wird. Das farbenfrohe, segmentierte Layout hilft bei der visuellen Organisation und hilft beim Sortieren von Ideen in relevante Kategorien.</a:t>
            </a:r>
          </a:p>
          <a:p>
            <a:pPr algn="l" rtl="0">
              <a:lnSpc>
                <a:spcPct val="150000"/>
              </a:lnSpc>
              <a:spcBef>
                <a:spcPts val="0"/>
              </a:spcBef>
              <a:spcAft>
                <a:spcPts val="0"/>
              </a:spcAft>
            </a:pPr>
            <a:endParaRPr lang="en-US" sz="125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0089"/>
            <a:ext cx="6814487" cy="3846887"/>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360866"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360866"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923822" y="345354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923822" y="140699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486804" y="351186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486804" y="146531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10049760"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10049760"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78911"/>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352547" y="848799"/>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409572" y="1359725"/>
            <a:ext cx="2286000" cy="338554"/>
          </a:xfrm>
          <a:prstGeom prst="rect">
            <a:avLst/>
          </a:prstGeom>
          <a:noFill/>
        </p:spPr>
        <p:txBody>
          <a:bodyPr wrap="square" lIns="0" tIns="0" rIns="0" bIns="0" rtlCol="0" anchor="ctr" anchorCtr="0">
            <a:spAutoFit/>
          </a:bodyPr>
          <a:lstStyle/>
          <a:p>
            <a:pPr algn="ctr" rtl="0"/>
            <a:r>
              <a:rPr lang="de-DE" sz="220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917599" y="2618643"/>
            <a:ext cx="1636776" cy="246221"/>
          </a:xfrm>
          <a:prstGeom prst="rect">
            <a:avLst/>
          </a:prstGeom>
          <a:noFill/>
        </p:spPr>
        <p:txBody>
          <a:bodyPr wrap="square" lIns="0" tIns="0" rIns="91440" bIns="0" rtlCol="0" anchor="ctr" anchorCtr="0">
            <a:spAutoFit/>
          </a:bodyPr>
          <a:lstStyle/>
          <a:p>
            <a:pPr rtl="0"/>
            <a:r>
              <a:rPr lang="de-DE" sz="160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909625" y="3997803"/>
            <a:ext cx="1632067" cy="246221"/>
          </a:xfrm>
          <a:prstGeom prst="rect">
            <a:avLst/>
          </a:prstGeom>
          <a:noFill/>
        </p:spPr>
        <p:txBody>
          <a:bodyPr wrap="square" lIns="0" tIns="0" rIns="91440" bIns="0" rtlCol="0" anchor="ctr" anchorCtr="0">
            <a:spAutoFit/>
          </a:bodyPr>
          <a:lstStyle/>
          <a:p>
            <a:pPr rtl="0"/>
            <a:r>
              <a:rPr lang="de-DE" sz="1600">
                <a:latin typeface="Century Gothic" panose="020B0502020202020204" pitchFamily="34" charset="0"/>
              </a:rPr>
              <a:t>Text</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2547" y="4642803"/>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09572" y="5153729"/>
            <a:ext cx="2286000" cy="338554"/>
          </a:xfrm>
          <a:prstGeom prst="rect">
            <a:avLst/>
          </a:prstGeom>
          <a:noFill/>
        </p:spPr>
        <p:txBody>
          <a:bodyPr wrap="square" lIns="0" tIns="0" rIns="0" bIns="0" rtlCol="0" anchor="ctr" anchorCtr="0">
            <a:spAutoFit/>
          </a:bodyPr>
          <a:lstStyle/>
          <a:p>
            <a:pPr algn="ctr" rtl="0"/>
            <a:r>
              <a:rPr lang="de-DE" sz="2200">
                <a:latin typeface="Century Gothic" panose="020B0502020202020204" pitchFamily="34" charset="0"/>
              </a:rPr>
              <a:t>Text</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2915503" y="518821"/>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2972528" y="1029747"/>
            <a:ext cx="2286000" cy="338554"/>
          </a:xfrm>
          <a:prstGeom prst="rect">
            <a:avLst/>
          </a:prstGeom>
          <a:noFill/>
        </p:spPr>
        <p:txBody>
          <a:bodyPr wrap="square" lIns="0" tIns="0" rIns="0" bIns="0" rtlCol="0" anchor="ctr" anchorCtr="0">
            <a:spAutoFit/>
          </a:bodyPr>
          <a:lstStyle/>
          <a:p>
            <a:pPr algn="ctr" rtl="0"/>
            <a:r>
              <a:rPr lang="de-DE" sz="2200">
                <a:latin typeface="Century Gothic" panose="020B0502020202020204" pitchFamily="34" charset="0"/>
              </a:rPr>
              <a:t>Text</a:t>
            </a:r>
          </a:p>
        </p:txBody>
      </p:sp>
      <p:sp>
        <p:nvSpPr>
          <p:cNvPr id="66" name="TextBox 65">
            <a:extLst>
              <a:ext uri="{FF2B5EF4-FFF2-40B4-BE49-F238E27FC236}">
                <a16:creationId xmlns:a16="http://schemas.microsoft.com/office/drawing/2014/main" id="{4FE84333-89D1-C908-3FA1-FCEB0A8204BC}"/>
              </a:ext>
            </a:extLst>
          </p:cNvPr>
          <p:cNvSpPr txBox="1"/>
          <p:nvPr/>
        </p:nvSpPr>
        <p:spPr>
          <a:xfrm>
            <a:off x="3299729" y="2352105"/>
            <a:ext cx="1636776" cy="246221"/>
          </a:xfrm>
          <a:prstGeom prst="rect">
            <a:avLst/>
          </a:prstGeom>
          <a:noFill/>
        </p:spPr>
        <p:txBody>
          <a:bodyPr wrap="square" lIns="0" tIns="0" rIns="91440" bIns="0" rtlCol="0" anchor="ctr" anchorCtr="0">
            <a:spAutoFit/>
          </a:bodyPr>
          <a:lstStyle/>
          <a:p>
            <a:pPr rtl="0"/>
            <a:r>
              <a:rPr lang="de-DE" sz="1600">
                <a:latin typeface="Century Gothic" panose="020B0502020202020204" pitchFamily="34" charset="0"/>
              </a:rPr>
              <a:t>Text</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291756" y="4211718"/>
            <a:ext cx="1632067" cy="246221"/>
          </a:xfrm>
          <a:prstGeom prst="rect">
            <a:avLst/>
          </a:prstGeom>
          <a:noFill/>
        </p:spPr>
        <p:txBody>
          <a:bodyPr wrap="square" lIns="0" tIns="0" rIns="91440" bIns="0" rtlCol="0" anchor="ctr" anchorCtr="0">
            <a:spAutoFit/>
          </a:bodyPr>
          <a:lstStyle/>
          <a:p>
            <a:pPr rtl="0"/>
            <a:r>
              <a:rPr lang="de-DE" sz="1600">
                <a:latin typeface="Century Gothic" panose="020B0502020202020204" pitchFamily="34" charset="0"/>
              </a:rPr>
              <a:t>Text</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2915503"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2972528" y="5489404"/>
            <a:ext cx="2286000" cy="338554"/>
          </a:xfrm>
          <a:prstGeom prst="rect">
            <a:avLst/>
          </a:prstGeom>
          <a:noFill/>
        </p:spPr>
        <p:txBody>
          <a:bodyPr wrap="square" lIns="0" tIns="0" rIns="0" bIns="0" rtlCol="0" anchor="ctr" anchorCtr="0">
            <a:spAutoFit/>
          </a:bodyPr>
          <a:lstStyle/>
          <a:p>
            <a:pPr algn="ctr" rtl="0"/>
            <a:r>
              <a:rPr lang="de-DE" sz="2200">
                <a:latin typeface="Century Gothic" panose="020B0502020202020204" pitchFamily="34" charset="0"/>
              </a:rPr>
              <a:t>Text</a:t>
            </a:r>
          </a:p>
        </p:txBody>
      </p:sp>
      <p:sp>
        <p:nvSpPr>
          <p:cNvPr id="79" name="Rounded Rectangle 78">
            <a:extLst>
              <a:ext uri="{FF2B5EF4-FFF2-40B4-BE49-F238E27FC236}">
                <a16:creationId xmlns:a16="http://schemas.microsoft.com/office/drawing/2014/main" id="{8B20385F-17D4-6A93-6409-170B04C312C0}"/>
              </a:ext>
            </a:extLst>
          </p:cNvPr>
          <p:cNvSpPr/>
          <p:nvPr/>
        </p:nvSpPr>
        <p:spPr>
          <a:xfrm>
            <a:off x="5478485" y="176863"/>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274812E3-CF07-5FAA-DB99-817651091BC5}"/>
              </a:ext>
            </a:extLst>
          </p:cNvPr>
          <p:cNvSpPr txBox="1"/>
          <p:nvPr/>
        </p:nvSpPr>
        <p:spPr>
          <a:xfrm>
            <a:off x="5535510" y="687789"/>
            <a:ext cx="2286000" cy="338554"/>
          </a:xfrm>
          <a:prstGeom prst="rect">
            <a:avLst/>
          </a:prstGeom>
          <a:noFill/>
        </p:spPr>
        <p:txBody>
          <a:bodyPr wrap="square" lIns="0" tIns="0" rIns="0" bIns="0" rtlCol="0" anchor="ctr" anchorCtr="0">
            <a:spAutoFit/>
          </a:bodyPr>
          <a:lstStyle/>
          <a:p>
            <a:pPr algn="ctr" rtl="0"/>
            <a:r>
              <a:rPr lang="de-DE" sz="2200">
                <a:latin typeface="Century Gothic" panose="020B0502020202020204" pitchFamily="34" charset="0"/>
              </a:rPr>
              <a:t>Text</a:t>
            </a:r>
          </a:p>
        </p:txBody>
      </p:sp>
      <p:sp>
        <p:nvSpPr>
          <p:cNvPr id="82" name="TextBox 81">
            <a:extLst>
              <a:ext uri="{FF2B5EF4-FFF2-40B4-BE49-F238E27FC236}">
                <a16:creationId xmlns:a16="http://schemas.microsoft.com/office/drawing/2014/main" id="{1F02515A-966D-13E0-C0BD-B04FB8987760}"/>
              </a:ext>
            </a:extLst>
          </p:cNvPr>
          <p:cNvSpPr txBox="1"/>
          <p:nvPr/>
        </p:nvSpPr>
        <p:spPr>
          <a:xfrm>
            <a:off x="5862711" y="2068467"/>
            <a:ext cx="1636776" cy="246221"/>
          </a:xfrm>
          <a:prstGeom prst="rect">
            <a:avLst/>
          </a:prstGeom>
          <a:noFill/>
        </p:spPr>
        <p:txBody>
          <a:bodyPr wrap="square" lIns="0" tIns="0" rIns="91440" bIns="0" rtlCol="0" anchor="ctr" anchorCtr="0">
            <a:spAutoFit/>
          </a:bodyPr>
          <a:lstStyle/>
          <a:p>
            <a:pPr rtl="0"/>
            <a:r>
              <a:rPr lang="de-DE" sz="1600">
                <a:latin typeface="Century Gothic" panose="020B0502020202020204" pitchFamily="34" charset="0"/>
              </a:rPr>
              <a:t>Text</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854738" y="4639147"/>
            <a:ext cx="1632067" cy="246221"/>
          </a:xfrm>
          <a:prstGeom prst="rect">
            <a:avLst/>
          </a:prstGeom>
          <a:noFill/>
        </p:spPr>
        <p:txBody>
          <a:bodyPr wrap="square" lIns="0" tIns="0" rIns="91440" bIns="0" rtlCol="0" anchor="ctr" anchorCtr="0">
            <a:spAutoFit/>
          </a:bodyPr>
          <a:lstStyle/>
          <a:p>
            <a:pPr rtl="0"/>
            <a:r>
              <a:rPr lang="de-DE" sz="1600">
                <a:latin typeface="Century Gothic" panose="020B0502020202020204" pitchFamily="34" charset="0"/>
              </a:rPr>
              <a:t>Text</a:t>
            </a:r>
          </a:p>
        </p:txBody>
      </p:sp>
      <p:sp>
        <p:nvSpPr>
          <p:cNvPr id="84" name="Rounded Rectangle 83">
            <a:extLst>
              <a:ext uri="{FF2B5EF4-FFF2-40B4-BE49-F238E27FC236}">
                <a16:creationId xmlns:a16="http://schemas.microsoft.com/office/drawing/2014/main" id="{2A6E4309-460D-9BE9-D295-708A9B461BF0}"/>
              </a:ext>
            </a:extLst>
          </p:cNvPr>
          <p:cNvSpPr/>
          <p:nvPr/>
        </p:nvSpPr>
        <p:spPr>
          <a:xfrm>
            <a:off x="5478485" y="5347587"/>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3567210E-F14D-86D1-8EB6-44F1CF18CC5B}"/>
              </a:ext>
            </a:extLst>
          </p:cNvPr>
          <p:cNvSpPr txBox="1"/>
          <p:nvPr/>
        </p:nvSpPr>
        <p:spPr>
          <a:xfrm>
            <a:off x="5535510" y="5858513"/>
            <a:ext cx="2286000" cy="338554"/>
          </a:xfrm>
          <a:prstGeom prst="rect">
            <a:avLst/>
          </a:prstGeom>
          <a:noFill/>
        </p:spPr>
        <p:txBody>
          <a:bodyPr wrap="square" lIns="0" tIns="0" rIns="0" bIns="0" rtlCol="0" anchor="ctr" anchorCtr="0">
            <a:spAutoFit/>
          </a:bodyPr>
          <a:lstStyle/>
          <a:p>
            <a:pPr algn="ctr" rtl="0"/>
            <a:r>
              <a:rPr lang="de-DE" sz="2200">
                <a:latin typeface="Century Gothic" panose="020B0502020202020204" pitchFamily="34" charset="0"/>
              </a:rPr>
              <a:t>Text</a:t>
            </a:r>
          </a:p>
        </p:txBody>
      </p:sp>
      <p:sp>
        <p:nvSpPr>
          <p:cNvPr id="89" name="Rounded Rectangle 88">
            <a:extLst>
              <a:ext uri="{FF2B5EF4-FFF2-40B4-BE49-F238E27FC236}">
                <a16:creationId xmlns:a16="http://schemas.microsoft.com/office/drawing/2014/main" id="{557E4D4F-CEAC-7B6A-CA87-BA34C5F1E57D}"/>
              </a:ext>
            </a:extLst>
          </p:cNvPr>
          <p:cNvSpPr/>
          <p:nvPr/>
        </p:nvSpPr>
        <p:spPr>
          <a:xfrm>
            <a:off x="8041441" y="524699"/>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A5E52DA1-27D2-644D-C806-158890F7E655}"/>
              </a:ext>
            </a:extLst>
          </p:cNvPr>
          <p:cNvSpPr txBox="1"/>
          <p:nvPr/>
        </p:nvSpPr>
        <p:spPr>
          <a:xfrm>
            <a:off x="8098466" y="1035625"/>
            <a:ext cx="2286000" cy="338554"/>
          </a:xfrm>
          <a:prstGeom prst="rect">
            <a:avLst/>
          </a:prstGeom>
          <a:noFill/>
        </p:spPr>
        <p:txBody>
          <a:bodyPr wrap="square" lIns="0" tIns="0" rIns="0" bIns="0" rtlCol="0" anchor="ctr" anchorCtr="0">
            <a:spAutoFit/>
          </a:bodyPr>
          <a:lstStyle/>
          <a:p>
            <a:pPr algn="ctr" rtl="0"/>
            <a:r>
              <a:rPr lang="de-DE" sz="2200">
                <a:latin typeface="Century Gothic" panose="020B0502020202020204" pitchFamily="34" charset="0"/>
              </a:rPr>
              <a:t>Text</a:t>
            </a:r>
          </a:p>
        </p:txBody>
      </p:sp>
      <p:sp>
        <p:nvSpPr>
          <p:cNvPr id="91" name="TextBox 90">
            <a:extLst>
              <a:ext uri="{FF2B5EF4-FFF2-40B4-BE49-F238E27FC236}">
                <a16:creationId xmlns:a16="http://schemas.microsoft.com/office/drawing/2014/main" id="{C4853E2F-2C91-12F1-EFAD-9BB6DBEB4F1D}"/>
              </a:ext>
            </a:extLst>
          </p:cNvPr>
          <p:cNvSpPr txBox="1"/>
          <p:nvPr/>
        </p:nvSpPr>
        <p:spPr>
          <a:xfrm>
            <a:off x="8425667" y="2387143"/>
            <a:ext cx="1636776" cy="246221"/>
          </a:xfrm>
          <a:prstGeom prst="rect">
            <a:avLst/>
          </a:prstGeom>
          <a:noFill/>
        </p:spPr>
        <p:txBody>
          <a:bodyPr wrap="square" lIns="0" tIns="0" rIns="91440" bIns="0" rtlCol="0" anchor="ctr" anchorCtr="0">
            <a:spAutoFit/>
          </a:bodyPr>
          <a:lstStyle/>
          <a:p>
            <a:pPr rtl="0"/>
            <a:r>
              <a:rPr lang="de-DE" sz="1600">
                <a:latin typeface="Century Gothic" panose="020B0502020202020204" pitchFamily="34" charset="0"/>
              </a:rPr>
              <a:t>Text</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417693" y="4240878"/>
            <a:ext cx="1632067" cy="246221"/>
          </a:xfrm>
          <a:prstGeom prst="rect">
            <a:avLst/>
          </a:prstGeom>
          <a:noFill/>
        </p:spPr>
        <p:txBody>
          <a:bodyPr wrap="square" lIns="0" tIns="0" rIns="91440" bIns="0" rtlCol="0" anchor="ctr" anchorCtr="0">
            <a:spAutoFit/>
          </a:bodyPr>
          <a:lstStyle/>
          <a:p>
            <a:pPr rtl="0"/>
            <a:r>
              <a:rPr lang="de-DE" sz="1600">
                <a:latin typeface="Century Gothic" panose="020B0502020202020204" pitchFamily="34" charset="0"/>
              </a:rPr>
              <a:t>Text</a:t>
            </a:r>
          </a:p>
        </p:txBody>
      </p:sp>
      <p:sp>
        <p:nvSpPr>
          <p:cNvPr id="93" name="Rounded Rectangle 92">
            <a:extLst>
              <a:ext uri="{FF2B5EF4-FFF2-40B4-BE49-F238E27FC236}">
                <a16:creationId xmlns:a16="http://schemas.microsoft.com/office/drawing/2014/main" id="{9046F40D-A828-175E-EA97-2A97E22E77E3}"/>
              </a:ext>
            </a:extLst>
          </p:cNvPr>
          <p:cNvSpPr/>
          <p:nvPr/>
        </p:nvSpPr>
        <p:spPr>
          <a:xfrm>
            <a:off x="8041441"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EC76C3C1-8279-7CB9-907E-1BD195C0B8E6}"/>
              </a:ext>
            </a:extLst>
          </p:cNvPr>
          <p:cNvSpPr txBox="1"/>
          <p:nvPr/>
        </p:nvSpPr>
        <p:spPr>
          <a:xfrm>
            <a:off x="8098466" y="5489404"/>
            <a:ext cx="2286000" cy="338554"/>
          </a:xfrm>
          <a:prstGeom prst="rect">
            <a:avLst/>
          </a:prstGeom>
          <a:noFill/>
        </p:spPr>
        <p:txBody>
          <a:bodyPr wrap="square" lIns="0" tIns="0" rIns="0" bIns="0" rtlCol="0" anchor="ctr" anchorCtr="0">
            <a:spAutoFit/>
          </a:bodyPr>
          <a:lstStyle/>
          <a:p>
            <a:pPr algn="ctr" rtl="0"/>
            <a:r>
              <a:rPr lang="de-DE" sz="2200">
                <a:latin typeface="Century Gothic" panose="020B0502020202020204" pitchFamily="34" charset="0"/>
              </a:rPr>
              <a:t>Text</a:t>
            </a:r>
          </a:p>
        </p:txBody>
      </p:sp>
      <p:cxnSp>
        <p:nvCxnSpPr>
          <p:cNvPr id="96" name="Straight Connector 95">
            <a:extLst>
              <a:ext uri="{FF2B5EF4-FFF2-40B4-BE49-F238E27FC236}">
                <a16:creationId xmlns:a16="http://schemas.microsoft.com/office/drawing/2014/main" id="{0CD8CA00-1CB9-F364-E08B-EA04A240D642}"/>
              </a:ext>
            </a:extLst>
          </p:cNvPr>
          <p:cNvCxnSpPr>
            <a:cxnSpLocks/>
          </p:cNvCxnSpPr>
          <p:nvPr/>
        </p:nvCxnSpPr>
        <p:spPr>
          <a:xfrm>
            <a:off x="2314561" y="27442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329477" y="40904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80B0C499-EA63-CD57-9143-2E49FBCD9F4A}"/>
              </a:ext>
            </a:extLst>
          </p:cNvPr>
          <p:cNvCxnSpPr>
            <a:cxnSpLocks/>
          </p:cNvCxnSpPr>
          <p:nvPr/>
        </p:nvCxnSpPr>
        <p:spPr>
          <a:xfrm>
            <a:off x="9893836" y="2485341"/>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9874708" y="4372659"/>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22C52FC6-4F4C-0670-0081-46E030356970}"/>
              </a:ext>
            </a:extLst>
          </p:cNvPr>
          <p:cNvCxnSpPr>
            <a:cxnSpLocks/>
          </p:cNvCxnSpPr>
          <p:nvPr/>
        </p:nvCxnSpPr>
        <p:spPr>
          <a:xfrm>
            <a:off x="4770540" y="2468782"/>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751412" y="435610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5421E9F-16C7-2E20-796B-3D493ED51976}"/>
              </a:ext>
            </a:extLst>
          </p:cNvPr>
          <p:cNvCxnSpPr>
            <a:cxnSpLocks/>
          </p:cNvCxnSpPr>
          <p:nvPr/>
        </p:nvCxnSpPr>
        <p:spPr>
          <a:xfrm>
            <a:off x="7199607" y="2209205"/>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180479" y="4776068"/>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12575</TotalTime>
  <Words>211</Words>
  <Application>Microsoft Office PowerPoint</Application>
  <PresentationFormat>Widescreen</PresentationFormat>
  <Paragraphs>26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191</cp:revision>
  <cp:lastPrinted>2024-02-20T23:48:17Z</cp:lastPrinted>
  <dcterms:created xsi:type="dcterms:W3CDTF">2021-07-07T23:54:57Z</dcterms:created>
  <dcterms:modified xsi:type="dcterms:W3CDTF">2024-11-10T09:31:27Z</dcterms:modified>
</cp:coreProperties>
</file>