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53" r:id="rId2"/>
    <p:sldId id="382" r:id="rId3"/>
    <p:sldId id="384"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469"/>
    <a:srgbClr val="2E75B6"/>
    <a:srgbClr val="E3EBEA"/>
    <a:srgbClr val="D4E1EF"/>
    <a:srgbClr val="D6EEE9"/>
    <a:srgbClr val="1E6864"/>
    <a:srgbClr val="719896"/>
    <a:srgbClr val="CEE5E0"/>
    <a:srgbClr val="C2CDDB"/>
    <a:srgbClr val="5470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 autoAdjust="0"/>
    <p:restoredTop sz="96058"/>
  </p:normalViewPr>
  <p:slideViewPr>
    <p:cSldViewPr snapToGrid="0" snapToObjects="1">
      <p:cViewPr varScale="1">
        <p:scale>
          <a:sx n="158" d="100"/>
          <a:sy n="158" d="100"/>
        </p:scale>
        <p:origin x="180" y="222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3885090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e.smartsheet.com/try-it?trp=50108"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025673" cy="1077218"/>
          </a:xfrm>
          <a:prstGeom prst="rect">
            <a:avLst/>
          </a:prstGeom>
          <a:noFill/>
          <a:effectLst/>
        </p:spPr>
        <p:txBody>
          <a:bodyPr wrap="square" rtlCol="0">
            <a:spAutoFit/>
          </a:bodyPr>
          <a:lstStyle/>
          <a:p>
            <a:pPr rtl="0"/>
            <a:r>
              <a:rPr lang="de-DE" sz="3200" b="1" dirty="0">
                <a:solidFill>
                  <a:schemeClr val="bg1"/>
                </a:solidFill>
                <a:latin typeface="Century Gothic" panose="020B0502020202020204" pitchFamily="34" charset="0"/>
              </a:rPr>
              <a:t>PowerPoint-Vorlage für </a:t>
            </a:r>
            <a:br>
              <a:rPr lang="de-DE" sz="3200" b="1" dirty="0">
                <a:solidFill>
                  <a:schemeClr val="bg1"/>
                </a:solidFill>
                <a:latin typeface="Century Gothic" panose="020B0502020202020204" pitchFamily="34" charset="0"/>
              </a:rPr>
            </a:br>
            <a:r>
              <a:rPr lang="de-DE" sz="3200" b="1" dirty="0">
                <a:solidFill>
                  <a:schemeClr val="bg1"/>
                </a:solidFill>
                <a:latin typeface="Century Gothic" panose="020B0502020202020204" pitchFamily="34" charset="0"/>
              </a:rPr>
              <a:t>6-stufige Fischgrätendiagramme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42268"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461736" cy="4672433"/>
          </a:xfrm>
          <a:prstGeom prst="rect">
            <a:avLst/>
          </a:prstGeom>
          <a:noFill/>
        </p:spPr>
        <p:txBody>
          <a:bodyPr wrap="square" rtlCol="0">
            <a:spAutoFit/>
          </a:bodyPr>
          <a:lstStyle/>
          <a:p>
            <a:pPr algn="l" rtl="0">
              <a:lnSpc>
                <a:spcPct val="150000"/>
              </a:lnSpc>
              <a:spcBef>
                <a:spcPts val="0"/>
              </a:spcBef>
              <a:spcAft>
                <a:spcPts val="0"/>
              </a:spcAft>
            </a:pPr>
            <a:r>
              <a:rPr lang="de-DE" sz="1250" b="1" i="0" u="none" strike="noStrike" dirty="0">
                <a:solidFill>
                  <a:schemeClr val="bg1"/>
                </a:solidFill>
                <a:effectLst/>
                <a:latin typeface="Century Gothic" panose="020B0502020202020204" pitchFamily="34" charset="0"/>
              </a:rPr>
              <a:t>Verwendung dieser Vorlage: </a:t>
            </a:r>
            <a:r>
              <a:rPr lang="de-DE" sz="1250" i="0" u="none" strike="noStrike" dirty="0">
                <a:solidFill>
                  <a:schemeClr val="bg1"/>
                </a:solidFill>
                <a:effectLst/>
                <a:latin typeface="Century Gothic" panose="020B0502020202020204" pitchFamily="34" charset="0"/>
              </a:rPr>
              <a:t>Diese Fischgrätendiagramm-Vorlage hilft bei der Darstellung komplexer Daten in einem leicht verständlichen Format. Sie können ein zentrales Problem in sechs Kategorien oder Ursachen unterteilen, wichtige Details zusammenfassen und Ihr Publikum in einen strukturierten Problemlösungsdialog verwickeln. </a:t>
            </a:r>
          </a:p>
          <a:p>
            <a:pPr algn="l" rtl="0">
              <a:lnSpc>
                <a:spcPct val="150000"/>
              </a:lnSpc>
              <a:spcBef>
                <a:spcPts val="0"/>
              </a:spcBef>
              <a:spcAft>
                <a:spcPts val="0"/>
              </a:spcAft>
            </a:pPr>
            <a:r>
              <a:rPr lang="de-DE" sz="1250" i="0" u="none" strike="noStrike" dirty="0">
                <a:solidFill>
                  <a:schemeClr val="bg1"/>
                </a:solidFill>
                <a:effectLst/>
                <a:latin typeface="Century Gothic" panose="020B0502020202020204" pitchFamily="34" charset="0"/>
              </a:rPr>
              <a:t>  </a:t>
            </a:r>
          </a:p>
          <a:p>
            <a:pPr algn="l" rtl="0">
              <a:lnSpc>
                <a:spcPct val="150000"/>
              </a:lnSpc>
              <a:spcBef>
                <a:spcPts val="0"/>
              </a:spcBef>
              <a:spcAft>
                <a:spcPts val="0"/>
              </a:spcAft>
            </a:pPr>
            <a:r>
              <a:rPr lang="de-DE" sz="1250" b="1" i="0" u="none" strike="noStrike" dirty="0">
                <a:solidFill>
                  <a:schemeClr val="bg1"/>
                </a:solidFill>
                <a:effectLst/>
                <a:latin typeface="Century Gothic" panose="020B0502020202020204" pitchFamily="34" charset="0"/>
              </a:rPr>
              <a:t>Besonderheiten der Vorlage: </a:t>
            </a:r>
            <a:r>
              <a:rPr lang="de-DE" sz="1250" i="0" u="none" strike="noStrike" dirty="0">
                <a:solidFill>
                  <a:schemeClr val="bg1"/>
                </a:solidFill>
                <a:effectLst/>
                <a:latin typeface="Century Gothic" panose="020B0502020202020204" pitchFamily="34" charset="0"/>
              </a:rPr>
              <a:t>Ein geradliniges Design mit großen Textfeldern stellt sicher, dass jeder Textblock gut lesbar und klar von den anderen abgegrenzt ist. Das Format mit sechs Abschnitten ermöglicht eine organisierte und detaillierte Präsentation der Inhalte. Jeder Abschnitt bietet Platz für die Ausarbeitung einzelner Ursachen oder Kategorien mit einem klaren Bezug zum Hauptproblem.</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94581" y="1588371"/>
            <a:ext cx="6809463" cy="3830323"/>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4469"/>
        </a:solidFill>
        <a:effectLst/>
      </p:bgPr>
    </p:bg>
    <p:spTree>
      <p:nvGrpSpPr>
        <p:cNvPr id="1" name=""/>
        <p:cNvGrpSpPr/>
        <p:nvPr/>
      </p:nvGrpSpPr>
      <p:grpSpPr>
        <a:xfrm>
          <a:off x="0" y="0"/>
          <a:ext cx="0" cy="0"/>
          <a:chOff x="0" y="0"/>
          <a:chExt cx="0" cy="0"/>
        </a:xfrm>
      </p:grpSpPr>
      <p:grpSp>
        <p:nvGrpSpPr>
          <p:cNvPr id="47" name="Group 46">
            <a:extLst>
              <a:ext uri="{FF2B5EF4-FFF2-40B4-BE49-F238E27FC236}">
                <a16:creationId xmlns:a16="http://schemas.microsoft.com/office/drawing/2014/main" id="{A95073DB-7EE5-639F-2782-80341B94A690}"/>
              </a:ext>
            </a:extLst>
          </p:cNvPr>
          <p:cNvGrpSpPr/>
          <p:nvPr/>
        </p:nvGrpSpPr>
        <p:grpSpPr>
          <a:xfrm>
            <a:off x="59658" y="2286631"/>
            <a:ext cx="1530273" cy="2274258"/>
            <a:chOff x="1265195" y="770586"/>
            <a:chExt cx="3200400" cy="5577053"/>
          </a:xfrm>
          <a:solidFill>
            <a:srgbClr val="719896"/>
          </a:solidFill>
        </p:grpSpPr>
        <p:sp>
          <p:nvSpPr>
            <p:cNvPr id="48" name="Parallelogram 47">
              <a:extLst>
                <a:ext uri="{FF2B5EF4-FFF2-40B4-BE49-F238E27FC236}">
                  <a16:creationId xmlns:a16="http://schemas.microsoft.com/office/drawing/2014/main" id="{463EFF87-5CEA-3AFE-893C-7A5AD06353B6}"/>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53" name="Parallelogram 52">
              <a:extLst>
                <a:ext uri="{FF2B5EF4-FFF2-40B4-BE49-F238E27FC236}">
                  <a16:creationId xmlns:a16="http://schemas.microsoft.com/office/drawing/2014/main" id="{D490DD8B-4B7B-338D-8C92-BB29E605F924}"/>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Ins="0" rtlCol="0" anchor="t" anchorCtr="0"/>
          <a:lstStyle/>
          <a:p>
            <a:pPr rtl="0"/>
            <a:r>
              <a:rPr lang="de-DE" sz="1400" dirty="0">
                <a:solidFill>
                  <a:srgbClr val="1E6864"/>
                </a:solidFill>
                <a:latin typeface="Century Gothic" panose="020B0502020202020204" pitchFamily="34" charset="0"/>
              </a:rPr>
              <a:t>Das Format mit sechs Abschnitten ermöglicht eine organisierte und detaillierte Präsentation der Inhalte.</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Ins="0" rtlCol="0" anchor="t" anchorCtr="0"/>
          <a:lstStyle/>
          <a:p>
            <a:pPr rtl="0"/>
            <a:r>
              <a:rPr lang="de-DE" sz="1400" dirty="0">
                <a:solidFill>
                  <a:srgbClr val="1E6864"/>
                </a:solidFill>
                <a:latin typeface="Century Gothic" panose="020B0502020202020204" pitchFamily="34" charset="0"/>
              </a:rPr>
              <a:t>Jeder Abschnitt bietet Platz für die Ausarbeitung einzelner Ursachen oder Kategorien mit einem klaren Bezug zum Hauptproblem.</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Ins="182880" rtlCol="0" anchor="t" anchorCtr="0"/>
          <a:lstStyle/>
          <a:p>
            <a:pPr rtl="0"/>
            <a:r>
              <a:rPr lang="de-DE" sz="1400" dirty="0">
                <a:solidFill>
                  <a:srgbClr val="1E6864"/>
                </a:solidFill>
                <a:latin typeface="Century Gothic" panose="020B0502020202020204" pitchFamily="34" charset="0"/>
              </a:rPr>
              <a:t>Ein geradliniges Design mit großen Textfeldern stellt sicher, dass jeder Textblock gut lesbar und klar von den anderen abgegrenzt ist. </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Ins="0" rtlCol="0" anchor="t" anchorCtr="0"/>
          <a:lstStyle/>
          <a:p>
            <a:pPr rtl="0"/>
            <a:r>
              <a:rPr lang="de-DE" sz="1400" dirty="0">
                <a:solidFill>
                  <a:srgbClr val="1E6864"/>
                </a:solidFill>
                <a:latin typeface="Century Gothic" panose="020B0502020202020204" pitchFamily="34" charset="0"/>
              </a:rPr>
              <a:t>… und Ihr Publikum in einen strukturierten Problemlösungsdialog verwickeln. </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sz="2000" dirty="0">
                <a:solidFill>
                  <a:schemeClr val="bg1"/>
                </a:solidFill>
                <a:latin typeface="Century Gothic" panose="020B0502020202020204" pitchFamily="34" charset="0"/>
              </a:rPr>
              <a:t>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Ins="0" rtlCol="0" anchor="t" anchorCtr="0"/>
          <a:lstStyle/>
          <a:p>
            <a:pPr rtl="0"/>
            <a:r>
              <a:rPr lang="de-DE" sz="1400" dirty="0">
                <a:solidFill>
                  <a:srgbClr val="1E6864"/>
                </a:solidFill>
                <a:latin typeface="Century Gothic" panose="020B0502020202020204" pitchFamily="34" charset="0"/>
              </a:rPr>
              <a:t>Sie können ein zentrales Problem in sechs Kategorien oder Ursachen unterteilen, wichtige Details zusammenfassen </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dirty="0">
                <a:solidFill>
                  <a:schemeClr val="bg1"/>
                </a:solidFill>
                <a:latin typeface="Century Gothic" panose="020B0502020202020204" pitchFamily="34" charset="0"/>
              </a:rPr>
              <a:t> </a:t>
            </a:r>
            <a:r>
              <a:rPr lang="de-DE" sz="2000" dirty="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Ins="0" rtlCol="0" anchor="t" anchorCtr="0"/>
          <a:lstStyle/>
          <a:p>
            <a:pPr rtl="0"/>
            <a:r>
              <a:rPr lang="de-DE" sz="1400" dirty="0">
                <a:solidFill>
                  <a:srgbClr val="1E6864"/>
                </a:solidFill>
                <a:latin typeface="Century Gothic" panose="020B0502020202020204" pitchFamily="34" charset="0"/>
              </a:rPr>
              <a:t>Diese Fischgrätendiagramm-Vorlage hilft bei der Darstellung komplexer Daten in einem leicht verständlichen Format.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100000">
                <a:srgbClr val="54708B"/>
              </a:gs>
              <a:gs pos="0">
                <a:srgbClr val="8499A0"/>
              </a:gs>
            </a:gsLst>
            <a:lin ang="0" scaled="0"/>
          </a:gradFill>
          <a:ln w="63500">
            <a:solidFill>
              <a:srgbClr val="224469"/>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rgbClr val="22446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220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1</a:t>
            </a:r>
          </a:p>
        </p:txBody>
      </p:sp>
      <p:grpSp>
        <p:nvGrpSpPr>
          <p:cNvPr id="44" name="Group 43">
            <a:extLst>
              <a:ext uri="{FF2B5EF4-FFF2-40B4-BE49-F238E27FC236}">
                <a16:creationId xmlns:a16="http://schemas.microsoft.com/office/drawing/2014/main" id="{3F4656B2-61E4-1701-AB86-C5744BC78AA9}"/>
              </a:ext>
            </a:extLst>
          </p:cNvPr>
          <p:cNvGrpSpPr/>
          <p:nvPr/>
        </p:nvGrpSpPr>
        <p:grpSpPr>
          <a:xfrm>
            <a:off x="154032" y="2286631"/>
            <a:ext cx="1511122" cy="2274258"/>
            <a:chOff x="1265789" y="770586"/>
            <a:chExt cx="3186723" cy="5577053"/>
          </a:xfrm>
          <a:solidFill>
            <a:srgbClr val="D6EEE9"/>
          </a:solidFill>
        </p:grpSpPr>
        <p:sp>
          <p:nvSpPr>
            <p:cNvPr id="42" name="Parallelogram 41">
              <a:extLst>
                <a:ext uri="{FF2B5EF4-FFF2-40B4-BE49-F238E27FC236}">
                  <a16:creationId xmlns:a16="http://schemas.microsoft.com/office/drawing/2014/main" id="{EC3B7D44-3D95-2747-FC79-DC45C7B5D7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3" name="Parallelogram 42">
              <a:extLst>
                <a:ext uri="{FF2B5EF4-FFF2-40B4-BE49-F238E27FC236}">
                  <a16:creationId xmlns:a16="http://schemas.microsoft.com/office/drawing/2014/main" id="{FF32996A-49F5-3954-B92A-B2B8728EB466}"/>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45" name="TextBox 44">
            <a:extLst>
              <a:ext uri="{FF2B5EF4-FFF2-40B4-BE49-F238E27FC236}">
                <a16:creationId xmlns:a16="http://schemas.microsoft.com/office/drawing/2014/main" id="{3E32EC39-3FEF-DAF6-A032-4EA433B58FAD}"/>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de-DE" sz="110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9000">
              <a:schemeClr val="bg1"/>
            </a:gs>
            <a:gs pos="0">
              <a:srgbClr val="E3EBEA"/>
            </a:gs>
            <a:gs pos="30000">
              <a:schemeClr val="bg1"/>
            </a:gs>
            <a:gs pos="100000">
              <a:srgbClr val="E3EBEA"/>
            </a:gs>
          </a:gsLst>
          <a:lin ang="5400000" scaled="0"/>
        </a:gradFill>
        <a:effectLst/>
      </p:bgPr>
    </p:bg>
    <p:spTree>
      <p:nvGrpSpPr>
        <p:cNvPr id="1" name=""/>
        <p:cNvGrpSpPr/>
        <p:nvPr/>
      </p:nvGrpSpPr>
      <p:grpSpPr>
        <a:xfrm>
          <a:off x="0" y="0"/>
          <a:ext cx="0" cy="0"/>
          <a:chOff x="0" y="0"/>
          <a:chExt cx="0" cy="0"/>
        </a:xfrm>
      </p:grpSpPr>
      <p:sp>
        <p:nvSpPr>
          <p:cNvPr id="40" name="Parallelogram 39">
            <a:extLst>
              <a:ext uri="{FF2B5EF4-FFF2-40B4-BE49-F238E27FC236}">
                <a16:creationId xmlns:a16="http://schemas.microsoft.com/office/drawing/2014/main" id="{D41BF813-BDD4-2A79-CFE6-076418E494BF}"/>
              </a:ext>
            </a:extLst>
          </p:cNvPr>
          <p:cNvSpPr/>
          <p:nvPr/>
        </p:nvSpPr>
        <p:spPr>
          <a:xfrm>
            <a:off x="3706573" y="3419837"/>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de-DE" sz="1600">
                <a:solidFill>
                  <a:srgbClr val="1E6864"/>
                </a:solidFill>
                <a:latin typeface="Century Gothic" panose="020B0502020202020204" pitchFamily="34" charset="0"/>
              </a:rPr>
              <a:t>Text</a:t>
            </a:r>
          </a:p>
        </p:txBody>
      </p:sp>
      <p:sp>
        <p:nvSpPr>
          <p:cNvPr id="41" name="Parallelogram 40">
            <a:extLst>
              <a:ext uri="{FF2B5EF4-FFF2-40B4-BE49-F238E27FC236}">
                <a16:creationId xmlns:a16="http://schemas.microsoft.com/office/drawing/2014/main" id="{EDBEA5F6-35EB-2C51-0E8A-C4E9737F3709}"/>
              </a:ext>
            </a:extLst>
          </p:cNvPr>
          <p:cNvSpPr/>
          <p:nvPr/>
        </p:nvSpPr>
        <p:spPr>
          <a:xfrm>
            <a:off x="6313007" y="3417783"/>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de-DE" sz="1600">
                <a:solidFill>
                  <a:srgbClr val="1E6864"/>
                </a:solidFill>
                <a:latin typeface="Century Gothic" panose="020B0502020202020204" pitchFamily="34" charset="0"/>
              </a:rPr>
              <a:t>Text</a:t>
            </a:r>
          </a:p>
        </p:txBody>
      </p:sp>
      <p:sp>
        <p:nvSpPr>
          <p:cNvPr id="39" name="Parallelogram 38">
            <a:extLst>
              <a:ext uri="{FF2B5EF4-FFF2-40B4-BE49-F238E27FC236}">
                <a16:creationId xmlns:a16="http://schemas.microsoft.com/office/drawing/2014/main" id="{9B753639-0B67-49FA-237C-9E6B9808B732}"/>
              </a:ext>
            </a:extLst>
          </p:cNvPr>
          <p:cNvSpPr/>
          <p:nvPr/>
        </p:nvSpPr>
        <p:spPr>
          <a:xfrm>
            <a:off x="1093663" y="3421891"/>
            <a:ext cx="3172968" cy="2788920"/>
          </a:xfrm>
          <a:prstGeom prst="parallelogram">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pPr rtl="0"/>
            <a:r>
              <a:rPr lang="de-DE" sz="1600">
                <a:solidFill>
                  <a:srgbClr val="1E6864"/>
                </a:solidFill>
                <a:latin typeface="Century Gothic" panose="020B0502020202020204" pitchFamily="34" charset="0"/>
              </a:rPr>
              <a:t>Text</a:t>
            </a:r>
          </a:p>
        </p:txBody>
      </p:sp>
      <p:sp>
        <p:nvSpPr>
          <p:cNvPr id="27" name="Parallelogram 26">
            <a:extLst>
              <a:ext uri="{FF2B5EF4-FFF2-40B4-BE49-F238E27FC236}">
                <a16:creationId xmlns:a16="http://schemas.microsoft.com/office/drawing/2014/main" id="{FE325A68-A371-7F46-587E-8741D10682AD}"/>
              </a:ext>
            </a:extLst>
          </p:cNvPr>
          <p:cNvSpPr/>
          <p:nvPr/>
        </p:nvSpPr>
        <p:spPr>
          <a:xfrm flipH="1" flipV="1">
            <a:off x="6172742"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9" name="TextBox 28">
            <a:extLst>
              <a:ext uri="{FF2B5EF4-FFF2-40B4-BE49-F238E27FC236}">
                <a16:creationId xmlns:a16="http://schemas.microsoft.com/office/drawing/2014/main" id="{6931B849-8642-E124-C1F6-98DA17536C7F}"/>
              </a:ext>
            </a:extLst>
          </p:cNvPr>
          <p:cNvSpPr txBox="1"/>
          <p:nvPr/>
        </p:nvSpPr>
        <p:spPr>
          <a:xfrm rot="10800000" flipV="1">
            <a:off x="6325642"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6</a:t>
            </a:r>
          </a:p>
        </p:txBody>
      </p:sp>
      <p:sp>
        <p:nvSpPr>
          <p:cNvPr id="30" name="Parallelogram 29">
            <a:extLst>
              <a:ext uri="{FF2B5EF4-FFF2-40B4-BE49-F238E27FC236}">
                <a16:creationId xmlns:a16="http://schemas.microsoft.com/office/drawing/2014/main" id="{372A73C6-4FF3-350B-D816-15B662128FBB}"/>
              </a:ext>
            </a:extLst>
          </p:cNvPr>
          <p:cNvSpPr/>
          <p:nvPr/>
        </p:nvSpPr>
        <p:spPr>
          <a:xfrm flipH="1" flipV="1">
            <a:off x="3566308"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2" name="TextBox 31">
            <a:extLst>
              <a:ext uri="{FF2B5EF4-FFF2-40B4-BE49-F238E27FC236}">
                <a16:creationId xmlns:a16="http://schemas.microsoft.com/office/drawing/2014/main" id="{6474C273-37E5-0515-00A7-7C606738BADE}"/>
              </a:ext>
            </a:extLst>
          </p:cNvPr>
          <p:cNvSpPr txBox="1"/>
          <p:nvPr/>
        </p:nvSpPr>
        <p:spPr>
          <a:xfrm rot="10800000" flipV="1">
            <a:off x="3719208"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5</a:t>
            </a:r>
          </a:p>
        </p:txBody>
      </p:sp>
      <p:sp>
        <p:nvSpPr>
          <p:cNvPr id="33" name="Parallelogram 32">
            <a:extLst>
              <a:ext uri="{FF2B5EF4-FFF2-40B4-BE49-F238E27FC236}">
                <a16:creationId xmlns:a16="http://schemas.microsoft.com/office/drawing/2014/main" id="{3A6E2419-CD86-1463-37EF-C6FE5651E3D3}"/>
              </a:ext>
            </a:extLst>
          </p:cNvPr>
          <p:cNvSpPr/>
          <p:nvPr/>
        </p:nvSpPr>
        <p:spPr>
          <a:xfrm flipH="1" flipV="1">
            <a:off x="953036" y="6243996"/>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36" name="TextBox 35">
            <a:extLst>
              <a:ext uri="{FF2B5EF4-FFF2-40B4-BE49-F238E27FC236}">
                <a16:creationId xmlns:a16="http://schemas.microsoft.com/office/drawing/2014/main" id="{A0772EEF-A9F0-C608-9D52-34A7CA3D7DC4}"/>
              </a:ext>
            </a:extLst>
          </p:cNvPr>
          <p:cNvSpPr txBox="1"/>
          <p:nvPr/>
        </p:nvSpPr>
        <p:spPr>
          <a:xfrm rot="10800000" flipV="1">
            <a:off x="1105936" y="6314475"/>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4</a:t>
            </a:r>
          </a:p>
        </p:txBody>
      </p:sp>
      <p:sp>
        <p:nvSpPr>
          <p:cNvPr id="24" name="Parallelogram 23">
            <a:extLst>
              <a:ext uri="{FF2B5EF4-FFF2-40B4-BE49-F238E27FC236}">
                <a16:creationId xmlns:a16="http://schemas.microsoft.com/office/drawing/2014/main" id="{1DD0AB25-03DB-52F7-C595-56FC7727484B}"/>
              </a:ext>
            </a:extLst>
          </p:cNvPr>
          <p:cNvSpPr/>
          <p:nvPr/>
        </p:nvSpPr>
        <p:spPr>
          <a:xfrm flipH="1">
            <a:off x="6172742"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5" name="Parallelogram 24">
            <a:extLst>
              <a:ext uri="{FF2B5EF4-FFF2-40B4-BE49-F238E27FC236}">
                <a16:creationId xmlns:a16="http://schemas.microsoft.com/office/drawing/2014/main" id="{051678E0-688F-EF30-A2C4-840548296116}"/>
              </a:ext>
            </a:extLst>
          </p:cNvPr>
          <p:cNvSpPr/>
          <p:nvPr/>
        </p:nvSpPr>
        <p:spPr>
          <a:xfrm flipH="1">
            <a:off x="6313007"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de-DE" sz="1600">
                <a:solidFill>
                  <a:srgbClr val="1E6864"/>
                </a:solidFill>
                <a:latin typeface="Century Gothic" panose="020B0502020202020204" pitchFamily="34" charset="0"/>
              </a:rPr>
              <a:t>Text</a:t>
            </a:r>
          </a:p>
        </p:txBody>
      </p:sp>
      <p:sp>
        <p:nvSpPr>
          <p:cNvPr id="26" name="TextBox 25">
            <a:extLst>
              <a:ext uri="{FF2B5EF4-FFF2-40B4-BE49-F238E27FC236}">
                <a16:creationId xmlns:a16="http://schemas.microsoft.com/office/drawing/2014/main" id="{6F5213CA-DE3A-0813-38E3-31C973E50A6B}"/>
              </a:ext>
            </a:extLst>
          </p:cNvPr>
          <p:cNvSpPr txBox="1"/>
          <p:nvPr/>
        </p:nvSpPr>
        <p:spPr>
          <a:xfrm>
            <a:off x="6371362"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sz="2000" dirty="0">
                <a:solidFill>
                  <a:schemeClr val="bg1"/>
                </a:solidFill>
                <a:latin typeface="Century Gothic" panose="020B0502020202020204" pitchFamily="34" charset="0"/>
              </a:rPr>
              <a:t> 3</a:t>
            </a:r>
          </a:p>
        </p:txBody>
      </p:sp>
      <p:sp>
        <p:nvSpPr>
          <p:cNvPr id="21" name="Parallelogram 20">
            <a:extLst>
              <a:ext uri="{FF2B5EF4-FFF2-40B4-BE49-F238E27FC236}">
                <a16:creationId xmlns:a16="http://schemas.microsoft.com/office/drawing/2014/main" id="{FA3962D9-1D76-D730-FB72-C899AC4E7D5F}"/>
              </a:ext>
            </a:extLst>
          </p:cNvPr>
          <p:cNvSpPr/>
          <p:nvPr/>
        </p:nvSpPr>
        <p:spPr>
          <a:xfrm flipH="1">
            <a:off x="3566308"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22" name="Parallelogram 21">
            <a:extLst>
              <a:ext uri="{FF2B5EF4-FFF2-40B4-BE49-F238E27FC236}">
                <a16:creationId xmlns:a16="http://schemas.microsoft.com/office/drawing/2014/main" id="{EA2420A3-F25B-4556-440A-DE9C9781BD17}"/>
              </a:ext>
            </a:extLst>
          </p:cNvPr>
          <p:cNvSpPr/>
          <p:nvPr/>
        </p:nvSpPr>
        <p:spPr>
          <a:xfrm flipH="1">
            <a:off x="3706573"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de-DE" sz="1600">
                <a:solidFill>
                  <a:srgbClr val="1E6864"/>
                </a:solidFill>
                <a:latin typeface="Century Gothic" panose="020B0502020202020204" pitchFamily="34" charset="0"/>
              </a:rPr>
              <a:t>Text</a:t>
            </a:r>
          </a:p>
        </p:txBody>
      </p:sp>
      <p:sp>
        <p:nvSpPr>
          <p:cNvPr id="23" name="TextBox 22">
            <a:extLst>
              <a:ext uri="{FF2B5EF4-FFF2-40B4-BE49-F238E27FC236}">
                <a16:creationId xmlns:a16="http://schemas.microsoft.com/office/drawing/2014/main" id="{71420F66-C89A-5E8A-FAFE-A38360683BA0}"/>
              </a:ext>
            </a:extLst>
          </p:cNvPr>
          <p:cNvSpPr txBox="1"/>
          <p:nvPr/>
        </p:nvSpPr>
        <p:spPr>
          <a:xfrm>
            <a:off x="3764928" y="195988"/>
            <a:ext cx="2331720" cy="307777"/>
          </a:xfrm>
          <a:prstGeom prst="rect">
            <a:avLst/>
          </a:prstGeom>
          <a:noFill/>
        </p:spPr>
        <p:txBody>
          <a:bodyPr wrap="square" lIns="0" tIns="0" rIns="91440" bIns="0" rtlCol="0" anchor="ctr" anchorCtr="0">
            <a:spAutoFit/>
          </a:bodyPr>
          <a:lstStyle/>
          <a:p>
            <a:pPr rtl="0"/>
            <a:r>
              <a:rPr lang="de-DE" sz="1600" dirty="0">
                <a:solidFill>
                  <a:schemeClr val="bg1"/>
                </a:solidFill>
                <a:latin typeface="Century Gothic" panose="020B0502020202020204" pitchFamily="34" charset="0"/>
              </a:rPr>
              <a:t>KATEGORIE</a:t>
            </a:r>
            <a:r>
              <a:rPr lang="de-DE" dirty="0">
                <a:solidFill>
                  <a:schemeClr val="bg1"/>
                </a:solidFill>
                <a:latin typeface="Century Gothic" panose="020B0502020202020204" pitchFamily="34" charset="0"/>
              </a:rPr>
              <a:t> </a:t>
            </a:r>
            <a:r>
              <a:rPr lang="de-DE" sz="2000" dirty="0">
                <a:solidFill>
                  <a:schemeClr val="bg1"/>
                </a:solidFill>
                <a:latin typeface="Century Gothic" panose="020B0502020202020204" pitchFamily="34" charset="0"/>
              </a:rPr>
              <a:t>2</a:t>
            </a:r>
          </a:p>
        </p:txBody>
      </p:sp>
      <p:sp>
        <p:nvSpPr>
          <p:cNvPr id="20" name="Parallelogram 19">
            <a:extLst>
              <a:ext uri="{FF2B5EF4-FFF2-40B4-BE49-F238E27FC236}">
                <a16:creationId xmlns:a16="http://schemas.microsoft.com/office/drawing/2014/main" id="{5FE785E0-47F2-84F5-B28F-5C01889E19FC}"/>
              </a:ext>
            </a:extLst>
          </p:cNvPr>
          <p:cNvSpPr/>
          <p:nvPr/>
        </p:nvSpPr>
        <p:spPr>
          <a:xfrm flipH="1">
            <a:off x="953036" y="115909"/>
            <a:ext cx="2607362" cy="458335"/>
          </a:xfrm>
          <a:prstGeom prst="parallelogram">
            <a:avLst>
              <a:gd name="adj" fmla="val 25889"/>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sp>
        <p:nvSpPr>
          <p:cNvPr id="17" name="Parallelogram 16">
            <a:extLst>
              <a:ext uri="{FF2B5EF4-FFF2-40B4-BE49-F238E27FC236}">
                <a16:creationId xmlns:a16="http://schemas.microsoft.com/office/drawing/2014/main" id="{8E978574-82FB-97A4-F05B-E0A5D84785F0}"/>
              </a:ext>
            </a:extLst>
          </p:cNvPr>
          <p:cNvSpPr/>
          <p:nvPr/>
        </p:nvSpPr>
        <p:spPr>
          <a:xfrm flipH="1">
            <a:off x="1093301" y="618186"/>
            <a:ext cx="3200400" cy="2790934"/>
          </a:xfrm>
          <a:prstGeom prst="parallelogram">
            <a:avLst>
              <a:gd name="adj" fmla="val 25889"/>
            </a:avLst>
          </a:prstGeom>
          <a:solidFill>
            <a:srgbClr val="CEE5E0"/>
          </a:solid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pPr rtl="0"/>
            <a:r>
              <a:rPr lang="de-DE" sz="1600">
                <a:solidFill>
                  <a:srgbClr val="1E6864"/>
                </a:solidFill>
                <a:latin typeface="Century Gothic" panose="020B0502020202020204" pitchFamily="34" charset="0"/>
              </a:rPr>
              <a:t>Text</a:t>
            </a:r>
          </a:p>
        </p:txBody>
      </p:sp>
      <p:sp>
        <p:nvSpPr>
          <p:cNvPr id="6" name="Rounded Rectangle 5">
            <a:extLst>
              <a:ext uri="{FF2B5EF4-FFF2-40B4-BE49-F238E27FC236}">
                <a16:creationId xmlns:a16="http://schemas.microsoft.com/office/drawing/2014/main" id="{7B6859D5-09CB-6BBA-3ABC-C3F978496DEF}"/>
              </a:ext>
            </a:extLst>
          </p:cNvPr>
          <p:cNvSpPr/>
          <p:nvPr/>
        </p:nvSpPr>
        <p:spPr>
          <a:xfrm>
            <a:off x="1501746" y="3313659"/>
            <a:ext cx="868680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w="508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Diamond 45">
            <a:extLst>
              <a:ext uri="{FF2B5EF4-FFF2-40B4-BE49-F238E27FC236}">
                <a16:creationId xmlns:a16="http://schemas.microsoft.com/office/drawing/2014/main" id="{31865D6C-68D8-F46D-7437-C74067D92EFE}"/>
              </a:ext>
            </a:extLst>
          </p:cNvPr>
          <p:cNvSpPr/>
          <p:nvPr/>
        </p:nvSpPr>
        <p:spPr>
          <a:xfrm>
            <a:off x="9135614" y="1883311"/>
            <a:ext cx="3056386" cy="3056386"/>
          </a:xfrm>
          <a:prstGeom prst="diamond">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200" dirty="0">
              <a:solidFill>
                <a:schemeClr val="bg1"/>
              </a:solidFill>
              <a:latin typeface="Century Gothic" panose="020B0502020202020204" pitchFamily="34" charset="0"/>
            </a:endParaRPr>
          </a:p>
        </p:txBody>
      </p:sp>
      <p:sp>
        <p:nvSpPr>
          <p:cNvPr id="16" name="Diamond 15">
            <a:extLst>
              <a:ext uri="{FF2B5EF4-FFF2-40B4-BE49-F238E27FC236}">
                <a16:creationId xmlns:a16="http://schemas.microsoft.com/office/drawing/2014/main" id="{14E5D7A4-E873-7409-C52A-FCFC22CA2E8B}"/>
              </a:ext>
            </a:extLst>
          </p:cNvPr>
          <p:cNvSpPr/>
          <p:nvPr/>
        </p:nvSpPr>
        <p:spPr>
          <a:xfrm>
            <a:off x="9213574" y="1971707"/>
            <a:ext cx="2892287" cy="2892287"/>
          </a:xfrm>
          <a:prstGeom prst="diamond">
            <a:avLst/>
          </a:prstGeom>
          <a:solidFill>
            <a:srgbClr val="71989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r>
              <a:rPr lang="de-DE" sz="2200">
                <a:solidFill>
                  <a:schemeClr val="bg1"/>
                </a:solidFill>
                <a:latin typeface="Century Gothic" panose="020B0502020202020204" pitchFamily="34" charset="0"/>
              </a:rPr>
              <a:t>Text</a:t>
            </a:r>
          </a:p>
        </p:txBody>
      </p:sp>
      <p:sp>
        <p:nvSpPr>
          <p:cNvPr id="19" name="TextBox 18">
            <a:extLst>
              <a:ext uri="{FF2B5EF4-FFF2-40B4-BE49-F238E27FC236}">
                <a16:creationId xmlns:a16="http://schemas.microsoft.com/office/drawing/2014/main" id="{2D69972C-7F53-9D13-C04C-F39C1DC943BB}"/>
              </a:ext>
            </a:extLst>
          </p:cNvPr>
          <p:cNvSpPr txBox="1"/>
          <p:nvPr/>
        </p:nvSpPr>
        <p:spPr>
          <a:xfrm>
            <a:off x="1151656" y="195988"/>
            <a:ext cx="2331720" cy="307777"/>
          </a:xfrm>
          <a:prstGeom prst="rect">
            <a:avLst/>
          </a:prstGeom>
          <a:noFill/>
        </p:spPr>
        <p:txBody>
          <a:bodyPr wrap="square" lIns="0" tIns="0" rIns="91440" bIns="0" rtlCol="0" anchor="ctr" anchorCtr="0">
            <a:spAutoFit/>
          </a:bodyPr>
          <a:lstStyle/>
          <a:p>
            <a:pPr rtl="0"/>
            <a:r>
              <a:rPr lang="de-DE" sz="1600">
                <a:solidFill>
                  <a:schemeClr val="bg1"/>
                </a:solidFill>
                <a:latin typeface="Century Gothic" panose="020B0502020202020204" pitchFamily="34" charset="0"/>
              </a:rPr>
              <a:t>KATEGORIE</a:t>
            </a:r>
            <a:r>
              <a:rPr lang="de-DE">
                <a:solidFill>
                  <a:schemeClr val="bg1"/>
                </a:solidFill>
                <a:latin typeface="Century Gothic" panose="020B0502020202020204" pitchFamily="34" charset="0"/>
              </a:rPr>
              <a:t> </a:t>
            </a:r>
            <a:r>
              <a:rPr lang="de-DE" sz="2000">
                <a:solidFill>
                  <a:schemeClr val="bg1"/>
                </a:solidFill>
                <a:latin typeface="Century Gothic" panose="020B0502020202020204" pitchFamily="34" charset="0"/>
              </a:rPr>
              <a:t>1</a:t>
            </a:r>
          </a:p>
        </p:txBody>
      </p:sp>
      <p:grpSp>
        <p:nvGrpSpPr>
          <p:cNvPr id="2" name="Group 1">
            <a:extLst>
              <a:ext uri="{FF2B5EF4-FFF2-40B4-BE49-F238E27FC236}">
                <a16:creationId xmlns:a16="http://schemas.microsoft.com/office/drawing/2014/main" id="{E7DCD835-6F77-E5FC-4248-702134417453}"/>
              </a:ext>
            </a:extLst>
          </p:cNvPr>
          <p:cNvGrpSpPr/>
          <p:nvPr/>
        </p:nvGrpSpPr>
        <p:grpSpPr>
          <a:xfrm>
            <a:off x="59658" y="2286631"/>
            <a:ext cx="1530273" cy="2274258"/>
            <a:chOff x="1265195" y="770586"/>
            <a:chExt cx="3200400" cy="5577053"/>
          </a:xfrm>
          <a:solidFill>
            <a:srgbClr val="719896"/>
          </a:solidFill>
        </p:grpSpPr>
        <p:sp>
          <p:nvSpPr>
            <p:cNvPr id="3" name="Parallelogram 2">
              <a:extLst>
                <a:ext uri="{FF2B5EF4-FFF2-40B4-BE49-F238E27FC236}">
                  <a16:creationId xmlns:a16="http://schemas.microsoft.com/office/drawing/2014/main" id="{937E8242-DF29-AD92-D015-30329C310923}"/>
                </a:ext>
              </a:extLst>
            </p:cNvPr>
            <p:cNvSpPr/>
            <p:nvPr/>
          </p:nvSpPr>
          <p:spPr>
            <a:xfrm>
              <a:off x="1285571" y="3558720"/>
              <a:ext cx="3172968"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4" name="Parallelogram 3">
              <a:extLst>
                <a:ext uri="{FF2B5EF4-FFF2-40B4-BE49-F238E27FC236}">
                  <a16:creationId xmlns:a16="http://schemas.microsoft.com/office/drawing/2014/main" id="{4052E409-4D87-DA6A-853C-9424227344F9}"/>
                </a:ext>
              </a:extLst>
            </p:cNvPr>
            <p:cNvSpPr/>
            <p:nvPr/>
          </p:nvSpPr>
          <p:spPr>
            <a:xfrm flipH="1">
              <a:off x="1265195" y="770586"/>
              <a:ext cx="3200400"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grpSp>
        <p:nvGrpSpPr>
          <p:cNvPr id="5" name="Group 4">
            <a:extLst>
              <a:ext uri="{FF2B5EF4-FFF2-40B4-BE49-F238E27FC236}">
                <a16:creationId xmlns:a16="http://schemas.microsoft.com/office/drawing/2014/main" id="{37C1B4DF-8AB6-AE6E-AEF5-D826C82B8242}"/>
              </a:ext>
            </a:extLst>
          </p:cNvPr>
          <p:cNvGrpSpPr/>
          <p:nvPr/>
        </p:nvGrpSpPr>
        <p:grpSpPr>
          <a:xfrm>
            <a:off x="154032" y="2286631"/>
            <a:ext cx="1511122" cy="2274258"/>
            <a:chOff x="1265789" y="770586"/>
            <a:chExt cx="3186723" cy="5577053"/>
          </a:xfrm>
          <a:solidFill>
            <a:srgbClr val="D6EEE9"/>
          </a:solidFill>
        </p:grpSpPr>
        <p:sp>
          <p:nvSpPr>
            <p:cNvPr id="7" name="Parallelogram 6">
              <a:extLst>
                <a:ext uri="{FF2B5EF4-FFF2-40B4-BE49-F238E27FC236}">
                  <a16:creationId xmlns:a16="http://schemas.microsoft.com/office/drawing/2014/main" id="{B3C3733F-174C-4C83-EE6C-62C6DA6EF1B5}"/>
                </a:ext>
              </a:extLst>
            </p:cNvPr>
            <p:cNvSpPr/>
            <p:nvPr/>
          </p:nvSpPr>
          <p:spPr>
            <a:xfrm>
              <a:off x="1279542" y="3558720"/>
              <a:ext cx="3172970" cy="2788919"/>
            </a:xfrm>
            <a:prstGeom prst="parallelogram">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lIns="137160" tIns="0" rtlCol="0" anchor="t" anchorCtr="0"/>
            <a:lstStyle/>
            <a:p>
              <a:endParaRPr lang="en-US" sz="1600" dirty="0">
                <a:solidFill>
                  <a:schemeClr val="tx1"/>
                </a:solidFill>
                <a:latin typeface="Century Gothic" panose="020B0502020202020204" pitchFamily="34" charset="0"/>
              </a:endParaRPr>
            </a:p>
          </p:txBody>
        </p:sp>
        <p:sp>
          <p:nvSpPr>
            <p:cNvPr id="8" name="Parallelogram 7">
              <a:extLst>
                <a:ext uri="{FF2B5EF4-FFF2-40B4-BE49-F238E27FC236}">
                  <a16:creationId xmlns:a16="http://schemas.microsoft.com/office/drawing/2014/main" id="{AF859A22-9A34-45F8-1421-8E0E28834274}"/>
                </a:ext>
              </a:extLst>
            </p:cNvPr>
            <p:cNvSpPr/>
            <p:nvPr/>
          </p:nvSpPr>
          <p:spPr>
            <a:xfrm flipH="1">
              <a:off x="1265789" y="770586"/>
              <a:ext cx="3181742" cy="2790935"/>
            </a:xfrm>
            <a:prstGeom prst="parallelogram">
              <a:avLst>
                <a:gd name="adj" fmla="val 25889"/>
              </a:avLst>
            </a:prstGeom>
            <a:grpFill/>
            <a:ln>
              <a:noFill/>
            </a:ln>
          </p:spPr>
          <p:style>
            <a:lnRef idx="2">
              <a:schemeClr val="accent1">
                <a:shade val="15000"/>
              </a:schemeClr>
            </a:lnRef>
            <a:fillRef idx="1">
              <a:schemeClr val="accent1"/>
            </a:fillRef>
            <a:effectRef idx="0">
              <a:schemeClr val="accent1"/>
            </a:effectRef>
            <a:fontRef idx="minor">
              <a:schemeClr val="lt1"/>
            </a:fontRef>
          </p:style>
          <p:txBody>
            <a:bodyPr tIns="0" rtlCol="0" anchor="t" anchorCtr="0"/>
            <a:lstStyle/>
            <a:p>
              <a:endParaRPr lang="en-US" sz="1600" dirty="0">
                <a:solidFill>
                  <a:schemeClr val="tx1"/>
                </a:solidFill>
                <a:latin typeface="Century Gothic" panose="020B0502020202020204" pitchFamily="34" charset="0"/>
              </a:endParaRPr>
            </a:p>
          </p:txBody>
        </p:sp>
      </p:grpSp>
      <p:sp>
        <p:nvSpPr>
          <p:cNvPr id="9" name="TextBox 8">
            <a:extLst>
              <a:ext uri="{FF2B5EF4-FFF2-40B4-BE49-F238E27FC236}">
                <a16:creationId xmlns:a16="http://schemas.microsoft.com/office/drawing/2014/main" id="{7D67B6E7-AC29-4A23-B43F-FECC263DAB1B}"/>
              </a:ext>
            </a:extLst>
          </p:cNvPr>
          <p:cNvSpPr txBox="1"/>
          <p:nvPr/>
        </p:nvSpPr>
        <p:spPr>
          <a:xfrm>
            <a:off x="506347" y="3328641"/>
            <a:ext cx="1083584" cy="169277"/>
          </a:xfrm>
          <a:prstGeom prst="rect">
            <a:avLst/>
          </a:prstGeom>
          <a:noFill/>
        </p:spPr>
        <p:txBody>
          <a:bodyPr wrap="square" lIns="0" tIns="0" rIns="91440" bIns="0" rtlCol="0" anchor="ctr" anchorCtr="0">
            <a:spAutoFit/>
          </a:bodyPr>
          <a:lstStyle/>
          <a:p>
            <a:pPr algn="ctr" rtl="0"/>
            <a:r>
              <a:rPr lang="de-DE" sz="1100">
                <a:solidFill>
                  <a:srgbClr val="1E6864"/>
                </a:solidFill>
                <a:latin typeface="Century Gothic" panose="020B0502020202020204" pitchFamily="34" charset="0"/>
              </a:rPr>
              <a:t>Text</a:t>
            </a:r>
          </a:p>
        </p:txBody>
      </p:sp>
    </p:spTree>
    <p:extLst>
      <p:ext uri="{BB962C8B-B14F-4D97-AF65-F5344CB8AC3E}">
        <p14:creationId xmlns:p14="http://schemas.microsoft.com/office/powerpoint/2010/main" val="2886070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de-DE" sz="1600" b="1" dirty="0">
                          <a:solidFill>
                            <a:schemeClr val="tx1"/>
                          </a:solidFill>
                          <a:effectLst/>
                          <a:latin typeface="Century Gothic" panose="020B0502020202020204" pitchFamily="34" charset="0"/>
                        </a:rPr>
                        <a:t>HAFTUNGSAUSSCHLUSS</a:t>
                      </a:r>
                    </a:p>
                    <a:p>
                      <a:pPr marL="0" marR="0" rtl="0">
                        <a:spcBef>
                          <a:spcPts val="0"/>
                        </a:spcBef>
                        <a:spcAft>
                          <a:spcPts val="0"/>
                        </a:spcAft>
                      </a:pPr>
                      <a:r>
                        <a:rPr lang="de-DE" sz="1200" b="0" dirty="0">
                          <a:solidFill>
                            <a:schemeClr val="tx1"/>
                          </a:solidFill>
                          <a:effectLst/>
                          <a:latin typeface="Century Gothic" panose="020B0502020202020204" pitchFamily="34" charset="0"/>
                        </a:rPr>
                        <a:t> </a:t>
                      </a:r>
                    </a:p>
                    <a:p>
                      <a:pPr marL="0" marR="0" rtl="0">
                        <a:spcBef>
                          <a:spcPts val="0"/>
                        </a:spcBef>
                        <a:spcAft>
                          <a:spcPts val="0"/>
                        </a:spcAft>
                      </a:pPr>
                      <a:r>
                        <a:rPr lang="de-DE" sz="1400" b="0" dirty="0">
                          <a:solidFill>
                            <a:schemeClr val="tx1"/>
                          </a:solidFill>
                          <a:effectLst/>
                          <a:latin typeface="Century Gothic" panose="020B0502020202020204" pitchFamily="34" charset="0"/>
                        </a:rPr>
                        <a:t>Alle von Smartsheet auf der Website aufgeführten Artikel, Vorlagen oder Informationen dienen lediglich als Referenz. Wir versuchen, die Informationen stets zu aktualisieren und zu korrigieren. Wir geben jedoch, weder ausdrücklich noch stillschweigend, keine Zusicherungen oder Garantien jeglicher Art über die Vollständigkeit, Genauigkeit, Zuverlässigkeit, Eignung oder Verfügbarkeit in Bezug auf die Website oder die auf der Website enthaltenen Informationen, Artikel, Vorlagen oder zugehörigen Grafiken. Die Nutzung dieser Informationen erfolgt deshalb auf eigenes Risiko.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12708</TotalTime>
  <Words>324</Words>
  <Application>Microsoft Office PowerPoint</Application>
  <PresentationFormat>Widescreen</PresentationFormat>
  <Paragraphs>39</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Mira Li</cp:lastModifiedBy>
  <cp:revision>197</cp:revision>
  <cp:lastPrinted>2024-02-20T23:48:17Z</cp:lastPrinted>
  <dcterms:created xsi:type="dcterms:W3CDTF">2021-07-07T23:54:57Z</dcterms:created>
  <dcterms:modified xsi:type="dcterms:W3CDTF">2024-11-10T09:31:36Z</dcterms:modified>
</cp:coreProperties>
</file>