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53" r:id="rId2"/>
    <p:sldId id="382" r:id="rId3"/>
    <p:sldId id="384"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24469"/>
    <a:srgbClr val="2E75B6"/>
    <a:srgbClr val="E3EBEA"/>
    <a:srgbClr val="D4E1EF"/>
    <a:srgbClr val="D6EEE9"/>
    <a:srgbClr val="1E6864"/>
    <a:srgbClr val="719896"/>
    <a:srgbClr val="CEE5E0"/>
    <a:srgbClr val="C2CDDB"/>
    <a:srgbClr val="5470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4" autoAdjust="0"/>
    <p:restoredTop sz="96058"/>
  </p:normalViewPr>
  <p:slideViewPr>
    <p:cSldViewPr snapToGrid="0" snapToObjects="1">
      <p:cViewPr varScale="1">
        <p:scale>
          <a:sx n="158" d="100"/>
          <a:sy n="158" d="100"/>
        </p:scale>
        <p:origin x="180" y="222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11/10/2024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2693602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38850906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4</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11/10/2024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e.smartsheet.com/try-it?trp=50108"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224469"/>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93F1B0-D8E0-1318-EACD-C96140D00B6F}"/>
              </a:ext>
            </a:extLst>
          </p:cNvPr>
          <p:cNvSpPr txBox="1"/>
          <p:nvPr/>
        </p:nvSpPr>
        <p:spPr>
          <a:xfrm>
            <a:off x="249647" y="282533"/>
            <a:ext cx="8025673" cy="1077218"/>
          </a:xfrm>
          <a:prstGeom prst="rect">
            <a:avLst/>
          </a:prstGeom>
          <a:noFill/>
          <a:effectLst/>
        </p:spPr>
        <p:txBody>
          <a:bodyPr wrap="square" rtlCol="0">
            <a:spAutoFit/>
          </a:bodyPr>
          <a:lstStyle/>
          <a:p>
            <a:pPr rtl="0"/>
            <a:r>
              <a:rPr lang="de-DE" sz="3200" b="1" dirty="0">
                <a:solidFill>
                  <a:schemeClr val="bg1"/>
                </a:solidFill>
                <a:latin typeface="Century Gothic" panose="020B0502020202020204" pitchFamily="34" charset="0"/>
              </a:rPr>
              <a:t>PowerPoint-Vorlage für </a:t>
            </a:r>
            <a:br>
              <a:rPr lang="de-DE" sz="3200" b="1" dirty="0">
                <a:solidFill>
                  <a:schemeClr val="bg1"/>
                </a:solidFill>
                <a:latin typeface="Century Gothic" panose="020B0502020202020204" pitchFamily="34" charset="0"/>
              </a:rPr>
            </a:br>
            <a:r>
              <a:rPr lang="de-DE" sz="3200" b="1" dirty="0">
                <a:solidFill>
                  <a:schemeClr val="bg1"/>
                </a:solidFill>
                <a:latin typeface="Century Gothic" panose="020B0502020202020204" pitchFamily="34" charset="0"/>
              </a:rPr>
              <a:t>6-stufige Fischgrätendiagramme</a:t>
            </a:r>
          </a:p>
        </p:txBody>
      </p:sp>
      <p:pic>
        <p:nvPicPr>
          <p:cNvPr id="33" name="Picture 32">
            <a:hlinkClick r:id="rId3"/>
            <a:extLst>
              <a:ext uri="{FF2B5EF4-FFF2-40B4-BE49-F238E27FC236}">
                <a16:creationId xmlns:a16="http://schemas.microsoft.com/office/drawing/2014/main" id="{4A18805D-093D-9D7D-D8FB-8A0263548A91}"/>
              </a:ext>
            </a:extLst>
          </p:cNvPr>
          <p:cNvPicPr>
            <a:picLocks noChangeAspect="1"/>
          </p:cNvPicPr>
          <p:nvPr/>
        </p:nvPicPr>
        <p:blipFill>
          <a:blip r:embed="rId4"/>
          <a:srcRect/>
          <a:stretch/>
        </p:blipFill>
        <p:spPr>
          <a:xfrm>
            <a:off x="8642268" y="298882"/>
            <a:ext cx="3264288" cy="649251"/>
          </a:xfrm>
          <a:prstGeom prst="rect">
            <a:avLst/>
          </a:prstGeom>
        </p:spPr>
      </p:pic>
      <p:sp>
        <p:nvSpPr>
          <p:cNvPr id="2" name="TextBox 1">
            <a:extLst>
              <a:ext uri="{FF2B5EF4-FFF2-40B4-BE49-F238E27FC236}">
                <a16:creationId xmlns:a16="http://schemas.microsoft.com/office/drawing/2014/main" id="{84690F8F-710E-1218-DB70-23E7DC32E840}"/>
              </a:ext>
            </a:extLst>
          </p:cNvPr>
          <p:cNvSpPr txBox="1"/>
          <p:nvPr/>
        </p:nvSpPr>
        <p:spPr>
          <a:xfrm>
            <a:off x="293144" y="1473715"/>
            <a:ext cx="4461736" cy="4672433"/>
          </a:xfrm>
          <a:prstGeom prst="rect">
            <a:avLst/>
          </a:prstGeom>
          <a:noFill/>
        </p:spPr>
        <p:txBody>
          <a:bodyPr wrap="square" rtlCol="0">
            <a:spAutoFit/>
          </a:bodyPr>
          <a:lstStyle/>
          <a:p>
            <a:pPr algn="l" rtl="0">
              <a:lnSpc>
                <a:spcPct val="150000"/>
              </a:lnSpc>
              <a:spcBef>
                <a:spcPts val="0"/>
              </a:spcBef>
              <a:spcAft>
                <a:spcPts val="0"/>
              </a:spcAft>
            </a:pPr>
            <a:r>
              <a:rPr lang="de-DE" sz="1250" b="1" i="0" u="none" strike="noStrike" dirty="0">
                <a:solidFill>
                  <a:schemeClr val="bg1"/>
                </a:solidFill>
                <a:effectLst/>
                <a:latin typeface="Century Gothic" panose="020B0502020202020204" pitchFamily="34" charset="0"/>
              </a:rPr>
              <a:t>Verwendung dieser Vorlage: </a:t>
            </a:r>
            <a:r>
              <a:rPr lang="de-DE" sz="1250" i="0" u="none" strike="noStrike" dirty="0">
                <a:solidFill>
                  <a:schemeClr val="bg1"/>
                </a:solidFill>
                <a:effectLst/>
                <a:latin typeface="Century Gothic" panose="020B0502020202020204" pitchFamily="34" charset="0"/>
              </a:rPr>
              <a:t>Diese Fischgrätendiagramm-Vorlage hilft bei der Darstellung komplexer Daten in einem leicht verständlichen Format. Sie können ein zentrales Problem in sechs Kategorien oder Ursachen unterteilen, wichtige Details zusammenfassen und Ihr Publikum in einen strukturierten Problemlösungsdialog verwickeln. </a:t>
            </a:r>
          </a:p>
          <a:p>
            <a:pPr algn="l" rtl="0">
              <a:lnSpc>
                <a:spcPct val="150000"/>
              </a:lnSpc>
              <a:spcBef>
                <a:spcPts val="0"/>
              </a:spcBef>
              <a:spcAft>
                <a:spcPts val="0"/>
              </a:spcAft>
            </a:pPr>
            <a:r>
              <a:rPr lang="de-DE" sz="1250" i="0" u="none" strike="noStrike" dirty="0">
                <a:solidFill>
                  <a:schemeClr val="bg1"/>
                </a:solidFill>
                <a:effectLst/>
                <a:latin typeface="Century Gothic" panose="020B0502020202020204" pitchFamily="34" charset="0"/>
              </a:rPr>
              <a:t>  </a:t>
            </a:r>
          </a:p>
          <a:p>
            <a:pPr algn="l" rtl="0">
              <a:lnSpc>
                <a:spcPct val="150000"/>
              </a:lnSpc>
              <a:spcBef>
                <a:spcPts val="0"/>
              </a:spcBef>
              <a:spcAft>
                <a:spcPts val="0"/>
              </a:spcAft>
            </a:pPr>
            <a:r>
              <a:rPr lang="de-DE" sz="1250" b="1" i="0" u="none" strike="noStrike" dirty="0">
                <a:solidFill>
                  <a:schemeClr val="bg1"/>
                </a:solidFill>
                <a:effectLst/>
                <a:latin typeface="Century Gothic" panose="020B0502020202020204" pitchFamily="34" charset="0"/>
              </a:rPr>
              <a:t>Besonderheiten der Vorlage: </a:t>
            </a:r>
            <a:r>
              <a:rPr lang="de-DE" sz="1250" i="0" u="none" strike="noStrike" dirty="0">
                <a:solidFill>
                  <a:schemeClr val="bg1"/>
                </a:solidFill>
                <a:effectLst/>
                <a:latin typeface="Century Gothic" panose="020B0502020202020204" pitchFamily="34" charset="0"/>
              </a:rPr>
              <a:t>Ein geradliniges Design mit großen Textfeldern stellt sicher, dass jeder Textblock gut lesbar und klar von den anderen abgegrenzt ist. Das Format mit sechs Abschnitten ermöglicht eine organisierte und detaillierte Präsentation der Inhalte. Jeder Abschnitt bietet Platz für die Ausarbeitung einzelner Ursachen oder Kategorien mit einem klaren Bezug zum Hauptproblem.</a:t>
            </a:r>
          </a:p>
        </p:txBody>
      </p:sp>
      <p:pic>
        <p:nvPicPr>
          <p:cNvPr id="7" name="Picture 6">
            <a:extLst>
              <a:ext uri="{FF2B5EF4-FFF2-40B4-BE49-F238E27FC236}">
                <a16:creationId xmlns:a16="http://schemas.microsoft.com/office/drawing/2014/main" id="{C1B028CC-25B9-7F56-5803-4FF41E07A98F}"/>
              </a:ext>
            </a:extLst>
          </p:cNvPr>
          <p:cNvPicPr>
            <a:picLocks noChangeAspect="1"/>
          </p:cNvPicPr>
          <p:nvPr/>
        </p:nvPicPr>
        <p:blipFill>
          <a:blip r:embed="rId5"/>
          <a:srcRect/>
          <a:stretch/>
        </p:blipFill>
        <p:spPr>
          <a:xfrm>
            <a:off x="5094581" y="1588371"/>
            <a:ext cx="6809463" cy="3830323"/>
          </a:xfrm>
          <a:prstGeom prst="rect">
            <a:avLst/>
          </a:prstGeom>
          <a:effectLst>
            <a:outerShdw blurRad="101157" dist="38100" dir="2700000" algn="tl" rotWithShape="0">
              <a:prstClr val="black">
                <a:alpha val="40000"/>
              </a:prstClr>
            </a:outerShdw>
          </a:effectLst>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224469"/>
        </a:solidFill>
        <a:effectLst/>
      </p:bgPr>
    </p:bg>
    <p:spTree>
      <p:nvGrpSpPr>
        <p:cNvPr id="1" name=""/>
        <p:cNvGrpSpPr/>
        <p:nvPr/>
      </p:nvGrpSpPr>
      <p:grpSpPr>
        <a:xfrm>
          <a:off x="0" y="0"/>
          <a:ext cx="0" cy="0"/>
          <a:chOff x="0" y="0"/>
          <a:chExt cx="0" cy="0"/>
        </a:xfrm>
      </p:grpSpPr>
      <p:grpSp>
        <p:nvGrpSpPr>
          <p:cNvPr id="47" name="Group 46">
            <a:extLst>
              <a:ext uri="{FF2B5EF4-FFF2-40B4-BE49-F238E27FC236}">
                <a16:creationId xmlns:a16="http://schemas.microsoft.com/office/drawing/2014/main" id="{A95073DB-7EE5-639F-2782-80341B94A690}"/>
              </a:ext>
            </a:extLst>
          </p:cNvPr>
          <p:cNvGrpSpPr/>
          <p:nvPr/>
        </p:nvGrpSpPr>
        <p:grpSpPr>
          <a:xfrm>
            <a:off x="59658" y="2286631"/>
            <a:ext cx="1530273" cy="2274258"/>
            <a:chOff x="1265195" y="770586"/>
            <a:chExt cx="3200400" cy="5577053"/>
          </a:xfrm>
          <a:solidFill>
            <a:srgbClr val="719896"/>
          </a:solidFill>
        </p:grpSpPr>
        <p:sp>
          <p:nvSpPr>
            <p:cNvPr id="48" name="Parallelogram 47">
              <a:extLst>
                <a:ext uri="{FF2B5EF4-FFF2-40B4-BE49-F238E27FC236}">
                  <a16:creationId xmlns:a16="http://schemas.microsoft.com/office/drawing/2014/main" id="{463EFF87-5CEA-3AFE-893C-7A5AD06353B6}"/>
                </a:ext>
              </a:extLst>
            </p:cNvPr>
            <p:cNvSpPr/>
            <p:nvPr/>
          </p:nvSpPr>
          <p:spPr>
            <a:xfrm>
              <a:off x="1285571" y="3558720"/>
              <a:ext cx="3172968" cy="2788919"/>
            </a:xfrm>
            <a:prstGeom prst="parallelogram">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lIns="137160" tIns="0" rtlCol="0" anchor="t" anchorCtr="0"/>
            <a:lstStyle/>
            <a:p>
              <a:endParaRPr lang="en-US" sz="1600" dirty="0">
                <a:solidFill>
                  <a:schemeClr val="tx1"/>
                </a:solidFill>
                <a:latin typeface="Century Gothic" panose="020B0502020202020204" pitchFamily="34" charset="0"/>
              </a:endParaRPr>
            </a:p>
          </p:txBody>
        </p:sp>
        <p:sp>
          <p:nvSpPr>
            <p:cNvPr id="53" name="Parallelogram 52">
              <a:extLst>
                <a:ext uri="{FF2B5EF4-FFF2-40B4-BE49-F238E27FC236}">
                  <a16:creationId xmlns:a16="http://schemas.microsoft.com/office/drawing/2014/main" id="{D490DD8B-4B7B-338D-8C92-BB29E605F924}"/>
                </a:ext>
              </a:extLst>
            </p:cNvPr>
            <p:cNvSpPr/>
            <p:nvPr/>
          </p:nvSpPr>
          <p:spPr>
            <a:xfrm flipH="1">
              <a:off x="1265195" y="770586"/>
              <a:ext cx="3200400" cy="2790935"/>
            </a:xfrm>
            <a:prstGeom prst="parallelogram">
              <a:avLst>
                <a:gd name="adj" fmla="val 25889"/>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grpSp>
      <p:sp>
        <p:nvSpPr>
          <p:cNvPr id="40" name="Parallelogram 39">
            <a:extLst>
              <a:ext uri="{FF2B5EF4-FFF2-40B4-BE49-F238E27FC236}">
                <a16:creationId xmlns:a16="http://schemas.microsoft.com/office/drawing/2014/main" id="{D41BF813-BDD4-2A79-CFE6-076418E494BF}"/>
              </a:ext>
            </a:extLst>
          </p:cNvPr>
          <p:cNvSpPr/>
          <p:nvPr/>
        </p:nvSpPr>
        <p:spPr>
          <a:xfrm>
            <a:off x="3706573" y="3419837"/>
            <a:ext cx="3172968" cy="2788920"/>
          </a:xfrm>
          <a:prstGeom prst="parallelogram">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lIns="137160" tIns="0" rIns="0" rtlCol="0" anchor="t" anchorCtr="0"/>
          <a:lstStyle/>
          <a:p>
            <a:pPr rtl="0"/>
            <a:r>
              <a:rPr lang="de-DE" sz="1400" dirty="0">
                <a:solidFill>
                  <a:srgbClr val="1E6864"/>
                </a:solidFill>
                <a:latin typeface="Century Gothic" panose="020B0502020202020204" pitchFamily="34" charset="0"/>
              </a:rPr>
              <a:t>Das Format mit sechs Abschnitten ermöglicht eine organisierte und detaillierte Präsentation der Inhalte.</a:t>
            </a:r>
          </a:p>
        </p:txBody>
      </p:sp>
      <p:sp>
        <p:nvSpPr>
          <p:cNvPr id="41" name="Parallelogram 40">
            <a:extLst>
              <a:ext uri="{FF2B5EF4-FFF2-40B4-BE49-F238E27FC236}">
                <a16:creationId xmlns:a16="http://schemas.microsoft.com/office/drawing/2014/main" id="{EDBEA5F6-35EB-2C51-0E8A-C4E9737F3709}"/>
              </a:ext>
            </a:extLst>
          </p:cNvPr>
          <p:cNvSpPr/>
          <p:nvPr/>
        </p:nvSpPr>
        <p:spPr>
          <a:xfrm>
            <a:off x="6313007" y="3417783"/>
            <a:ext cx="3172968" cy="2788920"/>
          </a:xfrm>
          <a:prstGeom prst="parallelogram">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lIns="137160" tIns="0" rIns="0" rtlCol="0" anchor="t" anchorCtr="0"/>
          <a:lstStyle/>
          <a:p>
            <a:pPr rtl="0"/>
            <a:r>
              <a:rPr lang="de-DE" sz="1400" dirty="0">
                <a:solidFill>
                  <a:srgbClr val="1E6864"/>
                </a:solidFill>
                <a:latin typeface="Century Gothic" panose="020B0502020202020204" pitchFamily="34" charset="0"/>
              </a:rPr>
              <a:t>Jeder Abschnitt bietet Platz für die Ausarbeitung einzelner Ursachen oder Kategorien mit einem klaren Bezug zum Hauptproblem.</a:t>
            </a:r>
          </a:p>
        </p:txBody>
      </p:sp>
      <p:sp>
        <p:nvSpPr>
          <p:cNvPr id="39" name="Parallelogram 38">
            <a:extLst>
              <a:ext uri="{FF2B5EF4-FFF2-40B4-BE49-F238E27FC236}">
                <a16:creationId xmlns:a16="http://schemas.microsoft.com/office/drawing/2014/main" id="{9B753639-0B67-49FA-237C-9E6B9808B732}"/>
              </a:ext>
            </a:extLst>
          </p:cNvPr>
          <p:cNvSpPr/>
          <p:nvPr/>
        </p:nvSpPr>
        <p:spPr>
          <a:xfrm>
            <a:off x="1093663" y="3421891"/>
            <a:ext cx="3172968" cy="2788920"/>
          </a:xfrm>
          <a:prstGeom prst="parallelogram">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lIns="137160" tIns="0" rIns="182880" rtlCol="0" anchor="t" anchorCtr="0"/>
          <a:lstStyle/>
          <a:p>
            <a:pPr rtl="0"/>
            <a:r>
              <a:rPr lang="de-DE" sz="1400" dirty="0">
                <a:solidFill>
                  <a:srgbClr val="1E6864"/>
                </a:solidFill>
                <a:latin typeface="Century Gothic" panose="020B0502020202020204" pitchFamily="34" charset="0"/>
              </a:rPr>
              <a:t>Ein geradliniges Design mit großen Textfeldern stellt sicher, dass jeder Textblock gut lesbar und klar von den anderen abgegrenzt ist. </a:t>
            </a:r>
          </a:p>
        </p:txBody>
      </p:sp>
      <p:sp>
        <p:nvSpPr>
          <p:cNvPr id="27" name="Parallelogram 26">
            <a:extLst>
              <a:ext uri="{FF2B5EF4-FFF2-40B4-BE49-F238E27FC236}">
                <a16:creationId xmlns:a16="http://schemas.microsoft.com/office/drawing/2014/main" id="{FE325A68-A371-7F46-587E-8741D10682AD}"/>
              </a:ext>
            </a:extLst>
          </p:cNvPr>
          <p:cNvSpPr/>
          <p:nvPr/>
        </p:nvSpPr>
        <p:spPr>
          <a:xfrm flipH="1" flipV="1">
            <a:off x="6172742" y="6243996"/>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sp>
        <p:nvSpPr>
          <p:cNvPr id="29" name="TextBox 28">
            <a:extLst>
              <a:ext uri="{FF2B5EF4-FFF2-40B4-BE49-F238E27FC236}">
                <a16:creationId xmlns:a16="http://schemas.microsoft.com/office/drawing/2014/main" id="{6931B849-8642-E124-C1F6-98DA17536C7F}"/>
              </a:ext>
            </a:extLst>
          </p:cNvPr>
          <p:cNvSpPr txBox="1"/>
          <p:nvPr/>
        </p:nvSpPr>
        <p:spPr>
          <a:xfrm rot="10800000" flipV="1">
            <a:off x="6325642" y="6314475"/>
            <a:ext cx="2331720" cy="307777"/>
          </a:xfrm>
          <a:prstGeom prst="rect">
            <a:avLst/>
          </a:prstGeom>
          <a:noFill/>
        </p:spPr>
        <p:txBody>
          <a:bodyPr wrap="square" lIns="0" tIns="0" rIns="91440" bIns="0" rtlCol="0" anchor="ctr" anchorCtr="0">
            <a:spAutoFit/>
          </a:bodyPr>
          <a:lstStyle/>
          <a:p>
            <a:pPr rtl="0"/>
            <a:r>
              <a:rPr lang="de-DE" sz="1600">
                <a:solidFill>
                  <a:schemeClr val="bg1"/>
                </a:solidFill>
                <a:latin typeface="Century Gothic" panose="020B0502020202020204" pitchFamily="34" charset="0"/>
              </a:rPr>
              <a:t>KATEGORIE</a:t>
            </a:r>
            <a:r>
              <a:rPr lang="de-DE">
                <a:solidFill>
                  <a:schemeClr val="bg1"/>
                </a:solidFill>
                <a:latin typeface="Century Gothic" panose="020B0502020202020204" pitchFamily="34" charset="0"/>
              </a:rPr>
              <a:t> </a:t>
            </a:r>
            <a:r>
              <a:rPr lang="de-DE" sz="2000">
                <a:solidFill>
                  <a:schemeClr val="bg1"/>
                </a:solidFill>
                <a:latin typeface="Century Gothic" panose="020B0502020202020204" pitchFamily="34" charset="0"/>
              </a:rPr>
              <a:t>6</a:t>
            </a:r>
          </a:p>
        </p:txBody>
      </p:sp>
      <p:sp>
        <p:nvSpPr>
          <p:cNvPr id="30" name="Parallelogram 29">
            <a:extLst>
              <a:ext uri="{FF2B5EF4-FFF2-40B4-BE49-F238E27FC236}">
                <a16:creationId xmlns:a16="http://schemas.microsoft.com/office/drawing/2014/main" id="{372A73C6-4FF3-350B-D816-15B662128FBB}"/>
              </a:ext>
            </a:extLst>
          </p:cNvPr>
          <p:cNvSpPr/>
          <p:nvPr/>
        </p:nvSpPr>
        <p:spPr>
          <a:xfrm flipH="1" flipV="1">
            <a:off x="3566308" y="6243996"/>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sp>
        <p:nvSpPr>
          <p:cNvPr id="32" name="TextBox 31">
            <a:extLst>
              <a:ext uri="{FF2B5EF4-FFF2-40B4-BE49-F238E27FC236}">
                <a16:creationId xmlns:a16="http://schemas.microsoft.com/office/drawing/2014/main" id="{6474C273-37E5-0515-00A7-7C606738BADE}"/>
              </a:ext>
            </a:extLst>
          </p:cNvPr>
          <p:cNvSpPr txBox="1"/>
          <p:nvPr/>
        </p:nvSpPr>
        <p:spPr>
          <a:xfrm rot="10800000" flipV="1">
            <a:off x="3719208" y="6314475"/>
            <a:ext cx="2331720" cy="307777"/>
          </a:xfrm>
          <a:prstGeom prst="rect">
            <a:avLst/>
          </a:prstGeom>
          <a:noFill/>
        </p:spPr>
        <p:txBody>
          <a:bodyPr wrap="square" lIns="0" tIns="0" rIns="91440" bIns="0" rtlCol="0" anchor="ctr" anchorCtr="0">
            <a:spAutoFit/>
          </a:bodyPr>
          <a:lstStyle/>
          <a:p>
            <a:pPr rtl="0"/>
            <a:r>
              <a:rPr lang="de-DE" sz="1600">
                <a:solidFill>
                  <a:schemeClr val="bg1"/>
                </a:solidFill>
                <a:latin typeface="Century Gothic" panose="020B0502020202020204" pitchFamily="34" charset="0"/>
              </a:rPr>
              <a:t>KATEGORIE</a:t>
            </a:r>
            <a:r>
              <a:rPr lang="de-DE">
                <a:solidFill>
                  <a:schemeClr val="bg1"/>
                </a:solidFill>
                <a:latin typeface="Century Gothic" panose="020B0502020202020204" pitchFamily="34" charset="0"/>
              </a:rPr>
              <a:t> </a:t>
            </a:r>
            <a:r>
              <a:rPr lang="de-DE" sz="2000">
                <a:solidFill>
                  <a:schemeClr val="bg1"/>
                </a:solidFill>
                <a:latin typeface="Century Gothic" panose="020B0502020202020204" pitchFamily="34" charset="0"/>
              </a:rPr>
              <a:t>5</a:t>
            </a:r>
          </a:p>
        </p:txBody>
      </p:sp>
      <p:sp>
        <p:nvSpPr>
          <p:cNvPr id="33" name="Parallelogram 32">
            <a:extLst>
              <a:ext uri="{FF2B5EF4-FFF2-40B4-BE49-F238E27FC236}">
                <a16:creationId xmlns:a16="http://schemas.microsoft.com/office/drawing/2014/main" id="{3A6E2419-CD86-1463-37EF-C6FE5651E3D3}"/>
              </a:ext>
            </a:extLst>
          </p:cNvPr>
          <p:cNvSpPr/>
          <p:nvPr/>
        </p:nvSpPr>
        <p:spPr>
          <a:xfrm flipH="1" flipV="1">
            <a:off x="953036" y="6243996"/>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sp>
        <p:nvSpPr>
          <p:cNvPr id="36" name="TextBox 35">
            <a:extLst>
              <a:ext uri="{FF2B5EF4-FFF2-40B4-BE49-F238E27FC236}">
                <a16:creationId xmlns:a16="http://schemas.microsoft.com/office/drawing/2014/main" id="{A0772EEF-A9F0-C608-9D52-34A7CA3D7DC4}"/>
              </a:ext>
            </a:extLst>
          </p:cNvPr>
          <p:cNvSpPr txBox="1"/>
          <p:nvPr/>
        </p:nvSpPr>
        <p:spPr>
          <a:xfrm rot="10800000" flipV="1">
            <a:off x="1105936" y="6314475"/>
            <a:ext cx="2331720" cy="307777"/>
          </a:xfrm>
          <a:prstGeom prst="rect">
            <a:avLst/>
          </a:prstGeom>
          <a:noFill/>
        </p:spPr>
        <p:txBody>
          <a:bodyPr wrap="square" lIns="0" tIns="0" rIns="91440" bIns="0" rtlCol="0" anchor="ctr" anchorCtr="0">
            <a:spAutoFit/>
          </a:bodyPr>
          <a:lstStyle/>
          <a:p>
            <a:pPr rtl="0"/>
            <a:r>
              <a:rPr lang="de-DE" sz="1600">
                <a:solidFill>
                  <a:schemeClr val="bg1"/>
                </a:solidFill>
                <a:latin typeface="Century Gothic" panose="020B0502020202020204" pitchFamily="34" charset="0"/>
              </a:rPr>
              <a:t>KATEGORIE</a:t>
            </a:r>
            <a:r>
              <a:rPr lang="de-DE">
                <a:solidFill>
                  <a:schemeClr val="bg1"/>
                </a:solidFill>
                <a:latin typeface="Century Gothic" panose="020B0502020202020204" pitchFamily="34" charset="0"/>
              </a:rPr>
              <a:t> </a:t>
            </a:r>
            <a:r>
              <a:rPr lang="de-DE" sz="2000">
                <a:solidFill>
                  <a:schemeClr val="bg1"/>
                </a:solidFill>
                <a:latin typeface="Century Gothic" panose="020B0502020202020204" pitchFamily="34" charset="0"/>
              </a:rPr>
              <a:t>4</a:t>
            </a:r>
          </a:p>
        </p:txBody>
      </p:sp>
      <p:sp>
        <p:nvSpPr>
          <p:cNvPr id="24" name="Parallelogram 23">
            <a:extLst>
              <a:ext uri="{FF2B5EF4-FFF2-40B4-BE49-F238E27FC236}">
                <a16:creationId xmlns:a16="http://schemas.microsoft.com/office/drawing/2014/main" id="{1DD0AB25-03DB-52F7-C595-56FC7727484B}"/>
              </a:ext>
            </a:extLst>
          </p:cNvPr>
          <p:cNvSpPr/>
          <p:nvPr/>
        </p:nvSpPr>
        <p:spPr>
          <a:xfrm flipH="1">
            <a:off x="6172742" y="115909"/>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sp>
        <p:nvSpPr>
          <p:cNvPr id="25" name="Parallelogram 24">
            <a:extLst>
              <a:ext uri="{FF2B5EF4-FFF2-40B4-BE49-F238E27FC236}">
                <a16:creationId xmlns:a16="http://schemas.microsoft.com/office/drawing/2014/main" id="{051678E0-688F-EF30-A2C4-840548296116}"/>
              </a:ext>
            </a:extLst>
          </p:cNvPr>
          <p:cNvSpPr/>
          <p:nvPr/>
        </p:nvSpPr>
        <p:spPr>
          <a:xfrm flipH="1">
            <a:off x="6313007" y="618186"/>
            <a:ext cx="3200400" cy="2790934"/>
          </a:xfrm>
          <a:prstGeom prst="parallelogram">
            <a:avLst>
              <a:gd name="adj" fmla="val 25889"/>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tIns="0" rIns="0" rtlCol="0" anchor="t" anchorCtr="0"/>
          <a:lstStyle/>
          <a:p>
            <a:pPr rtl="0"/>
            <a:r>
              <a:rPr lang="de-DE" sz="1400" dirty="0">
                <a:solidFill>
                  <a:srgbClr val="1E6864"/>
                </a:solidFill>
                <a:latin typeface="Century Gothic" panose="020B0502020202020204" pitchFamily="34" charset="0"/>
              </a:rPr>
              <a:t>… und Ihr Publikum in einen strukturierten Problemlösungsdialog verwickeln. </a:t>
            </a:r>
          </a:p>
        </p:txBody>
      </p:sp>
      <p:sp>
        <p:nvSpPr>
          <p:cNvPr id="26" name="TextBox 25">
            <a:extLst>
              <a:ext uri="{FF2B5EF4-FFF2-40B4-BE49-F238E27FC236}">
                <a16:creationId xmlns:a16="http://schemas.microsoft.com/office/drawing/2014/main" id="{6F5213CA-DE3A-0813-38E3-31C973E50A6B}"/>
              </a:ext>
            </a:extLst>
          </p:cNvPr>
          <p:cNvSpPr txBox="1"/>
          <p:nvPr/>
        </p:nvSpPr>
        <p:spPr>
          <a:xfrm>
            <a:off x="6371362" y="195988"/>
            <a:ext cx="2331720" cy="307777"/>
          </a:xfrm>
          <a:prstGeom prst="rect">
            <a:avLst/>
          </a:prstGeom>
          <a:noFill/>
        </p:spPr>
        <p:txBody>
          <a:bodyPr wrap="square" lIns="0" tIns="0" rIns="91440" bIns="0" rtlCol="0" anchor="ctr" anchorCtr="0">
            <a:spAutoFit/>
          </a:bodyPr>
          <a:lstStyle/>
          <a:p>
            <a:pPr rtl="0"/>
            <a:r>
              <a:rPr lang="de-DE" sz="1600" dirty="0">
                <a:solidFill>
                  <a:schemeClr val="bg1"/>
                </a:solidFill>
                <a:latin typeface="Century Gothic" panose="020B0502020202020204" pitchFamily="34" charset="0"/>
              </a:rPr>
              <a:t>KATEGORIE</a:t>
            </a:r>
            <a:r>
              <a:rPr lang="de-DE" sz="2000" dirty="0">
                <a:solidFill>
                  <a:schemeClr val="bg1"/>
                </a:solidFill>
                <a:latin typeface="Century Gothic" panose="020B0502020202020204" pitchFamily="34" charset="0"/>
              </a:rPr>
              <a:t> 3</a:t>
            </a:r>
          </a:p>
        </p:txBody>
      </p:sp>
      <p:sp>
        <p:nvSpPr>
          <p:cNvPr id="21" name="Parallelogram 20">
            <a:extLst>
              <a:ext uri="{FF2B5EF4-FFF2-40B4-BE49-F238E27FC236}">
                <a16:creationId xmlns:a16="http://schemas.microsoft.com/office/drawing/2014/main" id="{FA3962D9-1D76-D730-FB72-C899AC4E7D5F}"/>
              </a:ext>
            </a:extLst>
          </p:cNvPr>
          <p:cNvSpPr/>
          <p:nvPr/>
        </p:nvSpPr>
        <p:spPr>
          <a:xfrm flipH="1">
            <a:off x="3566308" y="115909"/>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sp>
        <p:nvSpPr>
          <p:cNvPr id="22" name="Parallelogram 21">
            <a:extLst>
              <a:ext uri="{FF2B5EF4-FFF2-40B4-BE49-F238E27FC236}">
                <a16:creationId xmlns:a16="http://schemas.microsoft.com/office/drawing/2014/main" id="{EA2420A3-F25B-4556-440A-DE9C9781BD17}"/>
              </a:ext>
            </a:extLst>
          </p:cNvPr>
          <p:cNvSpPr/>
          <p:nvPr/>
        </p:nvSpPr>
        <p:spPr>
          <a:xfrm flipH="1">
            <a:off x="3706573" y="618186"/>
            <a:ext cx="3200400" cy="2790934"/>
          </a:xfrm>
          <a:prstGeom prst="parallelogram">
            <a:avLst>
              <a:gd name="adj" fmla="val 25889"/>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tIns="0" rIns="0" rtlCol="0" anchor="t" anchorCtr="0"/>
          <a:lstStyle/>
          <a:p>
            <a:pPr rtl="0"/>
            <a:r>
              <a:rPr lang="de-DE" sz="1400" dirty="0">
                <a:solidFill>
                  <a:srgbClr val="1E6864"/>
                </a:solidFill>
                <a:latin typeface="Century Gothic" panose="020B0502020202020204" pitchFamily="34" charset="0"/>
              </a:rPr>
              <a:t>Sie können ein zentrales Problem in sechs Kategorien oder Ursachen unterteilen, wichtige Details zusammenfassen </a:t>
            </a:r>
          </a:p>
        </p:txBody>
      </p:sp>
      <p:sp>
        <p:nvSpPr>
          <p:cNvPr id="23" name="TextBox 22">
            <a:extLst>
              <a:ext uri="{FF2B5EF4-FFF2-40B4-BE49-F238E27FC236}">
                <a16:creationId xmlns:a16="http://schemas.microsoft.com/office/drawing/2014/main" id="{71420F66-C89A-5E8A-FAFE-A38360683BA0}"/>
              </a:ext>
            </a:extLst>
          </p:cNvPr>
          <p:cNvSpPr txBox="1"/>
          <p:nvPr/>
        </p:nvSpPr>
        <p:spPr>
          <a:xfrm>
            <a:off x="3764928" y="195988"/>
            <a:ext cx="2331720" cy="307777"/>
          </a:xfrm>
          <a:prstGeom prst="rect">
            <a:avLst/>
          </a:prstGeom>
          <a:noFill/>
        </p:spPr>
        <p:txBody>
          <a:bodyPr wrap="square" lIns="0" tIns="0" rIns="91440" bIns="0" rtlCol="0" anchor="ctr" anchorCtr="0">
            <a:spAutoFit/>
          </a:bodyPr>
          <a:lstStyle/>
          <a:p>
            <a:pPr rtl="0"/>
            <a:r>
              <a:rPr lang="de-DE" sz="1600" dirty="0">
                <a:solidFill>
                  <a:schemeClr val="bg1"/>
                </a:solidFill>
                <a:latin typeface="Century Gothic" panose="020B0502020202020204" pitchFamily="34" charset="0"/>
              </a:rPr>
              <a:t>KATEGORIE</a:t>
            </a:r>
            <a:r>
              <a:rPr lang="de-DE" dirty="0">
                <a:solidFill>
                  <a:schemeClr val="bg1"/>
                </a:solidFill>
                <a:latin typeface="Century Gothic" panose="020B0502020202020204" pitchFamily="34" charset="0"/>
              </a:rPr>
              <a:t> </a:t>
            </a:r>
            <a:r>
              <a:rPr lang="de-DE" sz="2000" dirty="0">
                <a:solidFill>
                  <a:schemeClr val="bg1"/>
                </a:solidFill>
                <a:latin typeface="Century Gothic" panose="020B0502020202020204" pitchFamily="34" charset="0"/>
              </a:rPr>
              <a:t>2</a:t>
            </a:r>
          </a:p>
        </p:txBody>
      </p:sp>
      <p:sp>
        <p:nvSpPr>
          <p:cNvPr id="20" name="Parallelogram 19">
            <a:extLst>
              <a:ext uri="{FF2B5EF4-FFF2-40B4-BE49-F238E27FC236}">
                <a16:creationId xmlns:a16="http://schemas.microsoft.com/office/drawing/2014/main" id="{5FE785E0-47F2-84F5-B28F-5C01889E19FC}"/>
              </a:ext>
            </a:extLst>
          </p:cNvPr>
          <p:cNvSpPr/>
          <p:nvPr/>
        </p:nvSpPr>
        <p:spPr>
          <a:xfrm flipH="1">
            <a:off x="953036" y="115909"/>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sp>
        <p:nvSpPr>
          <p:cNvPr id="17" name="Parallelogram 16">
            <a:extLst>
              <a:ext uri="{FF2B5EF4-FFF2-40B4-BE49-F238E27FC236}">
                <a16:creationId xmlns:a16="http://schemas.microsoft.com/office/drawing/2014/main" id="{8E978574-82FB-97A4-F05B-E0A5D84785F0}"/>
              </a:ext>
            </a:extLst>
          </p:cNvPr>
          <p:cNvSpPr/>
          <p:nvPr/>
        </p:nvSpPr>
        <p:spPr>
          <a:xfrm flipH="1">
            <a:off x="1093301" y="618186"/>
            <a:ext cx="3200400" cy="2790934"/>
          </a:xfrm>
          <a:prstGeom prst="parallelogram">
            <a:avLst>
              <a:gd name="adj" fmla="val 25889"/>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tIns="0" rIns="0" rtlCol="0" anchor="t" anchorCtr="0"/>
          <a:lstStyle/>
          <a:p>
            <a:pPr rtl="0"/>
            <a:r>
              <a:rPr lang="de-DE" sz="1400" dirty="0">
                <a:solidFill>
                  <a:srgbClr val="1E6864"/>
                </a:solidFill>
                <a:latin typeface="Century Gothic" panose="020B0502020202020204" pitchFamily="34" charset="0"/>
              </a:rPr>
              <a:t>Diese Fischgrätendiagramm-Vorlage hilft bei der Darstellung komplexer Daten in einem leicht verständlichen Format.</a:t>
            </a:r>
          </a:p>
        </p:txBody>
      </p:sp>
      <p:sp>
        <p:nvSpPr>
          <p:cNvPr id="6" name="Rounded Rectangle 5">
            <a:extLst>
              <a:ext uri="{FF2B5EF4-FFF2-40B4-BE49-F238E27FC236}">
                <a16:creationId xmlns:a16="http://schemas.microsoft.com/office/drawing/2014/main" id="{7B6859D5-09CB-6BBA-3ABC-C3F978496DEF}"/>
              </a:ext>
            </a:extLst>
          </p:cNvPr>
          <p:cNvSpPr/>
          <p:nvPr/>
        </p:nvSpPr>
        <p:spPr>
          <a:xfrm>
            <a:off x="1501746" y="3313659"/>
            <a:ext cx="8686800" cy="214902"/>
          </a:xfrm>
          <a:custGeom>
            <a:avLst/>
            <a:gdLst>
              <a:gd name="connsiteX0" fmla="*/ 0 w 9970319"/>
              <a:gd name="connsiteY0" fmla="*/ 107451 h 214902"/>
              <a:gd name="connsiteX1" fmla="*/ 107451 w 9970319"/>
              <a:gd name="connsiteY1" fmla="*/ 0 h 214902"/>
              <a:gd name="connsiteX2" fmla="*/ 9862868 w 9970319"/>
              <a:gd name="connsiteY2" fmla="*/ 0 h 214902"/>
              <a:gd name="connsiteX3" fmla="*/ 9970319 w 9970319"/>
              <a:gd name="connsiteY3" fmla="*/ 107451 h 214902"/>
              <a:gd name="connsiteX4" fmla="*/ 9970319 w 9970319"/>
              <a:gd name="connsiteY4" fmla="*/ 107451 h 214902"/>
              <a:gd name="connsiteX5" fmla="*/ 9862868 w 9970319"/>
              <a:gd name="connsiteY5" fmla="*/ 214902 h 214902"/>
              <a:gd name="connsiteX6" fmla="*/ 107451 w 9970319"/>
              <a:gd name="connsiteY6" fmla="*/ 214902 h 214902"/>
              <a:gd name="connsiteX7" fmla="*/ 0 w 9970319"/>
              <a:gd name="connsiteY7" fmla="*/ 107451 h 214902"/>
              <a:gd name="connsiteX0" fmla="*/ 844 w 9971163"/>
              <a:gd name="connsiteY0" fmla="*/ 107451 h 214902"/>
              <a:gd name="connsiteX1" fmla="*/ 159095 w 9971163"/>
              <a:gd name="connsiteY1" fmla="*/ 57150 h 214902"/>
              <a:gd name="connsiteX2" fmla="*/ 9863712 w 9971163"/>
              <a:gd name="connsiteY2" fmla="*/ 0 h 214902"/>
              <a:gd name="connsiteX3" fmla="*/ 9971163 w 9971163"/>
              <a:gd name="connsiteY3" fmla="*/ 107451 h 214902"/>
              <a:gd name="connsiteX4" fmla="*/ 9971163 w 9971163"/>
              <a:gd name="connsiteY4" fmla="*/ 107451 h 214902"/>
              <a:gd name="connsiteX5" fmla="*/ 9863712 w 9971163"/>
              <a:gd name="connsiteY5" fmla="*/ 214902 h 214902"/>
              <a:gd name="connsiteX6" fmla="*/ 108295 w 9971163"/>
              <a:gd name="connsiteY6" fmla="*/ 214902 h 214902"/>
              <a:gd name="connsiteX7" fmla="*/ 844 w 9971163"/>
              <a:gd name="connsiteY7" fmla="*/ 107451 h 214902"/>
              <a:gd name="connsiteX0" fmla="*/ 419 w 9970738"/>
              <a:gd name="connsiteY0" fmla="*/ 107451 h 214902"/>
              <a:gd name="connsiteX1" fmla="*/ 158670 w 9970738"/>
              <a:gd name="connsiteY1" fmla="*/ 57150 h 214902"/>
              <a:gd name="connsiteX2" fmla="*/ 9863287 w 9970738"/>
              <a:gd name="connsiteY2" fmla="*/ 0 h 214902"/>
              <a:gd name="connsiteX3" fmla="*/ 9970738 w 9970738"/>
              <a:gd name="connsiteY3" fmla="*/ 107451 h 214902"/>
              <a:gd name="connsiteX4" fmla="*/ 9970738 w 9970738"/>
              <a:gd name="connsiteY4" fmla="*/ 107451 h 214902"/>
              <a:gd name="connsiteX5" fmla="*/ 9863287 w 9970738"/>
              <a:gd name="connsiteY5" fmla="*/ 214902 h 214902"/>
              <a:gd name="connsiteX6" fmla="*/ 120570 w 9970738"/>
              <a:gd name="connsiteY6" fmla="*/ 154577 h 214902"/>
              <a:gd name="connsiteX7" fmla="*/ 419 w 9970738"/>
              <a:gd name="connsiteY7" fmla="*/ 107451 h 2149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70738" h="214902">
                <a:moveTo>
                  <a:pt x="419" y="107451"/>
                </a:moveTo>
                <a:cubicBezTo>
                  <a:pt x="6769" y="91213"/>
                  <a:pt x="99326" y="57150"/>
                  <a:pt x="158670" y="57150"/>
                </a:cubicBezTo>
                <a:lnTo>
                  <a:pt x="9863287" y="0"/>
                </a:lnTo>
                <a:cubicBezTo>
                  <a:pt x="9922631" y="0"/>
                  <a:pt x="9970738" y="48107"/>
                  <a:pt x="9970738" y="107451"/>
                </a:cubicBezTo>
                <a:lnTo>
                  <a:pt x="9970738" y="107451"/>
                </a:lnTo>
                <a:cubicBezTo>
                  <a:pt x="9970738" y="166795"/>
                  <a:pt x="9922631" y="214902"/>
                  <a:pt x="9863287" y="214902"/>
                </a:cubicBezTo>
                <a:lnTo>
                  <a:pt x="120570" y="154577"/>
                </a:lnTo>
                <a:cubicBezTo>
                  <a:pt x="61226" y="154577"/>
                  <a:pt x="-5931" y="123689"/>
                  <a:pt x="419" y="107451"/>
                </a:cubicBezTo>
                <a:close/>
              </a:path>
            </a:pathLst>
          </a:custGeom>
          <a:gradFill>
            <a:gsLst>
              <a:gs pos="100000">
                <a:srgbClr val="54708B"/>
              </a:gs>
              <a:gs pos="0">
                <a:srgbClr val="8499A0"/>
              </a:gs>
            </a:gsLst>
            <a:lin ang="0" scaled="0"/>
          </a:gradFill>
          <a:ln w="63500">
            <a:solidFill>
              <a:srgbClr val="22446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Diamond 45">
            <a:extLst>
              <a:ext uri="{FF2B5EF4-FFF2-40B4-BE49-F238E27FC236}">
                <a16:creationId xmlns:a16="http://schemas.microsoft.com/office/drawing/2014/main" id="{31865D6C-68D8-F46D-7437-C74067D92EFE}"/>
              </a:ext>
            </a:extLst>
          </p:cNvPr>
          <p:cNvSpPr/>
          <p:nvPr/>
        </p:nvSpPr>
        <p:spPr>
          <a:xfrm>
            <a:off x="9135614" y="1883311"/>
            <a:ext cx="3056386" cy="3056386"/>
          </a:xfrm>
          <a:prstGeom prst="diamond">
            <a:avLst/>
          </a:prstGeom>
          <a:solidFill>
            <a:srgbClr val="22446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200" dirty="0">
              <a:solidFill>
                <a:schemeClr val="bg1"/>
              </a:solidFill>
              <a:latin typeface="Century Gothic" panose="020B0502020202020204" pitchFamily="34" charset="0"/>
            </a:endParaRPr>
          </a:p>
        </p:txBody>
      </p:sp>
      <p:sp>
        <p:nvSpPr>
          <p:cNvPr id="16" name="Diamond 15">
            <a:extLst>
              <a:ext uri="{FF2B5EF4-FFF2-40B4-BE49-F238E27FC236}">
                <a16:creationId xmlns:a16="http://schemas.microsoft.com/office/drawing/2014/main" id="{14E5D7A4-E873-7409-C52A-FCFC22CA2E8B}"/>
              </a:ext>
            </a:extLst>
          </p:cNvPr>
          <p:cNvSpPr/>
          <p:nvPr/>
        </p:nvSpPr>
        <p:spPr>
          <a:xfrm>
            <a:off x="9213574" y="1971707"/>
            <a:ext cx="2892287" cy="2892287"/>
          </a:xfrm>
          <a:prstGeom prst="diamond">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de-DE" sz="2200">
                <a:solidFill>
                  <a:schemeClr val="bg1"/>
                </a:solidFill>
                <a:latin typeface="Century Gothic" panose="020B0502020202020204" pitchFamily="34" charset="0"/>
              </a:rPr>
              <a:t>Text</a:t>
            </a:r>
          </a:p>
        </p:txBody>
      </p:sp>
      <p:sp>
        <p:nvSpPr>
          <p:cNvPr id="19" name="TextBox 18">
            <a:extLst>
              <a:ext uri="{FF2B5EF4-FFF2-40B4-BE49-F238E27FC236}">
                <a16:creationId xmlns:a16="http://schemas.microsoft.com/office/drawing/2014/main" id="{2D69972C-7F53-9D13-C04C-F39C1DC943BB}"/>
              </a:ext>
            </a:extLst>
          </p:cNvPr>
          <p:cNvSpPr txBox="1"/>
          <p:nvPr/>
        </p:nvSpPr>
        <p:spPr>
          <a:xfrm>
            <a:off x="1151656" y="195988"/>
            <a:ext cx="2331720" cy="307777"/>
          </a:xfrm>
          <a:prstGeom prst="rect">
            <a:avLst/>
          </a:prstGeom>
          <a:noFill/>
        </p:spPr>
        <p:txBody>
          <a:bodyPr wrap="square" lIns="0" tIns="0" rIns="91440" bIns="0" rtlCol="0" anchor="ctr" anchorCtr="0">
            <a:spAutoFit/>
          </a:bodyPr>
          <a:lstStyle/>
          <a:p>
            <a:pPr rtl="0"/>
            <a:r>
              <a:rPr lang="de-DE" sz="1600">
                <a:solidFill>
                  <a:schemeClr val="bg1"/>
                </a:solidFill>
                <a:latin typeface="Century Gothic" panose="020B0502020202020204" pitchFamily="34" charset="0"/>
              </a:rPr>
              <a:t>KATEGORIE</a:t>
            </a:r>
            <a:r>
              <a:rPr lang="de-DE">
                <a:solidFill>
                  <a:schemeClr val="bg1"/>
                </a:solidFill>
                <a:latin typeface="Century Gothic" panose="020B0502020202020204" pitchFamily="34" charset="0"/>
              </a:rPr>
              <a:t> </a:t>
            </a:r>
            <a:r>
              <a:rPr lang="de-DE" sz="2000">
                <a:solidFill>
                  <a:schemeClr val="bg1"/>
                </a:solidFill>
                <a:latin typeface="Century Gothic" panose="020B0502020202020204" pitchFamily="34" charset="0"/>
              </a:rPr>
              <a:t>1</a:t>
            </a:r>
          </a:p>
        </p:txBody>
      </p:sp>
      <p:grpSp>
        <p:nvGrpSpPr>
          <p:cNvPr id="44" name="Group 43">
            <a:extLst>
              <a:ext uri="{FF2B5EF4-FFF2-40B4-BE49-F238E27FC236}">
                <a16:creationId xmlns:a16="http://schemas.microsoft.com/office/drawing/2014/main" id="{3F4656B2-61E4-1701-AB86-C5744BC78AA9}"/>
              </a:ext>
            </a:extLst>
          </p:cNvPr>
          <p:cNvGrpSpPr/>
          <p:nvPr/>
        </p:nvGrpSpPr>
        <p:grpSpPr>
          <a:xfrm>
            <a:off x="154032" y="2286631"/>
            <a:ext cx="1511122" cy="2274258"/>
            <a:chOff x="1265789" y="770586"/>
            <a:chExt cx="3186723" cy="5577053"/>
          </a:xfrm>
          <a:solidFill>
            <a:srgbClr val="D6EEE9"/>
          </a:solidFill>
        </p:grpSpPr>
        <p:sp>
          <p:nvSpPr>
            <p:cNvPr id="42" name="Parallelogram 41">
              <a:extLst>
                <a:ext uri="{FF2B5EF4-FFF2-40B4-BE49-F238E27FC236}">
                  <a16:creationId xmlns:a16="http://schemas.microsoft.com/office/drawing/2014/main" id="{EC3B7D44-3D95-2747-FC79-DC45C7B5D7B5}"/>
                </a:ext>
              </a:extLst>
            </p:cNvPr>
            <p:cNvSpPr/>
            <p:nvPr/>
          </p:nvSpPr>
          <p:spPr>
            <a:xfrm>
              <a:off x="1279542" y="3558720"/>
              <a:ext cx="3172970" cy="2788919"/>
            </a:xfrm>
            <a:prstGeom prst="parallelogram">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lIns="137160" tIns="0" rtlCol="0" anchor="t" anchorCtr="0"/>
            <a:lstStyle/>
            <a:p>
              <a:endParaRPr lang="en-US" sz="1600" dirty="0">
                <a:solidFill>
                  <a:schemeClr val="tx1"/>
                </a:solidFill>
                <a:latin typeface="Century Gothic" panose="020B0502020202020204" pitchFamily="34" charset="0"/>
              </a:endParaRPr>
            </a:p>
          </p:txBody>
        </p:sp>
        <p:sp>
          <p:nvSpPr>
            <p:cNvPr id="43" name="Parallelogram 42">
              <a:extLst>
                <a:ext uri="{FF2B5EF4-FFF2-40B4-BE49-F238E27FC236}">
                  <a16:creationId xmlns:a16="http://schemas.microsoft.com/office/drawing/2014/main" id="{FF32996A-49F5-3954-B92A-B2B8728EB466}"/>
                </a:ext>
              </a:extLst>
            </p:cNvPr>
            <p:cNvSpPr/>
            <p:nvPr/>
          </p:nvSpPr>
          <p:spPr>
            <a:xfrm flipH="1">
              <a:off x="1265789" y="770586"/>
              <a:ext cx="3181742" cy="2790935"/>
            </a:xfrm>
            <a:prstGeom prst="parallelogram">
              <a:avLst>
                <a:gd name="adj" fmla="val 25889"/>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grpSp>
      <p:sp>
        <p:nvSpPr>
          <p:cNvPr id="45" name="TextBox 44">
            <a:extLst>
              <a:ext uri="{FF2B5EF4-FFF2-40B4-BE49-F238E27FC236}">
                <a16:creationId xmlns:a16="http://schemas.microsoft.com/office/drawing/2014/main" id="{3E32EC39-3FEF-DAF6-A032-4EA433B58FAD}"/>
              </a:ext>
            </a:extLst>
          </p:cNvPr>
          <p:cNvSpPr txBox="1"/>
          <p:nvPr/>
        </p:nvSpPr>
        <p:spPr>
          <a:xfrm>
            <a:off x="506347" y="3328641"/>
            <a:ext cx="1083584" cy="169277"/>
          </a:xfrm>
          <a:prstGeom prst="rect">
            <a:avLst/>
          </a:prstGeom>
          <a:noFill/>
        </p:spPr>
        <p:txBody>
          <a:bodyPr wrap="square" lIns="0" tIns="0" rIns="91440" bIns="0" rtlCol="0" anchor="ctr" anchorCtr="0">
            <a:spAutoFit/>
          </a:bodyPr>
          <a:lstStyle/>
          <a:p>
            <a:pPr algn="ctr" rtl="0"/>
            <a:r>
              <a:rPr lang="de-DE" sz="1100">
                <a:solidFill>
                  <a:srgbClr val="1E6864"/>
                </a:solidFill>
                <a:latin typeface="Century Gothic" panose="020B0502020202020204" pitchFamily="34" charset="0"/>
              </a:rPr>
              <a:t>Text</a:t>
            </a:r>
          </a:p>
        </p:txBody>
      </p:sp>
    </p:spTree>
    <p:extLst>
      <p:ext uri="{BB962C8B-B14F-4D97-AF65-F5344CB8AC3E}">
        <p14:creationId xmlns:p14="http://schemas.microsoft.com/office/powerpoint/2010/main" val="80464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69000">
              <a:schemeClr val="bg1"/>
            </a:gs>
            <a:gs pos="0">
              <a:srgbClr val="E3EBEA"/>
            </a:gs>
            <a:gs pos="30000">
              <a:schemeClr val="bg1"/>
            </a:gs>
            <a:gs pos="100000">
              <a:srgbClr val="E3EBEA"/>
            </a:gs>
          </a:gsLst>
          <a:lin ang="5400000" scaled="0"/>
        </a:gradFill>
        <a:effectLst/>
      </p:bgPr>
    </p:bg>
    <p:spTree>
      <p:nvGrpSpPr>
        <p:cNvPr id="1" name=""/>
        <p:cNvGrpSpPr/>
        <p:nvPr/>
      </p:nvGrpSpPr>
      <p:grpSpPr>
        <a:xfrm>
          <a:off x="0" y="0"/>
          <a:ext cx="0" cy="0"/>
          <a:chOff x="0" y="0"/>
          <a:chExt cx="0" cy="0"/>
        </a:xfrm>
      </p:grpSpPr>
      <p:sp>
        <p:nvSpPr>
          <p:cNvPr id="40" name="Parallelogram 39">
            <a:extLst>
              <a:ext uri="{FF2B5EF4-FFF2-40B4-BE49-F238E27FC236}">
                <a16:creationId xmlns:a16="http://schemas.microsoft.com/office/drawing/2014/main" id="{D41BF813-BDD4-2A79-CFE6-076418E494BF}"/>
              </a:ext>
            </a:extLst>
          </p:cNvPr>
          <p:cNvSpPr/>
          <p:nvPr/>
        </p:nvSpPr>
        <p:spPr>
          <a:xfrm>
            <a:off x="3706573" y="3419837"/>
            <a:ext cx="3172968" cy="2788920"/>
          </a:xfrm>
          <a:prstGeom prst="parallelogram">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lIns="137160" tIns="0" rtlCol="0" anchor="t" anchorCtr="0"/>
          <a:lstStyle/>
          <a:p>
            <a:pPr rtl="0"/>
            <a:r>
              <a:rPr lang="de-DE" sz="1600">
                <a:solidFill>
                  <a:srgbClr val="1E6864"/>
                </a:solidFill>
                <a:latin typeface="Century Gothic" panose="020B0502020202020204" pitchFamily="34" charset="0"/>
              </a:rPr>
              <a:t>Text</a:t>
            </a:r>
          </a:p>
        </p:txBody>
      </p:sp>
      <p:sp>
        <p:nvSpPr>
          <p:cNvPr id="41" name="Parallelogram 40">
            <a:extLst>
              <a:ext uri="{FF2B5EF4-FFF2-40B4-BE49-F238E27FC236}">
                <a16:creationId xmlns:a16="http://schemas.microsoft.com/office/drawing/2014/main" id="{EDBEA5F6-35EB-2C51-0E8A-C4E9737F3709}"/>
              </a:ext>
            </a:extLst>
          </p:cNvPr>
          <p:cNvSpPr/>
          <p:nvPr/>
        </p:nvSpPr>
        <p:spPr>
          <a:xfrm>
            <a:off x="6313007" y="3417783"/>
            <a:ext cx="3172968" cy="2788920"/>
          </a:xfrm>
          <a:prstGeom prst="parallelogram">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lIns="137160" tIns="0" rtlCol="0" anchor="t" anchorCtr="0"/>
          <a:lstStyle/>
          <a:p>
            <a:pPr rtl="0"/>
            <a:r>
              <a:rPr lang="de-DE" sz="1600">
                <a:solidFill>
                  <a:srgbClr val="1E6864"/>
                </a:solidFill>
                <a:latin typeface="Century Gothic" panose="020B0502020202020204" pitchFamily="34" charset="0"/>
              </a:rPr>
              <a:t>Text</a:t>
            </a:r>
          </a:p>
        </p:txBody>
      </p:sp>
      <p:sp>
        <p:nvSpPr>
          <p:cNvPr id="39" name="Parallelogram 38">
            <a:extLst>
              <a:ext uri="{FF2B5EF4-FFF2-40B4-BE49-F238E27FC236}">
                <a16:creationId xmlns:a16="http://schemas.microsoft.com/office/drawing/2014/main" id="{9B753639-0B67-49FA-237C-9E6B9808B732}"/>
              </a:ext>
            </a:extLst>
          </p:cNvPr>
          <p:cNvSpPr/>
          <p:nvPr/>
        </p:nvSpPr>
        <p:spPr>
          <a:xfrm>
            <a:off x="1093663" y="3421891"/>
            <a:ext cx="3172968" cy="2788920"/>
          </a:xfrm>
          <a:prstGeom prst="parallelogram">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lIns="137160" tIns="0" rtlCol="0" anchor="t" anchorCtr="0"/>
          <a:lstStyle/>
          <a:p>
            <a:pPr rtl="0"/>
            <a:r>
              <a:rPr lang="de-DE" sz="1600">
                <a:solidFill>
                  <a:srgbClr val="1E6864"/>
                </a:solidFill>
                <a:latin typeface="Century Gothic" panose="020B0502020202020204" pitchFamily="34" charset="0"/>
              </a:rPr>
              <a:t>Text</a:t>
            </a:r>
          </a:p>
        </p:txBody>
      </p:sp>
      <p:sp>
        <p:nvSpPr>
          <p:cNvPr id="27" name="Parallelogram 26">
            <a:extLst>
              <a:ext uri="{FF2B5EF4-FFF2-40B4-BE49-F238E27FC236}">
                <a16:creationId xmlns:a16="http://schemas.microsoft.com/office/drawing/2014/main" id="{FE325A68-A371-7F46-587E-8741D10682AD}"/>
              </a:ext>
            </a:extLst>
          </p:cNvPr>
          <p:cNvSpPr/>
          <p:nvPr/>
        </p:nvSpPr>
        <p:spPr>
          <a:xfrm flipH="1" flipV="1">
            <a:off x="6172742" y="6243996"/>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sp>
        <p:nvSpPr>
          <p:cNvPr id="29" name="TextBox 28">
            <a:extLst>
              <a:ext uri="{FF2B5EF4-FFF2-40B4-BE49-F238E27FC236}">
                <a16:creationId xmlns:a16="http://schemas.microsoft.com/office/drawing/2014/main" id="{6931B849-8642-E124-C1F6-98DA17536C7F}"/>
              </a:ext>
            </a:extLst>
          </p:cNvPr>
          <p:cNvSpPr txBox="1"/>
          <p:nvPr/>
        </p:nvSpPr>
        <p:spPr>
          <a:xfrm rot="10800000" flipV="1">
            <a:off x="6325642" y="6314475"/>
            <a:ext cx="2331720" cy="307777"/>
          </a:xfrm>
          <a:prstGeom prst="rect">
            <a:avLst/>
          </a:prstGeom>
          <a:noFill/>
        </p:spPr>
        <p:txBody>
          <a:bodyPr wrap="square" lIns="0" tIns="0" rIns="91440" bIns="0" rtlCol="0" anchor="ctr" anchorCtr="0">
            <a:spAutoFit/>
          </a:bodyPr>
          <a:lstStyle/>
          <a:p>
            <a:pPr rtl="0"/>
            <a:r>
              <a:rPr lang="de-DE" sz="1600">
                <a:solidFill>
                  <a:schemeClr val="bg1"/>
                </a:solidFill>
                <a:latin typeface="Century Gothic" panose="020B0502020202020204" pitchFamily="34" charset="0"/>
              </a:rPr>
              <a:t>KATEGORIE</a:t>
            </a:r>
            <a:r>
              <a:rPr lang="de-DE">
                <a:solidFill>
                  <a:schemeClr val="bg1"/>
                </a:solidFill>
                <a:latin typeface="Century Gothic" panose="020B0502020202020204" pitchFamily="34" charset="0"/>
              </a:rPr>
              <a:t> </a:t>
            </a:r>
            <a:r>
              <a:rPr lang="de-DE" sz="2000">
                <a:solidFill>
                  <a:schemeClr val="bg1"/>
                </a:solidFill>
                <a:latin typeface="Century Gothic" panose="020B0502020202020204" pitchFamily="34" charset="0"/>
              </a:rPr>
              <a:t>6</a:t>
            </a:r>
          </a:p>
        </p:txBody>
      </p:sp>
      <p:sp>
        <p:nvSpPr>
          <p:cNvPr id="30" name="Parallelogram 29">
            <a:extLst>
              <a:ext uri="{FF2B5EF4-FFF2-40B4-BE49-F238E27FC236}">
                <a16:creationId xmlns:a16="http://schemas.microsoft.com/office/drawing/2014/main" id="{372A73C6-4FF3-350B-D816-15B662128FBB}"/>
              </a:ext>
            </a:extLst>
          </p:cNvPr>
          <p:cNvSpPr/>
          <p:nvPr/>
        </p:nvSpPr>
        <p:spPr>
          <a:xfrm flipH="1" flipV="1">
            <a:off x="3566308" y="6243996"/>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sp>
        <p:nvSpPr>
          <p:cNvPr id="32" name="TextBox 31">
            <a:extLst>
              <a:ext uri="{FF2B5EF4-FFF2-40B4-BE49-F238E27FC236}">
                <a16:creationId xmlns:a16="http://schemas.microsoft.com/office/drawing/2014/main" id="{6474C273-37E5-0515-00A7-7C606738BADE}"/>
              </a:ext>
            </a:extLst>
          </p:cNvPr>
          <p:cNvSpPr txBox="1"/>
          <p:nvPr/>
        </p:nvSpPr>
        <p:spPr>
          <a:xfrm rot="10800000" flipV="1">
            <a:off x="3719208" y="6314475"/>
            <a:ext cx="2331720" cy="307777"/>
          </a:xfrm>
          <a:prstGeom prst="rect">
            <a:avLst/>
          </a:prstGeom>
          <a:noFill/>
        </p:spPr>
        <p:txBody>
          <a:bodyPr wrap="square" lIns="0" tIns="0" rIns="91440" bIns="0" rtlCol="0" anchor="ctr" anchorCtr="0">
            <a:spAutoFit/>
          </a:bodyPr>
          <a:lstStyle/>
          <a:p>
            <a:pPr rtl="0"/>
            <a:r>
              <a:rPr lang="de-DE" sz="1600">
                <a:solidFill>
                  <a:schemeClr val="bg1"/>
                </a:solidFill>
                <a:latin typeface="Century Gothic" panose="020B0502020202020204" pitchFamily="34" charset="0"/>
              </a:rPr>
              <a:t>KATEGORIE</a:t>
            </a:r>
            <a:r>
              <a:rPr lang="de-DE">
                <a:solidFill>
                  <a:schemeClr val="bg1"/>
                </a:solidFill>
                <a:latin typeface="Century Gothic" panose="020B0502020202020204" pitchFamily="34" charset="0"/>
              </a:rPr>
              <a:t> </a:t>
            </a:r>
            <a:r>
              <a:rPr lang="de-DE" sz="2000">
                <a:solidFill>
                  <a:schemeClr val="bg1"/>
                </a:solidFill>
                <a:latin typeface="Century Gothic" panose="020B0502020202020204" pitchFamily="34" charset="0"/>
              </a:rPr>
              <a:t>5</a:t>
            </a:r>
          </a:p>
        </p:txBody>
      </p:sp>
      <p:sp>
        <p:nvSpPr>
          <p:cNvPr id="33" name="Parallelogram 32">
            <a:extLst>
              <a:ext uri="{FF2B5EF4-FFF2-40B4-BE49-F238E27FC236}">
                <a16:creationId xmlns:a16="http://schemas.microsoft.com/office/drawing/2014/main" id="{3A6E2419-CD86-1463-37EF-C6FE5651E3D3}"/>
              </a:ext>
            </a:extLst>
          </p:cNvPr>
          <p:cNvSpPr/>
          <p:nvPr/>
        </p:nvSpPr>
        <p:spPr>
          <a:xfrm flipH="1" flipV="1">
            <a:off x="953036" y="6243996"/>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sp>
        <p:nvSpPr>
          <p:cNvPr id="36" name="TextBox 35">
            <a:extLst>
              <a:ext uri="{FF2B5EF4-FFF2-40B4-BE49-F238E27FC236}">
                <a16:creationId xmlns:a16="http://schemas.microsoft.com/office/drawing/2014/main" id="{A0772EEF-A9F0-C608-9D52-34A7CA3D7DC4}"/>
              </a:ext>
            </a:extLst>
          </p:cNvPr>
          <p:cNvSpPr txBox="1"/>
          <p:nvPr/>
        </p:nvSpPr>
        <p:spPr>
          <a:xfrm rot="10800000" flipV="1">
            <a:off x="1105936" y="6314475"/>
            <a:ext cx="2331720" cy="307777"/>
          </a:xfrm>
          <a:prstGeom prst="rect">
            <a:avLst/>
          </a:prstGeom>
          <a:noFill/>
        </p:spPr>
        <p:txBody>
          <a:bodyPr wrap="square" lIns="0" tIns="0" rIns="91440" bIns="0" rtlCol="0" anchor="ctr" anchorCtr="0">
            <a:spAutoFit/>
          </a:bodyPr>
          <a:lstStyle/>
          <a:p>
            <a:pPr rtl="0"/>
            <a:r>
              <a:rPr lang="de-DE" sz="1600">
                <a:solidFill>
                  <a:schemeClr val="bg1"/>
                </a:solidFill>
                <a:latin typeface="Century Gothic" panose="020B0502020202020204" pitchFamily="34" charset="0"/>
              </a:rPr>
              <a:t>KATEGORIE</a:t>
            </a:r>
            <a:r>
              <a:rPr lang="de-DE">
                <a:solidFill>
                  <a:schemeClr val="bg1"/>
                </a:solidFill>
                <a:latin typeface="Century Gothic" panose="020B0502020202020204" pitchFamily="34" charset="0"/>
              </a:rPr>
              <a:t> </a:t>
            </a:r>
            <a:r>
              <a:rPr lang="de-DE" sz="2000">
                <a:solidFill>
                  <a:schemeClr val="bg1"/>
                </a:solidFill>
                <a:latin typeface="Century Gothic" panose="020B0502020202020204" pitchFamily="34" charset="0"/>
              </a:rPr>
              <a:t>4</a:t>
            </a:r>
          </a:p>
        </p:txBody>
      </p:sp>
      <p:sp>
        <p:nvSpPr>
          <p:cNvPr id="24" name="Parallelogram 23">
            <a:extLst>
              <a:ext uri="{FF2B5EF4-FFF2-40B4-BE49-F238E27FC236}">
                <a16:creationId xmlns:a16="http://schemas.microsoft.com/office/drawing/2014/main" id="{1DD0AB25-03DB-52F7-C595-56FC7727484B}"/>
              </a:ext>
            </a:extLst>
          </p:cNvPr>
          <p:cNvSpPr/>
          <p:nvPr/>
        </p:nvSpPr>
        <p:spPr>
          <a:xfrm flipH="1">
            <a:off x="6172742" y="115909"/>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sp>
        <p:nvSpPr>
          <p:cNvPr id="25" name="Parallelogram 24">
            <a:extLst>
              <a:ext uri="{FF2B5EF4-FFF2-40B4-BE49-F238E27FC236}">
                <a16:creationId xmlns:a16="http://schemas.microsoft.com/office/drawing/2014/main" id="{051678E0-688F-EF30-A2C4-840548296116}"/>
              </a:ext>
            </a:extLst>
          </p:cNvPr>
          <p:cNvSpPr/>
          <p:nvPr/>
        </p:nvSpPr>
        <p:spPr>
          <a:xfrm flipH="1">
            <a:off x="6313007" y="618186"/>
            <a:ext cx="3200400" cy="2790934"/>
          </a:xfrm>
          <a:prstGeom prst="parallelogram">
            <a:avLst>
              <a:gd name="adj" fmla="val 25889"/>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pPr rtl="0"/>
            <a:r>
              <a:rPr lang="de-DE" sz="1600">
                <a:solidFill>
                  <a:srgbClr val="1E6864"/>
                </a:solidFill>
                <a:latin typeface="Century Gothic" panose="020B0502020202020204" pitchFamily="34" charset="0"/>
              </a:rPr>
              <a:t>Text</a:t>
            </a:r>
          </a:p>
        </p:txBody>
      </p:sp>
      <p:sp>
        <p:nvSpPr>
          <p:cNvPr id="26" name="TextBox 25">
            <a:extLst>
              <a:ext uri="{FF2B5EF4-FFF2-40B4-BE49-F238E27FC236}">
                <a16:creationId xmlns:a16="http://schemas.microsoft.com/office/drawing/2014/main" id="{6F5213CA-DE3A-0813-38E3-31C973E50A6B}"/>
              </a:ext>
            </a:extLst>
          </p:cNvPr>
          <p:cNvSpPr txBox="1"/>
          <p:nvPr/>
        </p:nvSpPr>
        <p:spPr>
          <a:xfrm>
            <a:off x="6371362" y="195988"/>
            <a:ext cx="2331720" cy="307777"/>
          </a:xfrm>
          <a:prstGeom prst="rect">
            <a:avLst/>
          </a:prstGeom>
          <a:noFill/>
        </p:spPr>
        <p:txBody>
          <a:bodyPr wrap="square" lIns="0" tIns="0" rIns="91440" bIns="0" rtlCol="0" anchor="ctr" anchorCtr="0">
            <a:spAutoFit/>
          </a:bodyPr>
          <a:lstStyle/>
          <a:p>
            <a:pPr rtl="0"/>
            <a:r>
              <a:rPr lang="de-DE" sz="1600" dirty="0">
                <a:solidFill>
                  <a:schemeClr val="bg1"/>
                </a:solidFill>
                <a:latin typeface="Century Gothic" panose="020B0502020202020204" pitchFamily="34" charset="0"/>
              </a:rPr>
              <a:t>KATEGORIE</a:t>
            </a:r>
            <a:r>
              <a:rPr lang="de-DE" sz="2000" dirty="0">
                <a:solidFill>
                  <a:schemeClr val="bg1"/>
                </a:solidFill>
                <a:latin typeface="Century Gothic" panose="020B0502020202020204" pitchFamily="34" charset="0"/>
              </a:rPr>
              <a:t> 3</a:t>
            </a:r>
          </a:p>
        </p:txBody>
      </p:sp>
      <p:sp>
        <p:nvSpPr>
          <p:cNvPr id="21" name="Parallelogram 20">
            <a:extLst>
              <a:ext uri="{FF2B5EF4-FFF2-40B4-BE49-F238E27FC236}">
                <a16:creationId xmlns:a16="http://schemas.microsoft.com/office/drawing/2014/main" id="{FA3962D9-1D76-D730-FB72-C899AC4E7D5F}"/>
              </a:ext>
            </a:extLst>
          </p:cNvPr>
          <p:cNvSpPr/>
          <p:nvPr/>
        </p:nvSpPr>
        <p:spPr>
          <a:xfrm flipH="1">
            <a:off x="3566308" y="115909"/>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sp>
        <p:nvSpPr>
          <p:cNvPr id="22" name="Parallelogram 21">
            <a:extLst>
              <a:ext uri="{FF2B5EF4-FFF2-40B4-BE49-F238E27FC236}">
                <a16:creationId xmlns:a16="http://schemas.microsoft.com/office/drawing/2014/main" id="{EA2420A3-F25B-4556-440A-DE9C9781BD17}"/>
              </a:ext>
            </a:extLst>
          </p:cNvPr>
          <p:cNvSpPr/>
          <p:nvPr/>
        </p:nvSpPr>
        <p:spPr>
          <a:xfrm flipH="1">
            <a:off x="3706573" y="618186"/>
            <a:ext cx="3200400" cy="2790934"/>
          </a:xfrm>
          <a:prstGeom prst="parallelogram">
            <a:avLst>
              <a:gd name="adj" fmla="val 25889"/>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pPr rtl="0"/>
            <a:r>
              <a:rPr lang="de-DE" sz="1600">
                <a:solidFill>
                  <a:srgbClr val="1E6864"/>
                </a:solidFill>
                <a:latin typeface="Century Gothic" panose="020B0502020202020204" pitchFamily="34" charset="0"/>
              </a:rPr>
              <a:t>Text</a:t>
            </a:r>
          </a:p>
        </p:txBody>
      </p:sp>
      <p:sp>
        <p:nvSpPr>
          <p:cNvPr id="23" name="TextBox 22">
            <a:extLst>
              <a:ext uri="{FF2B5EF4-FFF2-40B4-BE49-F238E27FC236}">
                <a16:creationId xmlns:a16="http://schemas.microsoft.com/office/drawing/2014/main" id="{71420F66-C89A-5E8A-FAFE-A38360683BA0}"/>
              </a:ext>
            </a:extLst>
          </p:cNvPr>
          <p:cNvSpPr txBox="1"/>
          <p:nvPr/>
        </p:nvSpPr>
        <p:spPr>
          <a:xfrm>
            <a:off x="3764928" y="195988"/>
            <a:ext cx="2331720" cy="307777"/>
          </a:xfrm>
          <a:prstGeom prst="rect">
            <a:avLst/>
          </a:prstGeom>
          <a:noFill/>
        </p:spPr>
        <p:txBody>
          <a:bodyPr wrap="square" lIns="0" tIns="0" rIns="91440" bIns="0" rtlCol="0" anchor="ctr" anchorCtr="0">
            <a:spAutoFit/>
          </a:bodyPr>
          <a:lstStyle/>
          <a:p>
            <a:pPr rtl="0"/>
            <a:r>
              <a:rPr lang="de-DE" sz="1600" dirty="0">
                <a:solidFill>
                  <a:schemeClr val="bg1"/>
                </a:solidFill>
                <a:latin typeface="Century Gothic" panose="020B0502020202020204" pitchFamily="34" charset="0"/>
              </a:rPr>
              <a:t>KATEGORIE</a:t>
            </a:r>
            <a:r>
              <a:rPr lang="de-DE" dirty="0">
                <a:solidFill>
                  <a:schemeClr val="bg1"/>
                </a:solidFill>
                <a:latin typeface="Century Gothic" panose="020B0502020202020204" pitchFamily="34" charset="0"/>
              </a:rPr>
              <a:t> </a:t>
            </a:r>
            <a:r>
              <a:rPr lang="de-DE" sz="2000" dirty="0">
                <a:solidFill>
                  <a:schemeClr val="bg1"/>
                </a:solidFill>
                <a:latin typeface="Century Gothic" panose="020B0502020202020204" pitchFamily="34" charset="0"/>
              </a:rPr>
              <a:t>2</a:t>
            </a:r>
          </a:p>
        </p:txBody>
      </p:sp>
      <p:sp>
        <p:nvSpPr>
          <p:cNvPr id="20" name="Parallelogram 19">
            <a:extLst>
              <a:ext uri="{FF2B5EF4-FFF2-40B4-BE49-F238E27FC236}">
                <a16:creationId xmlns:a16="http://schemas.microsoft.com/office/drawing/2014/main" id="{5FE785E0-47F2-84F5-B28F-5C01889E19FC}"/>
              </a:ext>
            </a:extLst>
          </p:cNvPr>
          <p:cNvSpPr/>
          <p:nvPr/>
        </p:nvSpPr>
        <p:spPr>
          <a:xfrm flipH="1">
            <a:off x="953036" y="115909"/>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sp>
        <p:nvSpPr>
          <p:cNvPr id="17" name="Parallelogram 16">
            <a:extLst>
              <a:ext uri="{FF2B5EF4-FFF2-40B4-BE49-F238E27FC236}">
                <a16:creationId xmlns:a16="http://schemas.microsoft.com/office/drawing/2014/main" id="{8E978574-82FB-97A4-F05B-E0A5D84785F0}"/>
              </a:ext>
            </a:extLst>
          </p:cNvPr>
          <p:cNvSpPr/>
          <p:nvPr/>
        </p:nvSpPr>
        <p:spPr>
          <a:xfrm flipH="1">
            <a:off x="1093301" y="618186"/>
            <a:ext cx="3200400" cy="2790934"/>
          </a:xfrm>
          <a:prstGeom prst="parallelogram">
            <a:avLst>
              <a:gd name="adj" fmla="val 25889"/>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pPr rtl="0"/>
            <a:r>
              <a:rPr lang="de-DE" sz="1600">
                <a:solidFill>
                  <a:srgbClr val="1E6864"/>
                </a:solidFill>
                <a:latin typeface="Century Gothic" panose="020B0502020202020204" pitchFamily="34" charset="0"/>
              </a:rPr>
              <a:t>Text</a:t>
            </a:r>
          </a:p>
        </p:txBody>
      </p:sp>
      <p:sp>
        <p:nvSpPr>
          <p:cNvPr id="6" name="Rounded Rectangle 5">
            <a:extLst>
              <a:ext uri="{FF2B5EF4-FFF2-40B4-BE49-F238E27FC236}">
                <a16:creationId xmlns:a16="http://schemas.microsoft.com/office/drawing/2014/main" id="{7B6859D5-09CB-6BBA-3ABC-C3F978496DEF}"/>
              </a:ext>
            </a:extLst>
          </p:cNvPr>
          <p:cNvSpPr/>
          <p:nvPr/>
        </p:nvSpPr>
        <p:spPr>
          <a:xfrm>
            <a:off x="1501746" y="3313659"/>
            <a:ext cx="8686800" cy="214902"/>
          </a:xfrm>
          <a:custGeom>
            <a:avLst/>
            <a:gdLst>
              <a:gd name="connsiteX0" fmla="*/ 0 w 9970319"/>
              <a:gd name="connsiteY0" fmla="*/ 107451 h 214902"/>
              <a:gd name="connsiteX1" fmla="*/ 107451 w 9970319"/>
              <a:gd name="connsiteY1" fmla="*/ 0 h 214902"/>
              <a:gd name="connsiteX2" fmla="*/ 9862868 w 9970319"/>
              <a:gd name="connsiteY2" fmla="*/ 0 h 214902"/>
              <a:gd name="connsiteX3" fmla="*/ 9970319 w 9970319"/>
              <a:gd name="connsiteY3" fmla="*/ 107451 h 214902"/>
              <a:gd name="connsiteX4" fmla="*/ 9970319 w 9970319"/>
              <a:gd name="connsiteY4" fmla="*/ 107451 h 214902"/>
              <a:gd name="connsiteX5" fmla="*/ 9862868 w 9970319"/>
              <a:gd name="connsiteY5" fmla="*/ 214902 h 214902"/>
              <a:gd name="connsiteX6" fmla="*/ 107451 w 9970319"/>
              <a:gd name="connsiteY6" fmla="*/ 214902 h 214902"/>
              <a:gd name="connsiteX7" fmla="*/ 0 w 9970319"/>
              <a:gd name="connsiteY7" fmla="*/ 107451 h 214902"/>
              <a:gd name="connsiteX0" fmla="*/ 844 w 9971163"/>
              <a:gd name="connsiteY0" fmla="*/ 107451 h 214902"/>
              <a:gd name="connsiteX1" fmla="*/ 159095 w 9971163"/>
              <a:gd name="connsiteY1" fmla="*/ 57150 h 214902"/>
              <a:gd name="connsiteX2" fmla="*/ 9863712 w 9971163"/>
              <a:gd name="connsiteY2" fmla="*/ 0 h 214902"/>
              <a:gd name="connsiteX3" fmla="*/ 9971163 w 9971163"/>
              <a:gd name="connsiteY3" fmla="*/ 107451 h 214902"/>
              <a:gd name="connsiteX4" fmla="*/ 9971163 w 9971163"/>
              <a:gd name="connsiteY4" fmla="*/ 107451 h 214902"/>
              <a:gd name="connsiteX5" fmla="*/ 9863712 w 9971163"/>
              <a:gd name="connsiteY5" fmla="*/ 214902 h 214902"/>
              <a:gd name="connsiteX6" fmla="*/ 108295 w 9971163"/>
              <a:gd name="connsiteY6" fmla="*/ 214902 h 214902"/>
              <a:gd name="connsiteX7" fmla="*/ 844 w 9971163"/>
              <a:gd name="connsiteY7" fmla="*/ 107451 h 214902"/>
              <a:gd name="connsiteX0" fmla="*/ 419 w 9970738"/>
              <a:gd name="connsiteY0" fmla="*/ 107451 h 214902"/>
              <a:gd name="connsiteX1" fmla="*/ 158670 w 9970738"/>
              <a:gd name="connsiteY1" fmla="*/ 57150 h 214902"/>
              <a:gd name="connsiteX2" fmla="*/ 9863287 w 9970738"/>
              <a:gd name="connsiteY2" fmla="*/ 0 h 214902"/>
              <a:gd name="connsiteX3" fmla="*/ 9970738 w 9970738"/>
              <a:gd name="connsiteY3" fmla="*/ 107451 h 214902"/>
              <a:gd name="connsiteX4" fmla="*/ 9970738 w 9970738"/>
              <a:gd name="connsiteY4" fmla="*/ 107451 h 214902"/>
              <a:gd name="connsiteX5" fmla="*/ 9863287 w 9970738"/>
              <a:gd name="connsiteY5" fmla="*/ 214902 h 214902"/>
              <a:gd name="connsiteX6" fmla="*/ 120570 w 9970738"/>
              <a:gd name="connsiteY6" fmla="*/ 154577 h 214902"/>
              <a:gd name="connsiteX7" fmla="*/ 419 w 9970738"/>
              <a:gd name="connsiteY7" fmla="*/ 107451 h 2149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70738" h="214902">
                <a:moveTo>
                  <a:pt x="419" y="107451"/>
                </a:moveTo>
                <a:cubicBezTo>
                  <a:pt x="6769" y="91213"/>
                  <a:pt x="99326" y="57150"/>
                  <a:pt x="158670" y="57150"/>
                </a:cubicBezTo>
                <a:lnTo>
                  <a:pt x="9863287" y="0"/>
                </a:lnTo>
                <a:cubicBezTo>
                  <a:pt x="9922631" y="0"/>
                  <a:pt x="9970738" y="48107"/>
                  <a:pt x="9970738" y="107451"/>
                </a:cubicBezTo>
                <a:lnTo>
                  <a:pt x="9970738" y="107451"/>
                </a:lnTo>
                <a:cubicBezTo>
                  <a:pt x="9970738" y="166795"/>
                  <a:pt x="9922631" y="214902"/>
                  <a:pt x="9863287" y="214902"/>
                </a:cubicBezTo>
                <a:lnTo>
                  <a:pt x="120570" y="154577"/>
                </a:lnTo>
                <a:cubicBezTo>
                  <a:pt x="61226" y="154577"/>
                  <a:pt x="-5931" y="123689"/>
                  <a:pt x="419" y="107451"/>
                </a:cubicBezTo>
                <a:close/>
              </a:path>
            </a:pathLst>
          </a:custGeom>
          <a:gradFill>
            <a:gsLst>
              <a:gs pos="35000">
                <a:srgbClr val="54708B"/>
              </a:gs>
              <a:gs pos="0">
                <a:srgbClr val="8499A0"/>
              </a:gs>
              <a:gs pos="89000">
                <a:srgbClr val="1E4266"/>
              </a:gs>
            </a:gsLst>
            <a:lin ang="0" scaled="0"/>
          </a:gradFill>
          <a:ln w="508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Diamond 45">
            <a:extLst>
              <a:ext uri="{FF2B5EF4-FFF2-40B4-BE49-F238E27FC236}">
                <a16:creationId xmlns:a16="http://schemas.microsoft.com/office/drawing/2014/main" id="{31865D6C-68D8-F46D-7437-C74067D92EFE}"/>
              </a:ext>
            </a:extLst>
          </p:cNvPr>
          <p:cNvSpPr/>
          <p:nvPr/>
        </p:nvSpPr>
        <p:spPr>
          <a:xfrm>
            <a:off x="9135614" y="1883311"/>
            <a:ext cx="3056386" cy="3056386"/>
          </a:xfrm>
          <a:prstGeom prst="diamond">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200" dirty="0">
              <a:solidFill>
                <a:schemeClr val="bg1"/>
              </a:solidFill>
              <a:latin typeface="Century Gothic" panose="020B0502020202020204" pitchFamily="34" charset="0"/>
            </a:endParaRPr>
          </a:p>
        </p:txBody>
      </p:sp>
      <p:sp>
        <p:nvSpPr>
          <p:cNvPr id="16" name="Diamond 15">
            <a:extLst>
              <a:ext uri="{FF2B5EF4-FFF2-40B4-BE49-F238E27FC236}">
                <a16:creationId xmlns:a16="http://schemas.microsoft.com/office/drawing/2014/main" id="{14E5D7A4-E873-7409-C52A-FCFC22CA2E8B}"/>
              </a:ext>
            </a:extLst>
          </p:cNvPr>
          <p:cNvSpPr/>
          <p:nvPr/>
        </p:nvSpPr>
        <p:spPr>
          <a:xfrm>
            <a:off x="9213574" y="1971707"/>
            <a:ext cx="2892287" cy="2892287"/>
          </a:xfrm>
          <a:prstGeom prst="diamond">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de-DE" sz="2200">
                <a:solidFill>
                  <a:schemeClr val="bg1"/>
                </a:solidFill>
                <a:latin typeface="Century Gothic" panose="020B0502020202020204" pitchFamily="34" charset="0"/>
              </a:rPr>
              <a:t>Text</a:t>
            </a:r>
          </a:p>
        </p:txBody>
      </p:sp>
      <p:sp>
        <p:nvSpPr>
          <p:cNvPr id="19" name="TextBox 18">
            <a:extLst>
              <a:ext uri="{FF2B5EF4-FFF2-40B4-BE49-F238E27FC236}">
                <a16:creationId xmlns:a16="http://schemas.microsoft.com/office/drawing/2014/main" id="{2D69972C-7F53-9D13-C04C-F39C1DC943BB}"/>
              </a:ext>
            </a:extLst>
          </p:cNvPr>
          <p:cNvSpPr txBox="1"/>
          <p:nvPr/>
        </p:nvSpPr>
        <p:spPr>
          <a:xfrm>
            <a:off x="1151656" y="195988"/>
            <a:ext cx="2331720" cy="307777"/>
          </a:xfrm>
          <a:prstGeom prst="rect">
            <a:avLst/>
          </a:prstGeom>
          <a:noFill/>
        </p:spPr>
        <p:txBody>
          <a:bodyPr wrap="square" lIns="0" tIns="0" rIns="91440" bIns="0" rtlCol="0" anchor="ctr" anchorCtr="0">
            <a:spAutoFit/>
          </a:bodyPr>
          <a:lstStyle/>
          <a:p>
            <a:pPr rtl="0"/>
            <a:r>
              <a:rPr lang="de-DE" sz="1600">
                <a:solidFill>
                  <a:schemeClr val="bg1"/>
                </a:solidFill>
                <a:latin typeface="Century Gothic" panose="020B0502020202020204" pitchFamily="34" charset="0"/>
              </a:rPr>
              <a:t>KATEGORIE</a:t>
            </a:r>
            <a:r>
              <a:rPr lang="de-DE">
                <a:solidFill>
                  <a:schemeClr val="bg1"/>
                </a:solidFill>
                <a:latin typeface="Century Gothic" panose="020B0502020202020204" pitchFamily="34" charset="0"/>
              </a:rPr>
              <a:t> </a:t>
            </a:r>
            <a:r>
              <a:rPr lang="de-DE" sz="2000">
                <a:solidFill>
                  <a:schemeClr val="bg1"/>
                </a:solidFill>
                <a:latin typeface="Century Gothic" panose="020B0502020202020204" pitchFamily="34" charset="0"/>
              </a:rPr>
              <a:t>1</a:t>
            </a:r>
          </a:p>
        </p:txBody>
      </p:sp>
      <p:grpSp>
        <p:nvGrpSpPr>
          <p:cNvPr id="2" name="Group 1">
            <a:extLst>
              <a:ext uri="{FF2B5EF4-FFF2-40B4-BE49-F238E27FC236}">
                <a16:creationId xmlns:a16="http://schemas.microsoft.com/office/drawing/2014/main" id="{E7DCD835-6F77-E5FC-4248-702134417453}"/>
              </a:ext>
            </a:extLst>
          </p:cNvPr>
          <p:cNvGrpSpPr/>
          <p:nvPr/>
        </p:nvGrpSpPr>
        <p:grpSpPr>
          <a:xfrm>
            <a:off x="59658" y="2286631"/>
            <a:ext cx="1530273" cy="2274258"/>
            <a:chOff x="1265195" y="770586"/>
            <a:chExt cx="3200400" cy="5577053"/>
          </a:xfrm>
          <a:solidFill>
            <a:srgbClr val="719896"/>
          </a:solidFill>
        </p:grpSpPr>
        <p:sp>
          <p:nvSpPr>
            <p:cNvPr id="3" name="Parallelogram 2">
              <a:extLst>
                <a:ext uri="{FF2B5EF4-FFF2-40B4-BE49-F238E27FC236}">
                  <a16:creationId xmlns:a16="http://schemas.microsoft.com/office/drawing/2014/main" id="{937E8242-DF29-AD92-D015-30329C310923}"/>
                </a:ext>
              </a:extLst>
            </p:cNvPr>
            <p:cNvSpPr/>
            <p:nvPr/>
          </p:nvSpPr>
          <p:spPr>
            <a:xfrm>
              <a:off x="1285571" y="3558720"/>
              <a:ext cx="3172968" cy="2788919"/>
            </a:xfrm>
            <a:prstGeom prst="parallelogram">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lIns="137160" tIns="0" rtlCol="0" anchor="t" anchorCtr="0"/>
            <a:lstStyle/>
            <a:p>
              <a:endParaRPr lang="en-US" sz="1600" dirty="0">
                <a:solidFill>
                  <a:schemeClr val="tx1"/>
                </a:solidFill>
                <a:latin typeface="Century Gothic" panose="020B0502020202020204" pitchFamily="34" charset="0"/>
              </a:endParaRPr>
            </a:p>
          </p:txBody>
        </p:sp>
        <p:sp>
          <p:nvSpPr>
            <p:cNvPr id="4" name="Parallelogram 3">
              <a:extLst>
                <a:ext uri="{FF2B5EF4-FFF2-40B4-BE49-F238E27FC236}">
                  <a16:creationId xmlns:a16="http://schemas.microsoft.com/office/drawing/2014/main" id="{4052E409-4D87-DA6A-853C-9424227344F9}"/>
                </a:ext>
              </a:extLst>
            </p:cNvPr>
            <p:cNvSpPr/>
            <p:nvPr/>
          </p:nvSpPr>
          <p:spPr>
            <a:xfrm flipH="1">
              <a:off x="1265195" y="770586"/>
              <a:ext cx="3200400" cy="2790935"/>
            </a:xfrm>
            <a:prstGeom prst="parallelogram">
              <a:avLst>
                <a:gd name="adj" fmla="val 25889"/>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grpSp>
      <p:grpSp>
        <p:nvGrpSpPr>
          <p:cNvPr id="5" name="Group 4">
            <a:extLst>
              <a:ext uri="{FF2B5EF4-FFF2-40B4-BE49-F238E27FC236}">
                <a16:creationId xmlns:a16="http://schemas.microsoft.com/office/drawing/2014/main" id="{37C1B4DF-8AB6-AE6E-AEF5-D826C82B8242}"/>
              </a:ext>
            </a:extLst>
          </p:cNvPr>
          <p:cNvGrpSpPr/>
          <p:nvPr/>
        </p:nvGrpSpPr>
        <p:grpSpPr>
          <a:xfrm>
            <a:off x="154032" y="2286631"/>
            <a:ext cx="1511122" cy="2274258"/>
            <a:chOff x="1265789" y="770586"/>
            <a:chExt cx="3186723" cy="5577053"/>
          </a:xfrm>
          <a:solidFill>
            <a:srgbClr val="D6EEE9"/>
          </a:solidFill>
        </p:grpSpPr>
        <p:sp>
          <p:nvSpPr>
            <p:cNvPr id="7" name="Parallelogram 6">
              <a:extLst>
                <a:ext uri="{FF2B5EF4-FFF2-40B4-BE49-F238E27FC236}">
                  <a16:creationId xmlns:a16="http://schemas.microsoft.com/office/drawing/2014/main" id="{B3C3733F-174C-4C83-EE6C-62C6DA6EF1B5}"/>
                </a:ext>
              </a:extLst>
            </p:cNvPr>
            <p:cNvSpPr/>
            <p:nvPr/>
          </p:nvSpPr>
          <p:spPr>
            <a:xfrm>
              <a:off x="1279542" y="3558720"/>
              <a:ext cx="3172970" cy="2788919"/>
            </a:xfrm>
            <a:prstGeom prst="parallelogram">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lIns="137160" tIns="0" rtlCol="0" anchor="t" anchorCtr="0"/>
            <a:lstStyle/>
            <a:p>
              <a:endParaRPr lang="en-US" sz="1600" dirty="0">
                <a:solidFill>
                  <a:schemeClr val="tx1"/>
                </a:solidFill>
                <a:latin typeface="Century Gothic" panose="020B0502020202020204" pitchFamily="34" charset="0"/>
              </a:endParaRPr>
            </a:p>
          </p:txBody>
        </p:sp>
        <p:sp>
          <p:nvSpPr>
            <p:cNvPr id="8" name="Parallelogram 7">
              <a:extLst>
                <a:ext uri="{FF2B5EF4-FFF2-40B4-BE49-F238E27FC236}">
                  <a16:creationId xmlns:a16="http://schemas.microsoft.com/office/drawing/2014/main" id="{AF859A22-9A34-45F8-1421-8E0E28834274}"/>
                </a:ext>
              </a:extLst>
            </p:cNvPr>
            <p:cNvSpPr/>
            <p:nvPr/>
          </p:nvSpPr>
          <p:spPr>
            <a:xfrm flipH="1">
              <a:off x="1265789" y="770586"/>
              <a:ext cx="3181742" cy="2790935"/>
            </a:xfrm>
            <a:prstGeom prst="parallelogram">
              <a:avLst>
                <a:gd name="adj" fmla="val 25889"/>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grpSp>
      <p:sp>
        <p:nvSpPr>
          <p:cNvPr id="9" name="TextBox 8">
            <a:extLst>
              <a:ext uri="{FF2B5EF4-FFF2-40B4-BE49-F238E27FC236}">
                <a16:creationId xmlns:a16="http://schemas.microsoft.com/office/drawing/2014/main" id="{7D67B6E7-AC29-4A23-B43F-FECC263DAB1B}"/>
              </a:ext>
            </a:extLst>
          </p:cNvPr>
          <p:cNvSpPr txBox="1"/>
          <p:nvPr/>
        </p:nvSpPr>
        <p:spPr>
          <a:xfrm>
            <a:off x="506347" y="3328641"/>
            <a:ext cx="1083584" cy="169277"/>
          </a:xfrm>
          <a:prstGeom prst="rect">
            <a:avLst/>
          </a:prstGeom>
          <a:noFill/>
        </p:spPr>
        <p:txBody>
          <a:bodyPr wrap="square" lIns="0" tIns="0" rIns="91440" bIns="0" rtlCol="0" anchor="ctr" anchorCtr="0">
            <a:spAutoFit/>
          </a:bodyPr>
          <a:lstStyle/>
          <a:p>
            <a:pPr algn="ctr" rtl="0"/>
            <a:r>
              <a:rPr lang="de-DE" sz="1100">
                <a:solidFill>
                  <a:srgbClr val="1E6864"/>
                </a:solidFill>
                <a:latin typeface="Century Gothic" panose="020B0502020202020204" pitchFamily="34" charset="0"/>
              </a:rPr>
              <a:t>Text</a:t>
            </a:r>
          </a:p>
        </p:txBody>
      </p:sp>
    </p:spTree>
    <p:extLst>
      <p:ext uri="{BB962C8B-B14F-4D97-AF65-F5344CB8AC3E}">
        <p14:creationId xmlns:p14="http://schemas.microsoft.com/office/powerpoint/2010/main" val="28860705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de-DE" sz="1600" b="1" dirty="0">
                          <a:solidFill>
                            <a:schemeClr val="tx1"/>
                          </a:solidFill>
                          <a:effectLst/>
                          <a:latin typeface="Century Gothic" panose="020B0502020202020204" pitchFamily="34" charset="0"/>
                        </a:rPr>
                        <a:t>HAFTUNGSAUSSCHLUSS</a:t>
                      </a:r>
                    </a:p>
                    <a:p>
                      <a:pPr marL="0" marR="0" rtl="0">
                        <a:spcBef>
                          <a:spcPts val="0"/>
                        </a:spcBef>
                        <a:spcAft>
                          <a:spcPts val="0"/>
                        </a:spcAft>
                      </a:pPr>
                      <a:r>
                        <a:rPr lang="de-DE" sz="1200" b="0" dirty="0">
                          <a:solidFill>
                            <a:schemeClr val="tx1"/>
                          </a:solidFill>
                          <a:effectLst/>
                          <a:latin typeface="Century Gothic" panose="020B0502020202020204" pitchFamily="34" charset="0"/>
                        </a:rPr>
                        <a:t> </a:t>
                      </a:r>
                    </a:p>
                    <a:p>
                      <a:pPr marL="0" marR="0" rtl="0">
                        <a:spcBef>
                          <a:spcPts val="0"/>
                        </a:spcBef>
                        <a:spcAft>
                          <a:spcPts val="0"/>
                        </a:spcAft>
                      </a:pPr>
                      <a:r>
                        <a:rPr lang="de-DE" sz="1400" b="0" dirty="0">
                          <a:solidFill>
                            <a:schemeClr val="tx1"/>
                          </a:solidFill>
                          <a:effectLst/>
                          <a:latin typeface="Century Gothic" panose="020B0502020202020204" pitchFamily="34" charset="0"/>
                        </a:rPr>
                        <a:t>Alle von Smartsheet auf der Website aufgeführten Artikel, Vorlagen oder Informationen dienen lediglich als Referenz. Wir versuchen, die Informationen stets zu aktualisieren und zu korrigieren. Wir geben jedoch, weder ausdrücklich noch stillschweigend, keine Zusicherungen oder Garantien jeglicher Art über die Vollständigkeit, Genauigkeit, Zuverlässigkeit, Eignung oder Verfügbarkeit in Bezug auf die Website oder die auf der Website enthaltenen Informationen, Artikel, Vorlagen oder zugehörigen Grafiken. Die Nutzung dieser Informationen erfolgt deshalb auf eigenes Risiko.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12708</TotalTime>
  <Words>324</Words>
  <Application>Microsoft Office PowerPoint</Application>
  <PresentationFormat>Widescreen</PresentationFormat>
  <Paragraphs>39</Paragraphs>
  <Slides>4</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Mira Li</cp:lastModifiedBy>
  <cp:revision>197</cp:revision>
  <cp:lastPrinted>2024-02-20T23:48:17Z</cp:lastPrinted>
  <dcterms:created xsi:type="dcterms:W3CDTF">2021-07-07T23:54:57Z</dcterms:created>
  <dcterms:modified xsi:type="dcterms:W3CDTF">2024-11-10T09:31:36Z</dcterms:modified>
</cp:coreProperties>
</file>