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54"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E8C3"/>
    <a:srgbClr val="F7DBAB"/>
    <a:srgbClr val="FEF2DE"/>
    <a:srgbClr val="FFF9F1"/>
    <a:srgbClr val="01E5EC"/>
    <a:srgbClr val="FFB700"/>
    <a:srgbClr val="FF521F"/>
    <a:srgbClr val="CEE38D"/>
    <a:srgbClr val="FAD6F3"/>
    <a:srgbClr val="FFE6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54" autoAdjust="0"/>
    <p:restoredTop sz="96058"/>
  </p:normalViewPr>
  <p:slideViewPr>
    <p:cSldViewPr snapToGrid="0" snapToObjects="1">
      <p:cViewPr varScale="1">
        <p:scale>
          <a:sx n="104" d="100"/>
          <a:sy n="104" d="100"/>
        </p:scale>
        <p:origin x="120" y="624"/>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1396078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10/29/2024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50062"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165559" y="178358"/>
            <a:ext cx="9320186" cy="461665"/>
          </a:xfrm>
          <a:prstGeom prst="rect">
            <a:avLst/>
          </a:prstGeom>
          <a:noFill/>
          <a:effectLst/>
        </p:spPr>
        <p:txBody>
          <a:bodyPr wrap="square" rtlCol="0">
            <a:spAutoFit/>
          </a:bodyPr>
          <a:lstStyle/>
          <a:p>
            <a:pPr rtl="0"/>
            <a:r>
              <a:rPr lang="de-DE" sz="2400" b="1" dirty="0">
                <a:solidFill>
                  <a:schemeClr val="tx1">
                    <a:lumMod val="65000"/>
                    <a:lumOff val="35000"/>
                  </a:schemeClr>
                </a:solidFill>
                <a:latin typeface="Century Gothic" panose="020B0502020202020204" pitchFamily="34" charset="0"/>
              </a:rPr>
              <a:t>VORLAGE FÜR EINEN STRATEGISCHEN ENGAGEMENT-PLAN</a:t>
            </a:r>
          </a:p>
        </p:txBody>
      </p:sp>
      <p:graphicFrame>
        <p:nvGraphicFramePr>
          <p:cNvPr id="2" name="Table 1">
            <a:extLst>
              <a:ext uri="{FF2B5EF4-FFF2-40B4-BE49-F238E27FC236}">
                <a16:creationId xmlns:a16="http://schemas.microsoft.com/office/drawing/2014/main" id="{4B8A9E72-D9BD-FF79-7DC1-F911300D7A4A}"/>
              </a:ext>
            </a:extLst>
          </p:cNvPr>
          <p:cNvGraphicFramePr>
            <a:graphicFrameLocks noGrp="1"/>
          </p:cNvGraphicFramePr>
          <p:nvPr>
            <p:extLst>
              <p:ext uri="{D42A27DB-BD31-4B8C-83A1-F6EECF244321}">
                <p14:modId xmlns:p14="http://schemas.microsoft.com/office/powerpoint/2010/main" val="18094663"/>
              </p:ext>
            </p:extLst>
          </p:nvPr>
        </p:nvGraphicFramePr>
        <p:xfrm>
          <a:off x="266781" y="905042"/>
          <a:ext cx="11608606" cy="5407935"/>
        </p:xfrm>
        <a:graphic>
          <a:graphicData uri="http://schemas.openxmlformats.org/drawingml/2006/table">
            <a:tbl>
              <a:tblPr>
                <a:tableStyleId>{5C22544A-7EE6-4342-B048-85BDC9FD1C3A}</a:tableStyleId>
              </a:tblPr>
              <a:tblGrid>
                <a:gridCol w="1600520">
                  <a:extLst>
                    <a:ext uri="{9D8B030D-6E8A-4147-A177-3AD203B41FA5}">
                      <a16:colId xmlns:a16="http://schemas.microsoft.com/office/drawing/2014/main" val="3327678090"/>
                    </a:ext>
                  </a:extLst>
                </a:gridCol>
                <a:gridCol w="1289785">
                  <a:extLst>
                    <a:ext uri="{9D8B030D-6E8A-4147-A177-3AD203B41FA5}">
                      <a16:colId xmlns:a16="http://schemas.microsoft.com/office/drawing/2014/main" val="374952208"/>
                    </a:ext>
                  </a:extLst>
                </a:gridCol>
                <a:gridCol w="885525">
                  <a:extLst>
                    <a:ext uri="{9D8B030D-6E8A-4147-A177-3AD203B41FA5}">
                      <a16:colId xmlns:a16="http://schemas.microsoft.com/office/drawing/2014/main" val="3107695250"/>
                    </a:ext>
                  </a:extLst>
                </a:gridCol>
                <a:gridCol w="914400">
                  <a:extLst>
                    <a:ext uri="{9D8B030D-6E8A-4147-A177-3AD203B41FA5}">
                      <a16:colId xmlns:a16="http://schemas.microsoft.com/office/drawing/2014/main" val="4281227586"/>
                    </a:ext>
                  </a:extLst>
                </a:gridCol>
                <a:gridCol w="897126">
                  <a:extLst>
                    <a:ext uri="{9D8B030D-6E8A-4147-A177-3AD203B41FA5}">
                      <a16:colId xmlns:a16="http://schemas.microsoft.com/office/drawing/2014/main" val="3541210016"/>
                    </a:ext>
                  </a:extLst>
                </a:gridCol>
                <a:gridCol w="1424118">
                  <a:extLst>
                    <a:ext uri="{9D8B030D-6E8A-4147-A177-3AD203B41FA5}">
                      <a16:colId xmlns:a16="http://schemas.microsoft.com/office/drawing/2014/main" val="3365387261"/>
                    </a:ext>
                  </a:extLst>
                </a:gridCol>
                <a:gridCol w="1939636">
                  <a:extLst>
                    <a:ext uri="{9D8B030D-6E8A-4147-A177-3AD203B41FA5}">
                      <a16:colId xmlns:a16="http://schemas.microsoft.com/office/drawing/2014/main" val="3367415651"/>
                    </a:ext>
                  </a:extLst>
                </a:gridCol>
                <a:gridCol w="1080654">
                  <a:extLst>
                    <a:ext uri="{9D8B030D-6E8A-4147-A177-3AD203B41FA5}">
                      <a16:colId xmlns:a16="http://schemas.microsoft.com/office/drawing/2014/main" val="4269885613"/>
                    </a:ext>
                  </a:extLst>
                </a:gridCol>
                <a:gridCol w="1576842">
                  <a:extLst>
                    <a:ext uri="{9D8B030D-6E8A-4147-A177-3AD203B41FA5}">
                      <a16:colId xmlns:a16="http://schemas.microsoft.com/office/drawing/2014/main" val="901158326"/>
                    </a:ext>
                  </a:extLst>
                </a:gridCol>
              </a:tblGrid>
              <a:tr h="375551">
                <a:tc gridSpan="2">
                  <a:txBody>
                    <a:bodyPr/>
                    <a:lstStyle/>
                    <a:p>
                      <a:pPr algn="l" rtl="0" fontAlgn="ctr"/>
                      <a:r>
                        <a:rPr lang="de-DE" sz="1600" u="none" strike="noStrike">
                          <a:solidFill>
                            <a:schemeClr val="tx2"/>
                          </a:solidFill>
                          <a:effectLst/>
                          <a:latin typeface="Century Gothic" panose="020B0502020202020204" pitchFamily="34" charset="0"/>
                        </a:rPr>
                        <a:t>STAKEHOLDER*INNEN</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tx2"/>
                      </a:solidFill>
                      <a:prstDash val="solid"/>
                      <a:round/>
                      <a:headEnd type="none" w="med" len="med"/>
                      <a:tailEnd type="none" w="med" len="med"/>
                    </a:lnT>
                    <a:lnB w="28575" cap="flat" cmpd="sng" algn="ctr">
                      <a:solidFill>
                        <a:schemeClr val="tx2">
                          <a:lumMod val="60000"/>
                          <a:lumOff val="40000"/>
                        </a:schemeClr>
                      </a:solidFill>
                      <a:prstDash val="solid"/>
                      <a:round/>
                      <a:headEnd type="none" w="med" len="med"/>
                      <a:tailEnd type="none" w="med" len="med"/>
                    </a:lnB>
                    <a:solidFill>
                      <a:schemeClr val="tx2">
                        <a:lumMod val="20000"/>
                        <a:lumOff val="80000"/>
                      </a:schemeClr>
                    </a:solidFill>
                  </a:tcPr>
                </a:tc>
                <a:tc hMerge="1">
                  <a:txBody>
                    <a:bodyPr/>
                    <a:lstStyle/>
                    <a:p>
                      <a:endParaRPr lang="en-US"/>
                    </a:p>
                  </a:txBody>
                  <a:tcPr/>
                </a:tc>
                <a:tc gridSpan="3">
                  <a:txBody>
                    <a:bodyPr/>
                    <a:lstStyle/>
                    <a:p>
                      <a:pPr algn="l" rtl="0" fontAlgn="ctr"/>
                      <a:r>
                        <a:rPr lang="de-DE" sz="1600" u="none" strike="noStrike">
                          <a:effectLst/>
                          <a:latin typeface="Century Gothic" panose="020B0502020202020204" pitchFamily="34" charset="0"/>
                        </a:rPr>
                        <a:t>PROJEKTPHASE</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tx1">
                          <a:lumMod val="65000"/>
                          <a:lumOff val="35000"/>
                        </a:schemeClr>
                      </a:solid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solidFill>
                      <a:schemeClr val="bg2">
                        <a:lumMod val="90000"/>
                      </a:schemeClr>
                    </a:solidFill>
                  </a:tcPr>
                </a:tc>
                <a:tc hMerge="1">
                  <a:txBody>
                    <a:bodyPr/>
                    <a:lstStyle/>
                    <a:p>
                      <a:endParaRPr lang="en-US"/>
                    </a:p>
                  </a:txBody>
                  <a:tcPr/>
                </a:tc>
                <a:tc hMerge="1">
                  <a:txBody>
                    <a:bodyPr/>
                    <a:lstStyle/>
                    <a:p>
                      <a:endParaRPr lang="en-US"/>
                    </a:p>
                  </a:txBody>
                  <a:tcPr/>
                </a:tc>
                <a:tc gridSpan="4">
                  <a:txBody>
                    <a:bodyPr/>
                    <a:lstStyle/>
                    <a:p>
                      <a:pPr algn="l" rtl="0" fontAlgn="ctr"/>
                      <a:r>
                        <a:rPr lang="de-DE" sz="1600" u="none" strike="noStrike">
                          <a:effectLst/>
                          <a:latin typeface="Century Gothic" panose="020B0502020202020204" pitchFamily="34" charset="0"/>
                        </a:rPr>
                        <a:t>INITIIERUNG</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accent4">
                          <a:lumMod val="75000"/>
                        </a:schemeClr>
                      </a:solidFill>
                      <a:prstDash val="solid"/>
                      <a:round/>
                      <a:headEnd type="none" w="med" len="med"/>
                      <a:tailEnd type="none" w="med" len="med"/>
                    </a:lnT>
                    <a:lnB w="28575" cap="flat" cmpd="sng" algn="ctr">
                      <a:solidFill>
                        <a:schemeClr val="accent4"/>
                      </a:solidFill>
                      <a:prstDash val="solid"/>
                      <a:round/>
                      <a:headEnd type="none" w="med" len="med"/>
                      <a:tailEnd type="none" w="med" len="med"/>
                    </a:lnB>
                    <a:solidFill>
                      <a:schemeClr val="accent4">
                        <a:lumMod val="60000"/>
                        <a:lumOff val="4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39047124"/>
                  </a:ext>
                </a:extLst>
              </a:tr>
              <a:tr h="525772">
                <a:tc>
                  <a:txBody>
                    <a:bodyPr/>
                    <a:lstStyle/>
                    <a:p>
                      <a:pPr algn="l" rtl="0" fontAlgn="ctr"/>
                      <a:r>
                        <a:rPr lang="de-DE" sz="1100" u="none" strike="noStrike">
                          <a:effectLst/>
                          <a:latin typeface="Century Gothic" panose="020B0502020202020204" pitchFamily="34" charset="0"/>
                        </a:rPr>
                        <a:t>ROLLE</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tx2">
                          <a:lumMod val="60000"/>
                          <a:lumOff val="4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de-DE" sz="1100" u="none" strike="noStrike">
                          <a:effectLst/>
                          <a:latin typeface="Century Gothic" panose="020B0502020202020204" pitchFamily="34" charset="0"/>
                        </a:rPr>
                        <a:t>NAME</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tx2">
                          <a:lumMod val="60000"/>
                          <a:lumOff val="4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rtl="0" fontAlgn="ctr"/>
                      <a:r>
                        <a:rPr lang="de-DE" sz="1100" u="none" strike="noStrike">
                          <a:effectLst/>
                          <a:latin typeface="Century Gothic" panose="020B0502020202020204" pitchFamily="34" charset="0"/>
                        </a:rPr>
                        <a:t>KATEGORIE</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2"/>
                    </a:solidFill>
                  </a:tcPr>
                </a:tc>
                <a:tc>
                  <a:txBody>
                    <a:bodyPr/>
                    <a:lstStyle/>
                    <a:p>
                      <a:pPr algn="ctr" rtl="0" fontAlgn="ctr"/>
                      <a:r>
                        <a:rPr lang="de-DE" sz="1100" u="none" strike="noStrike">
                          <a:effectLst/>
                          <a:latin typeface="Century Gothic" panose="020B0502020202020204" pitchFamily="34" charset="0"/>
                        </a:rPr>
                        <a:t>INTERESSE</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2"/>
                    </a:solidFill>
                  </a:tcPr>
                </a:tc>
                <a:tc>
                  <a:txBody>
                    <a:bodyPr/>
                    <a:lstStyle/>
                    <a:p>
                      <a:pPr algn="ctr" rtl="0" fontAlgn="ctr"/>
                      <a:r>
                        <a:rPr lang="de-DE" sz="1100" u="none" strike="noStrike">
                          <a:effectLst/>
                          <a:latin typeface="Century Gothic" panose="020B0502020202020204" pitchFamily="34" charset="0"/>
                        </a:rPr>
                        <a:t>EINFLUSS</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2"/>
                    </a:solidFill>
                  </a:tcPr>
                </a:tc>
                <a:tc>
                  <a:txBody>
                    <a:bodyPr/>
                    <a:lstStyle/>
                    <a:p>
                      <a:pPr algn="l" rtl="0" fontAlgn="ctr"/>
                      <a:r>
                        <a:rPr lang="de-DE" sz="1100" u="none" strike="noStrike">
                          <a:effectLst/>
                          <a:latin typeface="Century Gothic" panose="020B0502020202020204" pitchFamily="34" charset="0"/>
                        </a:rPr>
                        <a:t>ERWARTUNGEN</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accent4"/>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a:txBody>
                    <a:bodyPr/>
                    <a:lstStyle/>
                    <a:p>
                      <a:pPr algn="l" rtl="0" fontAlgn="ctr"/>
                      <a:r>
                        <a:rPr lang="de-DE" sz="1100" u="none" strike="noStrike">
                          <a:effectLst/>
                          <a:latin typeface="Century Gothic" panose="020B0502020202020204" pitchFamily="34" charset="0"/>
                        </a:rPr>
                        <a:t>KOMMUNIKATIONSANSATZ</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accent4"/>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a:txBody>
                    <a:bodyPr/>
                    <a:lstStyle/>
                    <a:p>
                      <a:pPr algn="ctr" rtl="0" fontAlgn="ctr"/>
                      <a:r>
                        <a:rPr lang="de-DE" sz="1100" u="none" strike="noStrike">
                          <a:effectLst/>
                          <a:latin typeface="Century Gothic" panose="020B0502020202020204" pitchFamily="34" charset="0"/>
                        </a:rPr>
                        <a:t>HÄUFIGKEIT</a:t>
                      </a: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accent4"/>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a:txBody>
                    <a:bodyPr/>
                    <a:lstStyle/>
                    <a:p>
                      <a:pPr algn="l" rtl="0" fontAlgn="ctr"/>
                      <a:r>
                        <a:rPr lang="de-DE" sz="1100" u="none" strike="noStrike">
                          <a:effectLst/>
                          <a:latin typeface="Century Gothic" panose="020B0502020202020204" pitchFamily="34" charset="0"/>
                        </a:rPr>
                        <a:t>ANLIEGEN</a:t>
                      </a: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accent4"/>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16913389"/>
                  </a:ext>
                </a:extLst>
              </a:tr>
              <a:tr h="751102">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BEDC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452302645"/>
                  </a:ext>
                </a:extLst>
              </a:tr>
              <a:tr h="751102">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BEDC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3256516414"/>
                  </a:ext>
                </a:extLst>
              </a:tr>
              <a:tr h="751102">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BEDC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1734747105"/>
                  </a:ext>
                </a:extLst>
              </a:tr>
              <a:tr h="751102">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BEDC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2648770546"/>
                  </a:ext>
                </a:extLst>
              </a:tr>
              <a:tr h="751102">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BEDC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633129863"/>
                  </a:ext>
                </a:extLst>
              </a:tr>
              <a:tr h="751102">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065"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8E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5E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BEDC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81588" marR="9065" marT="906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6AB"/>
                    </a:solidFill>
                  </a:tcPr>
                </a:tc>
                <a:extLst>
                  <a:ext uri="{0D108BD9-81ED-4DB2-BD59-A6C34878D82A}">
                    <a16:rowId xmlns:a16="http://schemas.microsoft.com/office/drawing/2014/main" val="1079847162"/>
                  </a:ext>
                </a:extLst>
              </a:tr>
            </a:tbl>
          </a:graphicData>
        </a:graphic>
      </p:graphicFrame>
      <p:pic>
        <p:nvPicPr>
          <p:cNvPr id="3" name="Picture 2">
            <a:hlinkClick r:id="rId3"/>
            <a:extLst>
              <a:ext uri="{FF2B5EF4-FFF2-40B4-BE49-F238E27FC236}">
                <a16:creationId xmlns:a16="http://schemas.microsoft.com/office/drawing/2014/main" id="{9A789E86-DAC2-BB3D-6F65-F882CE06A351}"/>
              </a:ext>
            </a:extLst>
          </p:cNvPr>
          <p:cNvPicPr>
            <a:picLocks noChangeAspect="1"/>
          </p:cNvPicPr>
          <p:nvPr/>
        </p:nvPicPr>
        <p:blipFill>
          <a:blip r:embed="rId4"/>
          <a:srcRect/>
          <a:stretch/>
        </p:blipFill>
        <p:spPr>
          <a:xfrm>
            <a:off x="8997568" y="166648"/>
            <a:ext cx="2880000" cy="572815"/>
          </a:xfrm>
          <a:prstGeom prst="rect">
            <a:avLst/>
          </a:prstGeom>
        </p:spPr>
      </p:pic>
    </p:spTree>
    <p:extLst>
      <p:ext uri="{BB962C8B-B14F-4D97-AF65-F5344CB8AC3E}">
        <p14:creationId xmlns:p14="http://schemas.microsoft.com/office/powerpoint/2010/main" val="4147499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a:solidFill>
                            <a:schemeClr val="tx1"/>
                          </a:solidFill>
                          <a:effectLst/>
                          <a:latin typeface="Century Gothic" panose="020B0502020202020204" pitchFamily="34" charset="0"/>
                        </a:rPr>
                        <a:t> </a:t>
                      </a:r>
                    </a:p>
                    <a:p>
                      <a:pPr marL="0" marR="0" rtl="0">
                        <a:spcBef>
                          <a:spcPts val="0"/>
                        </a:spcBef>
                        <a:spcAft>
                          <a:spcPts val="0"/>
                        </a:spcAft>
                      </a:pPr>
                      <a:r>
                        <a:rPr lang="de-DE" sz="1400" b="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0</TotalTime>
  <Words>113</Words>
  <Application>Microsoft Office PowerPoint</Application>
  <PresentationFormat>Widescreen</PresentationFormat>
  <Paragraphs>18</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Nicole Li （李虹）</cp:lastModifiedBy>
  <cp:revision>93</cp:revision>
  <cp:lastPrinted>2020-08-31T22:23:58Z</cp:lastPrinted>
  <dcterms:created xsi:type="dcterms:W3CDTF">2021-07-07T23:54:57Z</dcterms:created>
  <dcterms:modified xsi:type="dcterms:W3CDTF">2024-10-29T03:59:56Z</dcterms:modified>
</cp:coreProperties>
</file>