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8C3"/>
    <a:srgbClr val="F7DBAB"/>
    <a:srgbClr val="FEF2DE"/>
    <a:srgbClr val="FFF9F1"/>
    <a:srgbClr val="01E5EC"/>
    <a:srgbClr val="FFB700"/>
    <a:srgbClr val="FF521F"/>
    <a:srgbClr val="CEE38D"/>
    <a:srgbClr val="FAD6F3"/>
    <a:srgbClr val="FFE6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54" autoAdjust="0"/>
    <p:restoredTop sz="96058"/>
  </p:normalViewPr>
  <p:slideViewPr>
    <p:cSldViewPr snapToGrid="0" snapToObjects="1">
      <p:cViewPr varScale="1">
        <p:scale>
          <a:sx n="104" d="100"/>
          <a:sy n="104" d="100"/>
        </p:scale>
        <p:origin x="120" y="62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396078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6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8" y="178358"/>
            <a:ext cx="11010441" cy="415498"/>
          </a:xfrm>
          <a:prstGeom prst="rect">
            <a:avLst/>
          </a:prstGeom>
          <a:noFill/>
          <a:effectLst/>
        </p:spPr>
        <p:txBody>
          <a:bodyPr wrap="square" rtlCol="0">
            <a:spAutoFit/>
          </a:bodyPr>
          <a:lstStyle/>
          <a:p>
            <a:pPr rtl="0"/>
            <a:r>
              <a:rPr lang="de-DE" sz="2100" b="1" dirty="0">
                <a:solidFill>
                  <a:schemeClr val="tx1">
                    <a:lumMod val="65000"/>
                    <a:lumOff val="35000"/>
                  </a:schemeClr>
                </a:solidFill>
                <a:latin typeface="Century Gothic" panose="020B0502020202020204" pitchFamily="34" charset="0"/>
              </a:rPr>
              <a:t>VORLAGE FÜR EINEN STRATEGISCHEN ENGAGEMENT-PLAN – BEISPIEL</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9025276" y="185120"/>
            <a:ext cx="2342672" cy="465946"/>
          </a:xfrm>
          <a:prstGeom prst="rect">
            <a:avLst/>
          </a:prstGeom>
        </p:spPr>
      </p:pic>
      <p:graphicFrame>
        <p:nvGraphicFramePr>
          <p:cNvPr id="2" name="Table 1">
            <a:extLst>
              <a:ext uri="{FF2B5EF4-FFF2-40B4-BE49-F238E27FC236}">
                <a16:creationId xmlns:a16="http://schemas.microsoft.com/office/drawing/2014/main" id="{4B8A9E72-D9BD-FF79-7DC1-F911300D7A4A}"/>
              </a:ext>
            </a:extLst>
          </p:cNvPr>
          <p:cNvGraphicFramePr>
            <a:graphicFrameLocks noGrp="1"/>
          </p:cNvGraphicFramePr>
          <p:nvPr>
            <p:extLst>
              <p:ext uri="{D42A27DB-BD31-4B8C-83A1-F6EECF244321}">
                <p14:modId xmlns:p14="http://schemas.microsoft.com/office/powerpoint/2010/main" val="86972148"/>
              </p:ext>
            </p:extLst>
          </p:nvPr>
        </p:nvGraphicFramePr>
        <p:xfrm>
          <a:off x="266781" y="905042"/>
          <a:ext cx="11608606" cy="5407935"/>
        </p:xfrm>
        <a:graphic>
          <a:graphicData uri="http://schemas.openxmlformats.org/drawingml/2006/table">
            <a:tbl>
              <a:tblPr>
                <a:tableStyleId>{5C22544A-7EE6-4342-B048-85BDC9FD1C3A}</a:tableStyleId>
              </a:tblPr>
              <a:tblGrid>
                <a:gridCol w="1469655">
                  <a:extLst>
                    <a:ext uri="{9D8B030D-6E8A-4147-A177-3AD203B41FA5}">
                      <a16:colId xmlns:a16="http://schemas.microsoft.com/office/drawing/2014/main" val="3327678090"/>
                    </a:ext>
                  </a:extLst>
                </a:gridCol>
                <a:gridCol w="1154546">
                  <a:extLst>
                    <a:ext uri="{9D8B030D-6E8A-4147-A177-3AD203B41FA5}">
                      <a16:colId xmlns:a16="http://schemas.microsoft.com/office/drawing/2014/main" val="374952208"/>
                    </a:ext>
                  </a:extLst>
                </a:gridCol>
                <a:gridCol w="905163">
                  <a:extLst>
                    <a:ext uri="{9D8B030D-6E8A-4147-A177-3AD203B41FA5}">
                      <a16:colId xmlns:a16="http://schemas.microsoft.com/office/drawing/2014/main" val="3107695250"/>
                    </a:ext>
                  </a:extLst>
                </a:gridCol>
                <a:gridCol w="979055">
                  <a:extLst>
                    <a:ext uri="{9D8B030D-6E8A-4147-A177-3AD203B41FA5}">
                      <a16:colId xmlns:a16="http://schemas.microsoft.com/office/drawing/2014/main" val="4281227586"/>
                    </a:ext>
                  </a:extLst>
                </a:gridCol>
                <a:gridCol w="923636">
                  <a:extLst>
                    <a:ext uri="{9D8B030D-6E8A-4147-A177-3AD203B41FA5}">
                      <a16:colId xmlns:a16="http://schemas.microsoft.com/office/drawing/2014/main" val="3541210016"/>
                    </a:ext>
                  </a:extLst>
                </a:gridCol>
                <a:gridCol w="1690255">
                  <a:extLst>
                    <a:ext uri="{9D8B030D-6E8A-4147-A177-3AD203B41FA5}">
                      <a16:colId xmlns:a16="http://schemas.microsoft.com/office/drawing/2014/main" val="3365387261"/>
                    </a:ext>
                  </a:extLst>
                </a:gridCol>
                <a:gridCol w="1716408">
                  <a:extLst>
                    <a:ext uri="{9D8B030D-6E8A-4147-A177-3AD203B41FA5}">
                      <a16:colId xmlns:a16="http://schemas.microsoft.com/office/drawing/2014/main" val="3367415651"/>
                    </a:ext>
                  </a:extLst>
                </a:gridCol>
                <a:gridCol w="943276">
                  <a:extLst>
                    <a:ext uri="{9D8B030D-6E8A-4147-A177-3AD203B41FA5}">
                      <a16:colId xmlns:a16="http://schemas.microsoft.com/office/drawing/2014/main" val="4269885613"/>
                    </a:ext>
                  </a:extLst>
                </a:gridCol>
                <a:gridCol w="1826612">
                  <a:extLst>
                    <a:ext uri="{9D8B030D-6E8A-4147-A177-3AD203B41FA5}">
                      <a16:colId xmlns:a16="http://schemas.microsoft.com/office/drawing/2014/main" val="901158326"/>
                    </a:ext>
                  </a:extLst>
                </a:gridCol>
              </a:tblGrid>
              <a:tr h="375551">
                <a:tc gridSpan="2">
                  <a:txBody>
                    <a:bodyPr/>
                    <a:lstStyle/>
                    <a:p>
                      <a:pPr algn="l" rtl="0" fontAlgn="ctr"/>
                      <a:r>
                        <a:rPr lang="de-DE" sz="1600" u="none" strike="noStrike">
                          <a:solidFill>
                            <a:schemeClr val="tx2"/>
                          </a:solidFill>
                          <a:effectLst/>
                          <a:latin typeface="Century Gothic" panose="020B0502020202020204" pitchFamily="34" charset="0"/>
                        </a:rPr>
                        <a:t>STAKEHOLDER*INNEN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2"/>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gridSpan="3">
                  <a:txBody>
                    <a:bodyPr/>
                    <a:lstStyle/>
                    <a:p>
                      <a:pPr algn="l" rtl="0" fontAlgn="ctr"/>
                      <a:r>
                        <a:rPr lang="de-DE" sz="1600" u="none" strike="noStrike">
                          <a:effectLst/>
                          <a:latin typeface="Century Gothic" panose="020B0502020202020204" pitchFamily="34" charset="0"/>
                        </a:rPr>
                        <a:t>PROJEKTPHASE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1">
                          <a:lumMod val="65000"/>
                          <a:lumOff val="3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2">
                        <a:lumMod val="90000"/>
                      </a:schemeClr>
                    </a:solidFill>
                  </a:tcPr>
                </a:tc>
                <a:tc hMerge="1">
                  <a:txBody>
                    <a:bodyPr/>
                    <a:lstStyle/>
                    <a:p>
                      <a:endParaRPr lang="en-US"/>
                    </a:p>
                  </a:txBody>
                  <a:tcPr/>
                </a:tc>
                <a:tc hMerge="1">
                  <a:txBody>
                    <a:bodyPr/>
                    <a:lstStyle/>
                    <a:p>
                      <a:endParaRPr lang="en-US"/>
                    </a:p>
                  </a:txBody>
                  <a:tcPr/>
                </a:tc>
                <a:tc gridSpan="4">
                  <a:txBody>
                    <a:bodyPr/>
                    <a:lstStyle/>
                    <a:p>
                      <a:pPr algn="l" rtl="0" fontAlgn="ctr"/>
                      <a:r>
                        <a:rPr lang="de-DE" sz="1600" u="none" strike="noStrike">
                          <a:effectLst/>
                          <a:latin typeface="Century Gothic" panose="020B0502020202020204" pitchFamily="34" charset="0"/>
                        </a:rPr>
                        <a:t>INITIIERUNG</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accent4">
                          <a:lumMod val="75000"/>
                        </a:schemeClr>
                      </a:solidFill>
                      <a:prstDash val="solid"/>
                      <a:round/>
                      <a:headEnd type="none" w="med" len="med"/>
                      <a:tailEnd type="none" w="med" len="med"/>
                    </a:lnT>
                    <a:lnB w="28575" cap="flat" cmpd="sng" algn="ctr">
                      <a:solidFill>
                        <a:schemeClr val="accent4"/>
                      </a:solidFill>
                      <a:prstDash val="solid"/>
                      <a:round/>
                      <a:headEnd type="none" w="med" len="med"/>
                      <a:tailEnd type="none" w="med" len="med"/>
                    </a:lnB>
                    <a:solidFill>
                      <a:schemeClr val="accent4">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9047124"/>
                  </a:ext>
                </a:extLst>
              </a:tr>
              <a:tr h="525772">
                <a:tc>
                  <a:txBody>
                    <a:bodyPr/>
                    <a:lstStyle/>
                    <a:p>
                      <a:pPr algn="l" rtl="0" fontAlgn="ctr"/>
                      <a:r>
                        <a:rPr lang="de-DE" sz="1000" u="none" strike="noStrike" dirty="0">
                          <a:effectLst/>
                          <a:latin typeface="Century Gothic" panose="020B0502020202020204" pitchFamily="34" charset="0"/>
                        </a:rPr>
                        <a:t>ROLLE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1000" u="none" strike="noStrike" dirty="0">
                          <a:effectLst/>
                          <a:latin typeface="Century Gothic" panose="020B0502020202020204" pitchFamily="34" charset="0"/>
                        </a:rPr>
                        <a:t>NAME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de-DE" sz="1000" u="none" strike="noStrike" dirty="0">
                          <a:effectLst/>
                          <a:latin typeface="Century Gothic" panose="020B0502020202020204" pitchFamily="34" charset="0"/>
                        </a:rPr>
                        <a:t>KATEGORIE</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rtl="0" fontAlgn="ctr"/>
                      <a:r>
                        <a:rPr lang="de-DE" sz="1000" u="none" strike="noStrike" dirty="0">
                          <a:effectLst/>
                          <a:latin typeface="Century Gothic" panose="020B0502020202020204" pitchFamily="34" charset="0"/>
                        </a:rPr>
                        <a:t>INTERESSE</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rtl="0" fontAlgn="ctr"/>
                      <a:r>
                        <a:rPr lang="de-DE" sz="1000" u="none" strike="noStrike">
                          <a:effectLst/>
                          <a:latin typeface="Century Gothic" panose="020B0502020202020204" pitchFamily="34" charset="0"/>
                        </a:rPr>
                        <a:t>EINFLUSS</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l" rtl="0" fontAlgn="ctr"/>
                      <a:r>
                        <a:rPr lang="de-DE" sz="1000" u="none" strike="noStrike">
                          <a:effectLst/>
                          <a:latin typeface="Century Gothic" panose="020B0502020202020204" pitchFamily="34" charset="0"/>
                        </a:rPr>
                        <a:t>ERWARTUNGEN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rtl="0" fontAlgn="ctr"/>
                      <a:r>
                        <a:rPr lang="de-DE" sz="1000" u="none" strike="noStrike" dirty="0">
                          <a:effectLst/>
                          <a:latin typeface="Century Gothic" panose="020B0502020202020204" pitchFamily="34" charset="0"/>
                        </a:rPr>
                        <a:t>KOMMUNIKATIONSANSATZ</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ctr"/>
                      <a:r>
                        <a:rPr lang="de-DE" sz="1000" u="none" strike="noStrike" dirty="0">
                          <a:effectLst/>
                          <a:latin typeface="Century Gothic" panose="020B0502020202020204" pitchFamily="34" charset="0"/>
                        </a:rPr>
                        <a:t>HÄUFIGKEIT</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rtl="0" fontAlgn="ctr"/>
                      <a:r>
                        <a:rPr lang="de-DE" sz="1000" u="none" strike="noStrike" dirty="0">
                          <a:effectLst/>
                          <a:latin typeface="Century Gothic" panose="020B0502020202020204" pitchFamily="34" charset="0"/>
                        </a:rPr>
                        <a:t>ANLIEGEN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16913389"/>
                  </a:ext>
                </a:extLst>
              </a:tr>
              <a:tr h="751102">
                <a:tc>
                  <a:txBody>
                    <a:bodyPr/>
                    <a:lstStyle/>
                    <a:p>
                      <a:pPr algn="l" rtl="0" fontAlgn="ctr"/>
                      <a:r>
                        <a:rPr lang="de-DE" sz="1000" u="none" strike="noStrike" dirty="0">
                          <a:effectLst/>
                          <a:latin typeface="Century Gothic" panose="020B0502020202020204" pitchFamily="34" charset="0"/>
                        </a:rPr>
                        <a:t>Sponsorin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000" u="none" strike="noStrike" dirty="0">
                          <a:effectLst/>
                          <a:latin typeface="Century Gothic" panose="020B0502020202020204" pitchFamily="34" charset="0"/>
                        </a:rPr>
                        <a:t>Krista</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Intern</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AD6F3"/>
                    </a:solidFill>
                  </a:tcPr>
                </a:tc>
                <a:tc>
                  <a:txBody>
                    <a:bodyPr/>
                    <a:lstStyle/>
                    <a:p>
                      <a:pPr algn="ctr" rtl="0" fontAlgn="ctr"/>
                      <a:r>
                        <a:rPr lang="de-DE" sz="1000" u="none" strike="noStrike">
                          <a:effectLst/>
                          <a:latin typeface="Century Gothic" panose="020B0502020202020204" pitchFamily="34" charset="0"/>
                        </a:rPr>
                        <a:t>Hoch</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521F"/>
                    </a:solidFill>
                  </a:tcPr>
                </a:tc>
                <a:tc>
                  <a:txBody>
                    <a:bodyPr/>
                    <a:lstStyle/>
                    <a:p>
                      <a:pPr algn="ctr" rtl="0" fontAlgn="ctr"/>
                      <a:r>
                        <a:rPr lang="de-DE" sz="1000" u="none" strike="noStrike" dirty="0">
                          <a:effectLst/>
                          <a:latin typeface="Century Gothic" panose="020B0502020202020204" pitchFamily="34" charset="0"/>
                        </a:rPr>
                        <a:t>Hoch</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521F"/>
                    </a:solidFill>
                  </a:tcPr>
                </a:tc>
                <a:tc>
                  <a:txBody>
                    <a:bodyPr/>
                    <a:lstStyle/>
                    <a:p>
                      <a:pPr algn="l" rtl="0" fontAlgn="ctr"/>
                      <a:r>
                        <a:rPr lang="de-DE" sz="1000" u="none" strike="noStrike" dirty="0">
                          <a:effectLst/>
                          <a:latin typeface="Century Gothic" panose="020B0502020202020204" pitchFamily="34" charset="0"/>
                        </a:rPr>
                        <a:t>Finanzielle und strategische Unterstützung </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rtl="0" fontAlgn="ctr"/>
                      <a:r>
                        <a:rPr lang="de-DE" sz="1000" u="none" strike="noStrike">
                          <a:effectLst/>
                          <a:latin typeface="Century Gothic" panose="020B0502020202020204" pitchFamily="34" charset="0"/>
                        </a:rPr>
                        <a:t>E-Mail</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r>
                        <a:rPr lang="de-DE" sz="1000" u="none" strike="noStrike">
                          <a:effectLst/>
                          <a:latin typeface="Century Gothic" panose="020B0502020202020204" pitchFamily="34" charset="0"/>
                        </a:rPr>
                        <a:t>Täglich</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Return on Investment  </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452302645"/>
                  </a:ext>
                </a:extLst>
              </a:tr>
              <a:tr h="751102">
                <a:tc>
                  <a:txBody>
                    <a:bodyPr/>
                    <a:lstStyle/>
                    <a:p>
                      <a:pPr algn="l" rtl="0" fontAlgn="ctr"/>
                      <a:r>
                        <a:rPr lang="de-DE" sz="1000" u="none" strike="noStrike">
                          <a:effectLst/>
                          <a:latin typeface="Century Gothic" panose="020B0502020202020204" pitchFamily="34" charset="0"/>
                        </a:rPr>
                        <a:t>Projekt-Lead</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000" u="none" strike="noStrike">
                          <a:effectLst/>
                          <a:latin typeface="Century Gothic" panose="020B0502020202020204" pitchFamily="34" charset="0"/>
                        </a:rPr>
                        <a:t>Melissa</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Extern</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EE38D"/>
                    </a:solidFill>
                  </a:tcPr>
                </a:tc>
                <a:tc>
                  <a:txBody>
                    <a:bodyPr/>
                    <a:lstStyle/>
                    <a:p>
                      <a:pPr algn="ctr" rtl="0" fontAlgn="ctr"/>
                      <a:r>
                        <a:rPr lang="de-DE" sz="1000" u="none" strike="noStrike">
                          <a:effectLst/>
                          <a:latin typeface="Century Gothic" panose="020B0502020202020204" pitchFamily="34" charset="0"/>
                        </a:rPr>
                        <a:t>Hoch</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521F"/>
                    </a:solidFill>
                  </a:tcPr>
                </a:tc>
                <a:tc>
                  <a:txBody>
                    <a:bodyPr/>
                    <a:lstStyle/>
                    <a:p>
                      <a:pPr algn="ctr" rtl="0" fontAlgn="ctr"/>
                      <a:r>
                        <a:rPr lang="de-DE" sz="1000" u="none" strike="noStrike" dirty="0">
                          <a:effectLst/>
                          <a:latin typeface="Century Gothic" panose="020B0502020202020204" pitchFamily="34" charset="0"/>
                        </a:rPr>
                        <a:t>Mittel</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l" rtl="0" fontAlgn="ctr"/>
                      <a:r>
                        <a:rPr lang="de-DE" sz="1000" u="none" strike="noStrike" dirty="0">
                          <a:effectLst/>
                          <a:latin typeface="Century Gothic" panose="020B0502020202020204" pitchFamily="34" charset="0"/>
                        </a:rPr>
                        <a:t>Den Projekterfolg steuern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rtl="0" fontAlgn="ctr"/>
                      <a:r>
                        <a:rPr lang="de-DE" sz="1000" u="none" strike="noStrike">
                          <a:effectLst/>
                          <a:latin typeface="Century Gothic" panose="020B0502020202020204" pitchFamily="34" charset="0"/>
                        </a:rPr>
                        <a:t>Telefon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r>
                        <a:rPr lang="de-DE" sz="1000" u="none" strike="noStrike" dirty="0">
                          <a:effectLst/>
                          <a:latin typeface="Century Gothic" panose="020B0502020202020204" pitchFamily="34" charset="0"/>
                        </a:rPr>
                        <a:t>Zweimal wöchentlich</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F1"/>
                    </a:solidFill>
                  </a:tcPr>
                </a:tc>
                <a:tc>
                  <a:txBody>
                    <a:bodyPr/>
                    <a:lstStyle/>
                    <a:p>
                      <a:pPr algn="l" rtl="0" fontAlgn="ctr"/>
                      <a:r>
                        <a:rPr lang="de-DE" sz="1000" u="none" strike="noStrike">
                          <a:effectLst/>
                          <a:latin typeface="Century Gothic" panose="020B0502020202020204" pitchFamily="34" charset="0"/>
                        </a:rPr>
                        <a:t>Teamkoordination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3256516414"/>
                  </a:ext>
                </a:extLst>
              </a:tr>
              <a:tr h="751102">
                <a:tc>
                  <a:txBody>
                    <a:bodyPr/>
                    <a:lstStyle/>
                    <a:p>
                      <a:pPr algn="l" rtl="0" fontAlgn="ctr"/>
                      <a:r>
                        <a:rPr lang="de-DE" sz="1000" u="none" strike="noStrike">
                          <a:effectLst/>
                          <a:latin typeface="Century Gothic" panose="020B0502020202020204" pitchFamily="34" charset="0"/>
                        </a:rPr>
                        <a:t>Projektmanagement</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000" u="none" strike="noStrike">
                          <a:effectLst/>
                          <a:latin typeface="Century Gothic" panose="020B0502020202020204" pitchFamily="34" charset="0"/>
                        </a:rPr>
                        <a:t>Kovar</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 </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fontAlgn="ctr"/>
                      <a:r>
                        <a:rPr lang="de-DE" sz="1000" u="none" strike="noStrike" dirty="0">
                          <a:effectLst/>
                          <a:latin typeface="Century Gothic" panose="020B0502020202020204" pitchFamily="34" charset="0"/>
                        </a:rPr>
                        <a:t>Mittel</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ctr" rtl="0" fontAlgn="ctr"/>
                      <a:r>
                        <a:rPr lang="de-DE" sz="1000" u="none" strike="noStrike">
                          <a:effectLst/>
                          <a:latin typeface="Century Gothic" panose="020B0502020202020204" pitchFamily="34" charset="0"/>
                        </a:rPr>
                        <a:t>Niedrig</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1E5EC"/>
                    </a:solidFill>
                  </a:tcPr>
                </a:tc>
                <a:tc>
                  <a:txBody>
                    <a:bodyPr/>
                    <a:lstStyle/>
                    <a:p>
                      <a:pPr algn="l" rtl="0" fontAlgn="ctr"/>
                      <a:r>
                        <a:rPr lang="de-DE" sz="1000" u="none" strike="noStrike" dirty="0">
                          <a:effectLst/>
                          <a:latin typeface="Century Gothic" panose="020B0502020202020204" pitchFamily="34" charset="0"/>
                        </a:rPr>
                        <a:t>Projektabschluss/-lieferung sicherstellen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rtl="0" fontAlgn="ctr"/>
                      <a:r>
                        <a:rPr lang="de-DE" sz="1000" u="none" strike="noStrike">
                          <a:effectLst/>
                          <a:latin typeface="Century Gothic" panose="020B0502020202020204" pitchFamily="34" charset="0"/>
                        </a:rPr>
                        <a:t>E-Mail</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r>
                        <a:rPr lang="de-DE" sz="1000" u="none" strike="noStrike" dirty="0">
                          <a:effectLst/>
                          <a:latin typeface="Century Gothic" panose="020B0502020202020204" pitchFamily="34" charset="0"/>
                        </a:rPr>
                        <a:t>Wöchentlich</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2DE"/>
                    </a:solidFill>
                  </a:tcPr>
                </a:tc>
                <a:tc>
                  <a:txBody>
                    <a:bodyPr/>
                    <a:lstStyle/>
                    <a:p>
                      <a:pPr algn="l" rtl="0" fontAlgn="ctr"/>
                      <a:r>
                        <a:rPr lang="de-DE" sz="1000" u="none" strike="noStrike" dirty="0">
                          <a:effectLst/>
                          <a:latin typeface="Century Gothic" panose="020B0502020202020204" pitchFamily="34" charset="0"/>
                        </a:rPr>
                        <a:t>Optimierung der Projekteffizienz</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734747105"/>
                  </a:ext>
                </a:extLst>
              </a:tr>
              <a:tr h="751102">
                <a:tc>
                  <a:txBody>
                    <a:bodyPr/>
                    <a:lstStyle/>
                    <a:p>
                      <a:pPr algn="l" rtl="0" fontAlgn="ctr"/>
                      <a:r>
                        <a:rPr lang="de-DE" sz="1000" u="none" strike="noStrike">
                          <a:effectLst/>
                          <a:latin typeface="Century Gothic" panose="020B0502020202020204" pitchFamily="34" charset="0"/>
                        </a:rPr>
                        <a:t>Vorgesetzter</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000" u="none" strike="noStrike">
                          <a:effectLst/>
                          <a:latin typeface="Century Gothic" panose="020B0502020202020204" pitchFamily="34" charset="0"/>
                        </a:rPr>
                        <a:t>Roderick</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 </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fontAlgn="ctr"/>
                      <a:r>
                        <a:rPr lang="de-DE" sz="1000" u="none" strike="noStrike">
                          <a:effectLst/>
                          <a:latin typeface="Century Gothic" panose="020B0502020202020204" pitchFamily="34" charset="0"/>
                        </a:rPr>
                        <a:t>Mittel</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ctr" rtl="0" fontAlgn="ctr"/>
                      <a:r>
                        <a:rPr lang="de-DE" sz="1000" u="none" strike="noStrike">
                          <a:effectLst/>
                          <a:latin typeface="Century Gothic" panose="020B0502020202020204" pitchFamily="34" charset="0"/>
                        </a:rPr>
                        <a:t>Mittel</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l" rtl="0" fontAlgn="ctr"/>
                      <a:r>
                        <a:rPr lang="de-DE" sz="1000" u="none" strike="noStrike" dirty="0">
                          <a:effectLst/>
                          <a:latin typeface="Century Gothic" panose="020B0502020202020204" pitchFamily="34" charset="0"/>
                        </a:rPr>
                        <a:t>Umsetzung der Aufgaben überwachen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rtl="0" fontAlgn="ctr"/>
                      <a:r>
                        <a:rPr lang="de-DE" sz="1000" u="none" strike="noStrike">
                          <a:effectLst/>
                          <a:latin typeface="Century Gothic" panose="020B0502020202020204" pitchFamily="34" charset="0"/>
                        </a:rPr>
                        <a:t>Videokonferenz</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r>
                        <a:rPr lang="de-DE" sz="1000" u="none" strike="noStrike" dirty="0">
                          <a:effectLst/>
                          <a:latin typeface="Century Gothic" panose="020B0502020202020204" pitchFamily="34" charset="0"/>
                        </a:rPr>
                        <a:t>Zweimal monatlich</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E8C3"/>
                    </a:solidFill>
                  </a:tcPr>
                </a:tc>
                <a:tc>
                  <a:txBody>
                    <a:bodyPr/>
                    <a:lstStyle/>
                    <a:p>
                      <a:pPr algn="l" rtl="0" fontAlgn="ctr"/>
                      <a:r>
                        <a:rPr lang="de-DE" sz="1000" u="none" strike="noStrike" dirty="0">
                          <a:effectLst/>
                          <a:latin typeface="Century Gothic" panose="020B0502020202020204" pitchFamily="34" charset="0"/>
                        </a:rPr>
                        <a:t>Fertigstellung der Aufgaben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2648770546"/>
                  </a:ext>
                </a:extLst>
              </a:tr>
              <a:tr h="751102">
                <a:tc>
                  <a:txBody>
                    <a:bodyPr/>
                    <a:lstStyle/>
                    <a:p>
                      <a:pPr algn="l" rtl="0" fontAlgn="ctr"/>
                      <a:r>
                        <a:rPr lang="de-DE" sz="1000" u="none" strike="noStrike">
                          <a:effectLst/>
                          <a:latin typeface="Century Gothic" panose="020B0502020202020204" pitchFamily="34" charset="0"/>
                        </a:rPr>
                        <a:t>PMO</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000" u="none" strike="noStrike">
                          <a:effectLst/>
                          <a:latin typeface="Century Gothic" panose="020B0502020202020204" pitchFamily="34" charset="0"/>
                        </a:rPr>
                        <a:t>Suman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 </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fontAlgn="ctr"/>
                      <a:r>
                        <a:rPr lang="de-DE" sz="1000" u="none" strike="noStrike">
                          <a:effectLst/>
                          <a:latin typeface="Century Gothic" panose="020B0502020202020204" pitchFamily="34" charset="0"/>
                        </a:rPr>
                        <a:t>Mittel</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ctr" rtl="0" fontAlgn="ctr"/>
                      <a:r>
                        <a:rPr lang="de-DE" sz="1000" u="none" strike="noStrike">
                          <a:effectLst/>
                          <a:latin typeface="Century Gothic" panose="020B0502020202020204" pitchFamily="34" charset="0"/>
                        </a:rPr>
                        <a:t>Niedrig</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1E5EC"/>
                    </a:solidFill>
                  </a:tcPr>
                </a:tc>
                <a:tc>
                  <a:txBody>
                    <a:bodyPr/>
                    <a:lstStyle/>
                    <a:p>
                      <a:pPr algn="l" rtl="0" fontAlgn="ctr"/>
                      <a:r>
                        <a:rPr lang="de-DE" sz="1000" u="none" strike="noStrike" dirty="0">
                          <a:effectLst/>
                          <a:latin typeface="Century Gothic" panose="020B0502020202020204" pitchFamily="34" charset="0"/>
                        </a:rPr>
                        <a:t>Projekt-Governance sicherstellen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rtl="0" fontAlgn="ctr"/>
                      <a:r>
                        <a:rPr lang="de-DE" sz="1000" u="none" strike="noStrike">
                          <a:effectLst/>
                          <a:latin typeface="Century Gothic" panose="020B0502020202020204" pitchFamily="34" charset="0"/>
                        </a:rPr>
                        <a:t>E-Mail</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r>
                        <a:rPr lang="de-DE" sz="1000" u="none" strike="noStrike" dirty="0">
                          <a:effectLst/>
                          <a:latin typeface="Century Gothic" panose="020B0502020202020204" pitchFamily="34" charset="0"/>
                        </a:rPr>
                        <a:t>Monatlich</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DBAB"/>
                    </a:solidFill>
                  </a:tcPr>
                </a:tc>
                <a:tc>
                  <a:txBody>
                    <a:bodyPr/>
                    <a:lstStyle/>
                    <a:p>
                      <a:pPr algn="l" rtl="0" fontAlgn="ctr"/>
                      <a:r>
                        <a:rPr lang="de-DE" sz="1000" u="none" strike="noStrike" dirty="0">
                          <a:effectLst/>
                          <a:latin typeface="Century Gothic" panose="020B0502020202020204" pitchFamily="34" charset="0"/>
                        </a:rPr>
                        <a:t>Projektausrichtung</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633129863"/>
                  </a:ext>
                </a:extLst>
              </a:tr>
              <a:tr h="751102">
                <a:tc>
                  <a:txBody>
                    <a:bodyPr/>
                    <a:lstStyle/>
                    <a:p>
                      <a:pPr algn="l" rtl="0" fontAlgn="ctr"/>
                      <a:r>
                        <a:rPr lang="de-DE" sz="1000" u="none" strike="noStrike">
                          <a:effectLst/>
                          <a:latin typeface="Century Gothic" panose="020B0502020202020204" pitchFamily="34" charset="0"/>
                        </a:rPr>
                        <a:t>IT-Support-Team</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000" u="none" strike="noStrike">
                          <a:effectLst/>
                          <a:latin typeface="Century Gothic" panose="020B0502020202020204" pitchFamily="34" charset="0"/>
                        </a:rPr>
                        <a:t>Ormond</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 </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fontAlgn="ctr"/>
                      <a:r>
                        <a:rPr lang="de-DE" sz="1000" u="none" strike="noStrike">
                          <a:effectLst/>
                          <a:latin typeface="Century Gothic" panose="020B0502020202020204" pitchFamily="34" charset="0"/>
                        </a:rPr>
                        <a:t>Niedrig</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1E5EC"/>
                    </a:solidFill>
                  </a:tcPr>
                </a:tc>
                <a:tc>
                  <a:txBody>
                    <a:bodyPr/>
                    <a:lstStyle/>
                    <a:p>
                      <a:pPr algn="ctr" rtl="0" fontAlgn="ctr"/>
                      <a:r>
                        <a:rPr lang="de-DE" sz="1000" u="none" strike="noStrike">
                          <a:effectLst/>
                          <a:latin typeface="Century Gothic" panose="020B0502020202020204" pitchFamily="34" charset="0"/>
                        </a:rPr>
                        <a:t>Mittel</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l" rtl="0" fontAlgn="ctr"/>
                      <a:r>
                        <a:rPr lang="de-DE" sz="1000" u="none" strike="noStrike" dirty="0">
                          <a:effectLst/>
                          <a:latin typeface="Century Gothic" panose="020B0502020202020204" pitchFamily="34" charset="0"/>
                        </a:rPr>
                        <a:t>Technische Probleme umgehend lösen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rtl="0" fontAlgn="ctr"/>
                      <a:r>
                        <a:rPr lang="de-DE" sz="1000" u="none" strike="noStrike">
                          <a:effectLst/>
                          <a:latin typeface="Century Gothic" panose="020B0502020202020204" pitchFamily="34" charset="0"/>
                        </a:rPr>
                        <a:t>E-Mail</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r>
                        <a:rPr lang="de-DE" sz="1000" u="none" strike="noStrike" dirty="0">
                          <a:effectLst/>
                          <a:latin typeface="Century Gothic" panose="020B0502020202020204" pitchFamily="34" charset="0"/>
                        </a:rPr>
                        <a:t>Zweimal monatlich</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E8C3"/>
                    </a:solidFill>
                  </a:tcPr>
                </a:tc>
                <a:tc>
                  <a:txBody>
                    <a:bodyPr/>
                    <a:lstStyle/>
                    <a:p>
                      <a:pPr algn="l" rtl="0" fontAlgn="ctr"/>
                      <a:r>
                        <a:rPr lang="de-DE" sz="1000" u="none" strike="noStrike" dirty="0">
                          <a:effectLst/>
                          <a:latin typeface="Century Gothic" panose="020B0502020202020204" pitchFamily="34" charset="0"/>
                        </a:rPr>
                        <a:t>Systemfunktionalität</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079847162"/>
                  </a:ext>
                </a:extLst>
              </a:tr>
            </a:tbl>
          </a:graphicData>
        </a:graphic>
      </p:graphicFrame>
      <p:sp>
        <p:nvSpPr>
          <p:cNvPr id="10" name="TextBox 9">
            <a:extLst>
              <a:ext uri="{FF2B5EF4-FFF2-40B4-BE49-F238E27FC236}">
                <a16:creationId xmlns:a16="http://schemas.microsoft.com/office/drawing/2014/main" id="{CC886669-0D47-FBF3-2BC3-F0B3D2AE5DE2}"/>
              </a:ext>
            </a:extLst>
          </p:cNvPr>
          <p:cNvSpPr txBox="1"/>
          <p:nvPr/>
        </p:nvSpPr>
        <p:spPr>
          <a:xfrm>
            <a:off x="165559" y="570700"/>
            <a:ext cx="4232821" cy="292388"/>
          </a:xfrm>
          <a:prstGeom prst="rect">
            <a:avLst/>
          </a:prstGeom>
          <a:noFill/>
          <a:effectLst/>
        </p:spPr>
        <p:txBody>
          <a:bodyPr wrap="square" rtlCol="0">
            <a:spAutoFit/>
          </a:bodyPr>
          <a:lstStyle/>
          <a:p>
            <a:pPr rtl="0"/>
            <a:r>
              <a:rPr lang="de-DE" sz="1300">
                <a:solidFill>
                  <a:schemeClr val="tx1">
                    <a:lumMod val="65000"/>
                    <a:lumOff val="35000"/>
                  </a:schemeClr>
                </a:solidFill>
                <a:latin typeface="Century Gothic" panose="020B0502020202020204" pitchFamily="34" charset="0"/>
              </a:rPr>
              <a:t>Leere Vorlage auf Folie 2.</a:t>
            </a:r>
          </a:p>
        </p:txBody>
      </p:sp>
      <p:pic>
        <p:nvPicPr>
          <p:cNvPr id="3" name="Picture 2">
            <a:hlinkClick r:id="rId3"/>
            <a:extLst>
              <a:ext uri="{FF2B5EF4-FFF2-40B4-BE49-F238E27FC236}">
                <a16:creationId xmlns:a16="http://schemas.microsoft.com/office/drawing/2014/main" id="{148ECD89-FF96-4851-E6B2-92E0BCD5C7E1}"/>
              </a:ext>
            </a:extLst>
          </p:cNvPr>
          <p:cNvPicPr>
            <a:picLocks noChangeAspect="1"/>
          </p:cNvPicPr>
          <p:nvPr/>
        </p:nvPicPr>
        <p:blipFill>
          <a:blip r:embed="rId4"/>
          <a:srcRect/>
          <a:stretch/>
        </p:blipFill>
        <p:spPr>
          <a:xfrm>
            <a:off x="8995387" y="157438"/>
            <a:ext cx="2880000" cy="572815"/>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996914" cy="415498"/>
          </a:xfrm>
          <a:prstGeom prst="rect">
            <a:avLst/>
          </a:prstGeom>
          <a:noFill/>
          <a:effectLst/>
        </p:spPr>
        <p:txBody>
          <a:bodyPr wrap="square" rtlCol="0">
            <a:spAutoFit/>
          </a:bodyPr>
          <a:lstStyle/>
          <a:p>
            <a:pPr rtl="0"/>
            <a:r>
              <a:rPr lang="de-DE" sz="2100" dirty="0">
                <a:solidFill>
                  <a:schemeClr val="tx1">
                    <a:lumMod val="65000"/>
                    <a:lumOff val="35000"/>
                  </a:schemeClr>
                </a:solidFill>
                <a:latin typeface="Century Gothic" panose="020B0502020202020204" pitchFamily="34" charset="0"/>
              </a:rPr>
              <a:t>VORLAGE FÜR EINEN STRATEGISCHEN ENGAGEMENT-PLAN</a:t>
            </a:r>
          </a:p>
        </p:txBody>
      </p:sp>
      <p:graphicFrame>
        <p:nvGraphicFramePr>
          <p:cNvPr id="2" name="Table 1">
            <a:extLst>
              <a:ext uri="{FF2B5EF4-FFF2-40B4-BE49-F238E27FC236}">
                <a16:creationId xmlns:a16="http://schemas.microsoft.com/office/drawing/2014/main" id="{4B8A9E72-D9BD-FF79-7DC1-F911300D7A4A}"/>
              </a:ext>
            </a:extLst>
          </p:cNvPr>
          <p:cNvGraphicFramePr>
            <a:graphicFrameLocks noGrp="1"/>
          </p:cNvGraphicFramePr>
          <p:nvPr>
            <p:extLst>
              <p:ext uri="{D42A27DB-BD31-4B8C-83A1-F6EECF244321}">
                <p14:modId xmlns:p14="http://schemas.microsoft.com/office/powerpoint/2010/main" val="3800428456"/>
              </p:ext>
            </p:extLst>
          </p:nvPr>
        </p:nvGraphicFramePr>
        <p:xfrm>
          <a:off x="266781" y="905042"/>
          <a:ext cx="11611412" cy="5407935"/>
        </p:xfrm>
        <a:graphic>
          <a:graphicData uri="http://schemas.openxmlformats.org/drawingml/2006/table">
            <a:tbl>
              <a:tblPr>
                <a:tableStyleId>{5C22544A-7EE6-4342-B048-85BDC9FD1C3A}</a:tableStyleId>
              </a:tblPr>
              <a:tblGrid>
                <a:gridCol w="1468800">
                  <a:extLst>
                    <a:ext uri="{9D8B030D-6E8A-4147-A177-3AD203B41FA5}">
                      <a16:colId xmlns:a16="http://schemas.microsoft.com/office/drawing/2014/main" val="3327678090"/>
                    </a:ext>
                  </a:extLst>
                </a:gridCol>
                <a:gridCol w="1155600">
                  <a:extLst>
                    <a:ext uri="{9D8B030D-6E8A-4147-A177-3AD203B41FA5}">
                      <a16:colId xmlns:a16="http://schemas.microsoft.com/office/drawing/2014/main" val="374952208"/>
                    </a:ext>
                  </a:extLst>
                </a:gridCol>
                <a:gridCol w="903600">
                  <a:extLst>
                    <a:ext uri="{9D8B030D-6E8A-4147-A177-3AD203B41FA5}">
                      <a16:colId xmlns:a16="http://schemas.microsoft.com/office/drawing/2014/main" val="3107695250"/>
                    </a:ext>
                  </a:extLst>
                </a:gridCol>
                <a:gridCol w="979200">
                  <a:extLst>
                    <a:ext uri="{9D8B030D-6E8A-4147-A177-3AD203B41FA5}">
                      <a16:colId xmlns:a16="http://schemas.microsoft.com/office/drawing/2014/main" val="4281227586"/>
                    </a:ext>
                  </a:extLst>
                </a:gridCol>
                <a:gridCol w="925200">
                  <a:extLst>
                    <a:ext uri="{9D8B030D-6E8A-4147-A177-3AD203B41FA5}">
                      <a16:colId xmlns:a16="http://schemas.microsoft.com/office/drawing/2014/main" val="3541210016"/>
                    </a:ext>
                  </a:extLst>
                </a:gridCol>
                <a:gridCol w="1692000">
                  <a:extLst>
                    <a:ext uri="{9D8B030D-6E8A-4147-A177-3AD203B41FA5}">
                      <a16:colId xmlns:a16="http://schemas.microsoft.com/office/drawing/2014/main" val="3365387261"/>
                    </a:ext>
                  </a:extLst>
                </a:gridCol>
                <a:gridCol w="1717200">
                  <a:extLst>
                    <a:ext uri="{9D8B030D-6E8A-4147-A177-3AD203B41FA5}">
                      <a16:colId xmlns:a16="http://schemas.microsoft.com/office/drawing/2014/main" val="3367415651"/>
                    </a:ext>
                  </a:extLst>
                </a:gridCol>
                <a:gridCol w="943200">
                  <a:extLst>
                    <a:ext uri="{9D8B030D-6E8A-4147-A177-3AD203B41FA5}">
                      <a16:colId xmlns:a16="http://schemas.microsoft.com/office/drawing/2014/main" val="4269885613"/>
                    </a:ext>
                  </a:extLst>
                </a:gridCol>
                <a:gridCol w="1826612">
                  <a:extLst>
                    <a:ext uri="{9D8B030D-6E8A-4147-A177-3AD203B41FA5}">
                      <a16:colId xmlns:a16="http://schemas.microsoft.com/office/drawing/2014/main" val="901158326"/>
                    </a:ext>
                  </a:extLst>
                </a:gridCol>
              </a:tblGrid>
              <a:tr h="375551">
                <a:tc gridSpan="2">
                  <a:txBody>
                    <a:bodyPr/>
                    <a:lstStyle/>
                    <a:p>
                      <a:pPr algn="l" rtl="0" fontAlgn="ctr"/>
                      <a:r>
                        <a:rPr lang="de-DE" sz="1600" u="none" strike="noStrike">
                          <a:solidFill>
                            <a:schemeClr val="tx2"/>
                          </a:solidFill>
                          <a:effectLst/>
                          <a:latin typeface="Century Gothic" panose="020B0502020202020204" pitchFamily="34" charset="0"/>
                        </a:rPr>
                        <a:t>STAKEHOLDER*INNEN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2"/>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gridSpan="3">
                  <a:txBody>
                    <a:bodyPr/>
                    <a:lstStyle/>
                    <a:p>
                      <a:pPr algn="l" rtl="0" fontAlgn="ctr"/>
                      <a:r>
                        <a:rPr lang="de-DE" sz="1600" u="none" strike="noStrike">
                          <a:effectLst/>
                          <a:latin typeface="Century Gothic" panose="020B0502020202020204" pitchFamily="34" charset="0"/>
                        </a:rPr>
                        <a:t>PROJEKTPHASE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1">
                          <a:lumMod val="65000"/>
                          <a:lumOff val="3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2">
                        <a:lumMod val="90000"/>
                      </a:schemeClr>
                    </a:solidFill>
                  </a:tcPr>
                </a:tc>
                <a:tc hMerge="1">
                  <a:txBody>
                    <a:bodyPr/>
                    <a:lstStyle/>
                    <a:p>
                      <a:endParaRPr lang="en-US"/>
                    </a:p>
                  </a:txBody>
                  <a:tcPr/>
                </a:tc>
                <a:tc hMerge="1">
                  <a:txBody>
                    <a:bodyPr/>
                    <a:lstStyle/>
                    <a:p>
                      <a:endParaRPr lang="en-US"/>
                    </a:p>
                  </a:txBody>
                  <a:tcPr/>
                </a:tc>
                <a:tc gridSpan="4">
                  <a:txBody>
                    <a:bodyPr/>
                    <a:lstStyle/>
                    <a:p>
                      <a:pPr algn="l" rtl="0" fontAlgn="ctr"/>
                      <a:r>
                        <a:rPr lang="de-DE" sz="1600" u="none" strike="noStrike">
                          <a:effectLst/>
                          <a:latin typeface="Century Gothic" panose="020B0502020202020204" pitchFamily="34" charset="0"/>
                        </a:rPr>
                        <a:t>INITIIERUNG</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accent4">
                          <a:lumMod val="75000"/>
                        </a:schemeClr>
                      </a:solidFill>
                      <a:prstDash val="solid"/>
                      <a:round/>
                      <a:headEnd type="none" w="med" len="med"/>
                      <a:tailEnd type="none" w="med" len="med"/>
                    </a:lnT>
                    <a:lnB w="28575" cap="flat" cmpd="sng" algn="ctr">
                      <a:solidFill>
                        <a:schemeClr val="accent4"/>
                      </a:solidFill>
                      <a:prstDash val="solid"/>
                      <a:round/>
                      <a:headEnd type="none" w="med" len="med"/>
                      <a:tailEnd type="none" w="med" len="med"/>
                    </a:lnB>
                    <a:solidFill>
                      <a:schemeClr val="accent4">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9047124"/>
                  </a:ext>
                </a:extLst>
              </a:tr>
              <a:tr h="525772">
                <a:tc>
                  <a:txBody>
                    <a:bodyPr/>
                    <a:lstStyle/>
                    <a:p>
                      <a:pPr algn="l" rtl="0" fontAlgn="ctr"/>
                      <a:r>
                        <a:rPr lang="de-DE" sz="1000" u="none" strike="noStrike" dirty="0">
                          <a:effectLst/>
                          <a:latin typeface="Century Gothic" panose="020B0502020202020204" pitchFamily="34" charset="0"/>
                        </a:rPr>
                        <a:t>ROLLE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1000" u="none" strike="noStrike" dirty="0">
                          <a:effectLst/>
                          <a:latin typeface="Century Gothic" panose="020B0502020202020204" pitchFamily="34" charset="0"/>
                        </a:rPr>
                        <a:t>NAME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de-DE" sz="1000" u="none" strike="noStrike" dirty="0">
                          <a:effectLst/>
                          <a:latin typeface="Century Gothic" panose="020B0502020202020204" pitchFamily="34" charset="0"/>
                        </a:rPr>
                        <a:t>KATEGORIE</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rtl="0" fontAlgn="ctr"/>
                      <a:r>
                        <a:rPr lang="de-DE" sz="1000" u="none" strike="noStrike" dirty="0">
                          <a:effectLst/>
                          <a:latin typeface="Century Gothic" panose="020B0502020202020204" pitchFamily="34" charset="0"/>
                        </a:rPr>
                        <a:t>INTERESSE</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rtl="0" fontAlgn="ctr"/>
                      <a:r>
                        <a:rPr lang="de-DE" sz="1000" u="none" strike="noStrike" dirty="0">
                          <a:effectLst/>
                          <a:latin typeface="Century Gothic" panose="020B0502020202020204" pitchFamily="34" charset="0"/>
                        </a:rPr>
                        <a:t>EINFLUSS</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l" rtl="0" fontAlgn="ctr"/>
                      <a:r>
                        <a:rPr lang="de-DE" sz="1000" u="none" strike="noStrike" dirty="0">
                          <a:effectLst/>
                          <a:latin typeface="Century Gothic" panose="020B0502020202020204" pitchFamily="34" charset="0"/>
                        </a:rPr>
                        <a:t>ERWARTUNGEN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rtl="0" fontAlgn="ctr"/>
                      <a:r>
                        <a:rPr lang="de-DE" sz="1000" u="none" strike="noStrike" dirty="0">
                          <a:effectLst/>
                          <a:latin typeface="Century Gothic" panose="020B0502020202020204" pitchFamily="34" charset="0"/>
                        </a:rPr>
                        <a:t>KOMMUNIKATIONSANSATZ</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ctr"/>
                      <a:r>
                        <a:rPr lang="de-DE" sz="1000" u="none" strike="noStrike" dirty="0">
                          <a:effectLst/>
                          <a:latin typeface="Century Gothic" panose="020B0502020202020204" pitchFamily="34" charset="0"/>
                        </a:rPr>
                        <a:t>HÄUFIGKEIT</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rtl="0" fontAlgn="ctr"/>
                      <a:r>
                        <a:rPr lang="de-DE" sz="1000" u="none" strike="noStrike">
                          <a:effectLst/>
                          <a:latin typeface="Century Gothic" panose="020B0502020202020204" pitchFamily="34" charset="0"/>
                        </a:rPr>
                        <a:t>ANLIEGEN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16913389"/>
                  </a:ext>
                </a:extLst>
              </a:tr>
              <a:tr h="751102">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452302645"/>
                  </a:ext>
                </a:extLst>
              </a:tr>
              <a:tr h="751102">
                <a:tc>
                  <a:txBody>
                    <a:bodyPr/>
                    <a:lstStyle/>
                    <a:p>
                      <a:pPr algn="l" rtl="0"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3256516414"/>
                  </a:ext>
                </a:extLst>
              </a:tr>
              <a:tr h="751102">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734747105"/>
                  </a:ext>
                </a:extLst>
              </a:tr>
              <a:tr h="751102">
                <a:tc>
                  <a:txBody>
                    <a:bodyPr/>
                    <a:lstStyle/>
                    <a:p>
                      <a:pPr algn="l" rtl="0"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0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2648770546"/>
                  </a:ext>
                </a:extLst>
              </a:tr>
              <a:tr h="751102">
                <a:tc>
                  <a:txBody>
                    <a:bodyPr/>
                    <a:lstStyle/>
                    <a:p>
                      <a:pPr algn="l" rtl="0"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633129863"/>
                  </a:ext>
                </a:extLst>
              </a:tr>
              <a:tr h="751102">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0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079847162"/>
                  </a:ext>
                </a:extLst>
              </a:tr>
            </a:tbl>
          </a:graphicData>
        </a:graphic>
      </p:graphicFrame>
    </p:spTree>
    <p:extLst>
      <p:ext uri="{BB962C8B-B14F-4D97-AF65-F5344CB8AC3E}">
        <p14:creationId xmlns:p14="http://schemas.microsoft.com/office/powerpoint/2010/main" val="414749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534464053"/>
              </p:ext>
            </p:extLst>
          </p:nvPr>
        </p:nvGraphicFramePr>
        <p:xfrm>
          <a:off x="787790" y="1050352"/>
          <a:ext cx="10227213" cy="2634957"/>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634957">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219</Words>
  <Application>Microsoft Office PowerPoint</Application>
  <PresentationFormat>Widescreen</PresentationFormat>
  <Paragraphs>87</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93</cp:revision>
  <cp:lastPrinted>2020-08-31T22:23:58Z</cp:lastPrinted>
  <dcterms:created xsi:type="dcterms:W3CDTF">2021-07-07T23:54:57Z</dcterms:created>
  <dcterms:modified xsi:type="dcterms:W3CDTF">2024-10-29T03:22:39Z</dcterms:modified>
</cp:coreProperties>
</file>