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47" autoAdjust="0"/>
    <p:restoredTop sz="96058"/>
  </p:normalViewPr>
  <p:slideViewPr>
    <p:cSldViewPr snapToGrid="0" snapToObjects="1">
      <p:cViewPr varScale="1">
        <p:scale>
          <a:sx n="102" d="100"/>
          <a:sy n="102" d="100"/>
        </p:scale>
        <p:origin x="750" y="1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3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8091264"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EINE ZUSAMMENFASSUNG MIT EINER FOLIE – BEISPIEL</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402389" y="322031"/>
            <a:ext cx="3600000" cy="716020"/>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5020624" cy="4895956"/>
          </a:xfrm>
          <a:prstGeom prst="rect">
            <a:avLst/>
          </a:prstGeom>
          <a:noFill/>
        </p:spPr>
        <p:txBody>
          <a:bodyPr wrap="square" rtlCol="0">
            <a:spAutoFit/>
          </a:bodyPr>
          <a:lstStyle/>
          <a:p>
            <a:pPr rtl="0">
              <a:lnSpc>
                <a:spcPct val="150000"/>
              </a:lnSpc>
            </a:pPr>
            <a:r>
              <a:rPr lang="de-DE" sz="15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Diese Vorlage für eine Zusammenfassung mit einer Folie ist ein vielseitiges Instrument, um die wichtigsten Projektinformationen in einer einzigen, visuell ansprechenden Folie zu vermitteln. Sie können Ihre Projektinformationen in die leere Vorlage eingeben oder die Beispielversion zur weiteren Orientierung herunterladen. Geben Sie in jedem Abschnitt relevante Details ein, z. B. einen Überblick über Ihr Projekt und die nächsten Schritte. Die Vorlage ermöglicht Benutzer*innen, eigene Texte, Grafiken und Daten einzufügen. Kopieren Sie die ausgefüllte Folie in eine längere Präsentation oder verwenden Sie sie als visuelle Ergänzung einer Präsentation für Stakeholder*innen.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267901" y="6247756"/>
            <a:ext cx="3831498" cy="494494"/>
            <a:chOff x="7462146" y="6247564"/>
            <a:chExt cx="4729854"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462146" y="6247564"/>
              <a:ext cx="4729854"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462146" y="6286060"/>
              <a:ext cx="4635753" cy="531915"/>
            </a:xfrm>
            <a:prstGeom prst="rect">
              <a:avLst/>
            </a:prstGeom>
            <a:noFill/>
          </p:spPr>
          <p:txBody>
            <a:bodyPr wrap="square" rtlCol="0">
              <a:spAutoFit/>
            </a:bodyPr>
            <a:lstStyle/>
            <a:p>
              <a:pPr algn="ctr" rtl="0"/>
              <a:r>
                <a:rPr lang="de-DE" sz="2200" spc="300" dirty="0">
                  <a:latin typeface="Century Gothic" panose="020B0502020202020204" pitchFamily="34" charset="0"/>
                </a:rPr>
                <a:t>ZUSAMMENFASSUNG</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4930"/>
            <a:ext cx="6620527" cy="37309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16294"/>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6806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7448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64190"/>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59339"/>
            <a:ext cx="2926080" cy="200055"/>
          </a:xfrm>
          <a:prstGeom prst="rect">
            <a:avLst/>
          </a:prstGeom>
          <a:solidFill>
            <a:schemeClr val="bg1"/>
          </a:solidFill>
        </p:spPr>
        <p:txBody>
          <a:bodyPr wrap="square" tIns="0" bIns="0" rtlCol="0" anchor="ctr" anchorCtr="0">
            <a:spAutoFit/>
          </a:bodyPr>
          <a:lstStyle/>
          <a:p>
            <a:pPr rtl="0"/>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Schulpartnerschaften und Rollout</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1169551"/>
          </a:xfrm>
          <a:prstGeom prst="rect">
            <a:avLst/>
          </a:prstGeom>
          <a:noFill/>
        </p:spPr>
        <p:txBody>
          <a:bodyPr wrap="square" rtlCol="0">
            <a:spAutoFit/>
          </a:bodyPr>
          <a:lstStyle/>
          <a:p>
            <a:pPr rtl="0"/>
            <a:r>
              <a:rPr lang="de-DE"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Wir verbessern die digitale Kompetenz von Schülerinnen und Schülern der Mittelstufe mit unseren interaktiven Lernmodulen und modernster Unterrichtstechnik.</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Überblick</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8111784" cy="553998"/>
          </a:xfrm>
          <a:prstGeom prst="rect">
            <a:avLst/>
          </a:prstGeom>
          <a:noFill/>
        </p:spPr>
        <p:txBody>
          <a:bodyPr wrap="square" rtlCol="0">
            <a:spAutoFit/>
          </a:bodyPr>
          <a:lstStyle/>
          <a:p>
            <a:pPr rtl="0"/>
            <a:r>
              <a:rPr lang="de-DE" sz="1500" dirty="0">
                <a:solidFill>
                  <a:schemeClr val="bg1"/>
                </a:solidFill>
                <a:latin typeface="Courier" pitchFamily="2" charset="0"/>
              </a:rPr>
              <a:t>Kontaktieren Sie uns, um zu erfahren, wie Sie zum </a:t>
            </a:r>
            <a:r>
              <a:rPr lang="de-DE" sz="1500" dirty="0">
                <a:solidFill>
                  <a:schemeClr val="accent4"/>
                </a:solidFill>
                <a:latin typeface="Courier" pitchFamily="2" charset="0"/>
              </a:rPr>
              <a:t>Future Scholars Program</a:t>
            </a:r>
            <a:r>
              <a:rPr lang="de-DE" sz="1500" dirty="0">
                <a:solidFill>
                  <a:schemeClr val="bg1"/>
                </a:solidFill>
                <a:latin typeface="Courier" pitchFamily="2" charset="0"/>
              </a:rPr>
              <a:t> beitragen und die Zukunft der Bildung mitgestalten können.</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86204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Partnerschaft mit über 50 Schulen im ganzen Land</a:t>
            </a:r>
          </a:p>
          <a:p>
            <a:pPr marL="228600" indent="-228600" rtl="0">
              <a:spcAft>
                <a:spcPts val="600"/>
              </a:spcAft>
              <a:buClr>
                <a:schemeClr val="bg1"/>
              </a:buClr>
              <a:buSzPct val="120000"/>
              <a:buFont typeface="Arial" panose="020B0604020202020204" pitchFamily="34" charset="0"/>
              <a:buChar char="•"/>
            </a:pP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Verbesserung der digitalen Kompetenz um durchschnittlich 30 %</a:t>
            </a:r>
          </a:p>
          <a:p>
            <a:pPr marL="228600" indent="-228600" rtl="0">
              <a:spcAft>
                <a:spcPts val="600"/>
              </a:spcAft>
              <a:buClr>
                <a:schemeClr val="bg1"/>
              </a:buClr>
              <a:buSzPct val="120000"/>
              <a:buFont typeface="Arial" panose="020B0604020202020204" pitchFamily="34" charset="0"/>
              <a:buChar char="•"/>
            </a:pP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Maßgeschneiderte Lernmodule für jede Jahrgangsstufe</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2" y="3639023"/>
            <a:ext cx="3426341"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Wichtige Highlights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37067"/>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a:solidFill>
                  <a:schemeClr val="tx1"/>
                </a:solidFill>
                <a:latin typeface="Courier" pitchFamily="2" charset="0"/>
                <a:cs typeface="Times New Roman" panose="02020603050405020304" pitchFamily="18" charset="0"/>
              </a:rPr>
              <a:t>Aktueller Status</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53979"/>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54237"/>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16445"/>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27002"/>
            <a:ext cx="2834640" cy="200055"/>
          </a:xfrm>
          <a:prstGeom prst="rect">
            <a:avLst/>
          </a:prstGeom>
          <a:solidFill>
            <a:schemeClr val="bg1"/>
          </a:solidFill>
        </p:spPr>
        <p:txBody>
          <a:bodyPr wrap="square" tIns="0" bIns="0" rtlCol="0" anchor="ctr" anchorCtr="0">
            <a:spAutoFit/>
          </a:bodyPr>
          <a:lstStyle/>
          <a:p>
            <a:pPr rtl="0"/>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Entwicklung und Pilotversuche</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14288"/>
            <a:ext cx="1410525" cy="292388"/>
          </a:xfrm>
          <a:prstGeom prst="rect">
            <a:avLst/>
          </a:prstGeom>
          <a:noFill/>
        </p:spPr>
        <p:txBody>
          <a:bodyPr wrap="square" rtlCol="0">
            <a:spAutoFit/>
          </a:bodyPr>
          <a:lstStyle/>
          <a:p>
            <a:pPr algn="ctr" rtl="0"/>
            <a:r>
              <a:rPr lang="de-DE" sz="1300" dirty="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16445"/>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9894948" y="718997"/>
            <a:ext cx="1991285" cy="400110"/>
          </a:xfrm>
          <a:prstGeom prst="rect">
            <a:avLst/>
          </a:prstGeom>
          <a:solidFill>
            <a:schemeClr val="bg1"/>
          </a:solidFill>
        </p:spPr>
        <p:txBody>
          <a:bodyPr wrap="square" tIns="0" bIns="0" rtlCol="0" anchor="ctr" anchorCtr="0">
            <a:spAutoFit/>
          </a:bodyPr>
          <a:lstStyle/>
          <a:p>
            <a:pPr rtl="0"/>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Laufende Evaluierung und Erweiterung</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a:solidFill>
                  <a:schemeClr val="tx1"/>
                </a:solidFill>
                <a:latin typeface="Courier" pitchFamily="2" charset="0"/>
                <a:cs typeface="Times New Roman" panose="02020603050405020304" pitchFamily="18" charset="0"/>
              </a:rPr>
              <a:t>Herausforderungen und Lösungen</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846386"/>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Ausweitung des Programms auf 25 weitere Schulen bis zum nächsten Schuljahr.</a:t>
            </a:r>
          </a:p>
          <a:p>
            <a:pPr marL="228600" indent="-228600" rtl="0">
              <a:spcAft>
                <a:spcPts val="600"/>
              </a:spcAft>
              <a:buClr>
                <a:srgbClr val="F59C00"/>
              </a:buClr>
              <a:buSzPct val="120000"/>
              <a:buFont typeface="Arial" panose="020B0604020202020204" pitchFamily="34" charset="0"/>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Start einer interaktiven Online-Plattform für den Fernunterricht</a:t>
            </a:r>
          </a:p>
          <a:p>
            <a:pPr marL="228600" indent="-228600" rtl="0">
              <a:spcAft>
                <a:spcPts val="600"/>
              </a:spcAft>
              <a:buClr>
                <a:srgbClr val="F59C00"/>
              </a:buClr>
              <a:buSzPct val="120000"/>
              <a:buFont typeface="Arial" panose="020B0604020202020204" pitchFamily="34" charset="0"/>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Implementierung des Programms landesweit an allen Mittelschulen</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a:solidFill>
                  <a:schemeClr val="tx1"/>
                </a:solidFill>
                <a:latin typeface="Courier" pitchFamily="2" charset="0"/>
                <a:cs typeface="Times New Roman" panose="02020603050405020304" pitchFamily="18" charset="0"/>
              </a:rPr>
              <a:t>Nächste Schritte</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44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Herausforderung</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18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ourier" pitchFamily="2" charset="0"/>
                <a:cs typeface="Times New Roman" panose="02020603050405020304" pitchFamily="18" charset="0"/>
              </a:rPr>
              <a:t>Lösung</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935029" y="2675021"/>
            <a:ext cx="586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Anpassung des Kursmaterials an unterschiedliche Lernbedürfnisse</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922363" y="3051427"/>
            <a:ext cx="612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Zusammenarbeit mit Bildungsexpert*innen zur Anpassung von Inhalten</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44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Herausforderung</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18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ourier" pitchFamily="2" charset="0"/>
                <a:cs typeface="Times New Roman" panose="02020603050405020304" pitchFamily="18" charset="0"/>
              </a:rPr>
              <a:t>Lösung</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935029" y="3559986"/>
            <a:ext cx="586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Gewährleistung eines konsistenten Zugangs zu Technologie in unterfinanzierten Schulen</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922363" y="3936392"/>
            <a:ext cx="612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Sicherung von Patenschaften für Technologiezuschüsse in einkommensschwachen Distrikten</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119030"/>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3200" dirty="0">
                <a:solidFill>
                  <a:schemeClr val="tx1"/>
                </a:solidFill>
                <a:latin typeface="Courier" pitchFamily="2" charset="0"/>
                <a:cs typeface="Times New Roman" panose="02020603050405020304" pitchFamily="18" charset="0"/>
              </a:rPr>
              <a:t>Future Scholars Program</a:t>
            </a:r>
          </a:p>
        </p:txBody>
      </p:sp>
      <p:sp>
        <p:nvSpPr>
          <p:cNvPr id="3" name="Rectangle 2">
            <a:extLst>
              <a:ext uri="{FF2B5EF4-FFF2-40B4-BE49-F238E27FC236}">
                <a16:creationId xmlns:a16="http://schemas.microsoft.com/office/drawing/2014/main" id="{3144393A-924F-DD4B-C3E1-E8A9AEFB07B8}"/>
              </a:ext>
            </a:extLst>
          </p:cNvPr>
          <p:cNvSpPr/>
          <p:nvPr/>
        </p:nvSpPr>
        <p:spPr>
          <a:xfrm>
            <a:off x="9933216" y="17757"/>
            <a:ext cx="2077451" cy="5009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3400" dirty="0">
                <a:solidFill>
                  <a:schemeClr val="tx1"/>
                </a:solidFill>
                <a:latin typeface="Courier" pitchFamily="2" charset="0"/>
                <a:cs typeface="Times New Roman" panose="02020603050405020304" pitchFamily="18" charset="0"/>
              </a:rPr>
              <a:t>BEISPIEL</a:t>
            </a:r>
          </a:p>
        </p:txBody>
      </p:sp>
      <p:grpSp>
        <p:nvGrpSpPr>
          <p:cNvPr id="14" name="Group 13">
            <a:extLst>
              <a:ext uri="{FF2B5EF4-FFF2-40B4-BE49-F238E27FC236}">
                <a16:creationId xmlns:a16="http://schemas.microsoft.com/office/drawing/2014/main" id="{294575CA-5175-CB47-0DB8-B9B723CFFC70}"/>
              </a:ext>
            </a:extLst>
          </p:cNvPr>
          <p:cNvGrpSpPr/>
          <p:nvPr/>
        </p:nvGrpSpPr>
        <p:grpSpPr>
          <a:xfrm>
            <a:off x="8267901" y="6247756"/>
            <a:ext cx="3831498" cy="494494"/>
            <a:chOff x="7462146" y="6247564"/>
            <a:chExt cx="4729854" cy="610436"/>
          </a:xfrm>
        </p:grpSpPr>
        <p:sp>
          <p:nvSpPr>
            <p:cNvPr id="15" name="Rounded Rectangle 6">
              <a:extLst>
                <a:ext uri="{FF2B5EF4-FFF2-40B4-BE49-F238E27FC236}">
                  <a16:creationId xmlns:a16="http://schemas.microsoft.com/office/drawing/2014/main" id="{2A8EA56B-4A81-57E1-258D-94D5A766E36D}"/>
                </a:ext>
              </a:extLst>
            </p:cNvPr>
            <p:cNvSpPr/>
            <p:nvPr/>
          </p:nvSpPr>
          <p:spPr>
            <a:xfrm>
              <a:off x="7462146" y="6247564"/>
              <a:ext cx="4729854"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41D011BA-73D8-A3E0-7B95-D763D393070D}"/>
                </a:ext>
              </a:extLst>
            </p:cNvPr>
            <p:cNvSpPr txBox="1"/>
            <p:nvPr/>
          </p:nvSpPr>
          <p:spPr>
            <a:xfrm>
              <a:off x="7462146" y="6286060"/>
              <a:ext cx="4635753" cy="531915"/>
            </a:xfrm>
            <a:prstGeom prst="rect">
              <a:avLst/>
            </a:prstGeom>
            <a:noFill/>
          </p:spPr>
          <p:txBody>
            <a:bodyPr wrap="square" rtlCol="0">
              <a:spAutoFit/>
            </a:bodyPr>
            <a:lstStyle/>
            <a:p>
              <a:pPr algn="ctr" rtl="0"/>
              <a:r>
                <a:rPr lang="de-DE" sz="2200" spc="300" dirty="0">
                  <a:latin typeface="Century Gothic" panose="020B0502020202020204" pitchFamily="34" charset="0"/>
                </a:rPr>
                <a:t>ZUSAMMENFASSUNG</a:t>
              </a:r>
            </a:p>
          </p:txBody>
        </p:sp>
        <p:grpSp>
          <p:nvGrpSpPr>
            <p:cNvPr id="17" name="Group 16">
              <a:extLst>
                <a:ext uri="{FF2B5EF4-FFF2-40B4-BE49-F238E27FC236}">
                  <a16:creationId xmlns:a16="http://schemas.microsoft.com/office/drawing/2014/main" id="{C4AAA3D2-BEC9-A948-EF92-C44D306C9990}"/>
                </a:ext>
              </a:extLst>
            </p:cNvPr>
            <p:cNvGrpSpPr/>
            <p:nvPr/>
          </p:nvGrpSpPr>
          <p:grpSpPr>
            <a:xfrm>
              <a:off x="12017976" y="6386741"/>
              <a:ext cx="79923" cy="327464"/>
              <a:chOff x="12052701" y="6447749"/>
              <a:chExt cx="79923" cy="327464"/>
            </a:xfrm>
            <a:solidFill>
              <a:schemeClr val="bg1"/>
            </a:solidFill>
          </p:grpSpPr>
          <p:sp>
            <p:nvSpPr>
              <p:cNvPr id="18" name="Freeform 9">
                <a:extLst>
                  <a:ext uri="{FF2B5EF4-FFF2-40B4-BE49-F238E27FC236}">
                    <a16:creationId xmlns:a16="http://schemas.microsoft.com/office/drawing/2014/main" id="{EA8AECDC-3D4C-8058-B467-7E0F4A2EA340}"/>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 name="Freeform 10">
                <a:extLst>
                  <a:ext uri="{FF2B5EF4-FFF2-40B4-BE49-F238E27FC236}">
                    <a16:creationId xmlns:a16="http://schemas.microsoft.com/office/drawing/2014/main" id="{C7842D76-800D-1AEC-4A68-C14D225A43E7}"/>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 name="Freeform 13">
                <a:extLst>
                  <a:ext uri="{FF2B5EF4-FFF2-40B4-BE49-F238E27FC236}">
                    <a16:creationId xmlns:a16="http://schemas.microsoft.com/office/drawing/2014/main" id="{477AFAA4-5088-E699-B871-5C9C24EE9B13}"/>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600352"/>
            <a:ext cx="2926080" cy="200055"/>
          </a:xfrm>
          <a:prstGeom prst="rect">
            <a:avLst/>
          </a:prstGeom>
          <a:solidFill>
            <a:schemeClr val="bg1"/>
          </a:solidFill>
        </p:spPr>
        <p:txBody>
          <a:bodyPr wrap="square" tIns="0" bIns="0" rtlCol="0" anchor="ctr" anchorCtr="0">
            <a:spAutoFit/>
          </a:bodyPr>
          <a:lstStyle/>
          <a:p>
            <a:pPr rtl="0"/>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23220"/>
          </a:xfrm>
          <a:prstGeom prst="rect">
            <a:avLst/>
          </a:prstGeom>
          <a:noFill/>
        </p:spPr>
        <p:txBody>
          <a:bodyPr wrap="square" rtlCol="0">
            <a:spAutoFit/>
          </a:bodyPr>
          <a:lstStyle/>
          <a:p>
            <a:pPr rtl="0"/>
            <a:r>
              <a:rPr lang="de-DE"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Geben Sie eine kurze Einführung in das Thema oder Projekt.</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Überblick</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de-DE" sz="1600">
                <a:solidFill>
                  <a:schemeClr val="bg1"/>
                </a:solidFill>
                <a:latin typeface="Courier" pitchFamily="2" charset="0"/>
              </a:rPr>
              <a:t>Verfassen Sie Ihre Handlungsaufforderung.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619611" cy="1708160"/>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Fügen Sie Aufzählungspunkte ein, um wichtige Erfolge </a:t>
            </a:r>
            <a:b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br>
            <a:r>
              <a:rPr lang="de-DE" sz="1500" dirty="0">
                <a:solidFill>
                  <a:srgbClr val="000000"/>
                </a:solidFill>
                <a:effectLst/>
                <a:latin typeface="Courier" pitchFamily="2" charset="0"/>
                <a:ea typeface="Calibri" panose="020F0502020204030204" pitchFamily="34" charset="0"/>
                <a:cs typeface="Times New Roman" panose="02020603050405020304" pitchFamily="18" charset="0"/>
              </a:rPr>
              <a:t>und Verkaufsargumente hervorzuheben, oder fügen Sie eine dynamische Grafik oder ein Diagramm ein, um wichtige Daten darzustellen.</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327218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dirty="0">
                <a:solidFill>
                  <a:schemeClr val="tx1"/>
                </a:solidFill>
                <a:latin typeface="Courier" pitchFamily="2" charset="0"/>
                <a:cs typeface="Times New Roman" panose="02020603050405020304" pitchFamily="18" charset="0"/>
              </a:rPr>
              <a:t>Wichtige Highlights</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a:solidFill>
                  <a:schemeClr val="tx1"/>
                </a:solidFill>
                <a:latin typeface="Courier" pitchFamily="2" charset="0"/>
                <a:cs typeface="Times New Roman" panose="02020603050405020304" pitchFamily="18" charset="0"/>
              </a:rPr>
              <a:t>Aktueller Status</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68015"/>
            <a:ext cx="2834640" cy="200055"/>
          </a:xfrm>
          <a:prstGeom prst="rect">
            <a:avLst/>
          </a:prstGeom>
          <a:solidFill>
            <a:schemeClr val="bg1"/>
          </a:solidFill>
        </p:spPr>
        <p:txBody>
          <a:bodyPr wrap="square" tIns="0" bIns="0" rtlCol="0" anchor="ctr" anchorCtr="0">
            <a:spAutoFit/>
          </a:bodyPr>
          <a:lstStyle/>
          <a:p>
            <a:pPr rtl="0"/>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292388"/>
          </a:xfrm>
          <a:prstGeom prst="rect">
            <a:avLst/>
          </a:prstGeom>
          <a:noFill/>
        </p:spPr>
        <p:txBody>
          <a:bodyPr wrap="square" rtlCol="0">
            <a:spAutoFit/>
          </a:bodyPr>
          <a:lstStyle/>
          <a:p>
            <a:pPr algn="ctr" rtl="0"/>
            <a:r>
              <a:rPr lang="de-DE" sz="13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68015"/>
            <a:ext cx="3085118" cy="200055"/>
          </a:xfrm>
          <a:prstGeom prst="rect">
            <a:avLst/>
          </a:prstGeom>
          <a:solidFill>
            <a:schemeClr val="bg1"/>
          </a:solidFill>
        </p:spPr>
        <p:txBody>
          <a:bodyPr wrap="square" tIns="0" bIns="0" rtlCol="0" anchor="ctr" anchorCtr="0">
            <a:spAutoFit/>
          </a:bodyPr>
          <a:lstStyle/>
          <a:p>
            <a:pPr rtl="0"/>
            <a:r>
              <a:rPr lang="de-DE"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a:solidFill>
                  <a:schemeClr val="tx1"/>
                </a:solidFill>
                <a:latin typeface="Courier" pitchFamily="2" charset="0"/>
                <a:cs typeface="Times New Roman" panose="02020603050405020304" pitchFamily="18" charset="0"/>
              </a:rPr>
              <a:t>Herausforderungen und Lösungen</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292388"/>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de-DE"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Was sind Ihre kurz- und langfristigen Ziele?</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de-DE" sz="2200">
                <a:solidFill>
                  <a:schemeClr val="tx1"/>
                </a:solidFill>
                <a:latin typeface="Courier" pitchFamily="2" charset="0"/>
                <a:cs typeface="Times New Roman" panose="02020603050405020304" pitchFamily="18" charset="0"/>
              </a:rPr>
              <a:t>Nächste Schritte</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de-DE"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44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Herausforderung</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18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ourier" pitchFamily="2" charset="0"/>
                <a:cs typeface="Times New Roman" panose="02020603050405020304" pitchFamily="18" charset="0"/>
              </a:rPr>
              <a:t>Lösung</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935029" y="2675021"/>
            <a:ext cx="586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entury Gothic" panose="020B0502020202020204" pitchFamily="34" charset="0"/>
                <a:cs typeface="Times New Roman" panose="02020603050405020304" pitchFamily="18" charset="0"/>
              </a:rPr>
              <a:t>Skizzieren Sie kurz alle größeren Herausforderungen und die entsprechenden Lösungen.</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922363" y="3051427"/>
            <a:ext cx="612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entury Gothic" panose="020B0502020202020204" pitchFamily="34" charset="0"/>
                <a:cs typeface="Times New Roman" panose="02020603050405020304" pitchFamily="18" charset="0"/>
              </a:rPr>
              <a:t>Text</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44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Herausforderung</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18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dirty="0">
                <a:solidFill>
                  <a:schemeClr val="tx1"/>
                </a:solidFill>
                <a:latin typeface="Courier" pitchFamily="2" charset="0"/>
                <a:cs typeface="Times New Roman" panose="02020603050405020304" pitchFamily="18" charset="0"/>
              </a:rPr>
              <a:t>Lösung</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935029" y="3559986"/>
            <a:ext cx="586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entury Gothic" panose="020B0502020202020204" pitchFamily="34" charset="0"/>
                <a:cs typeface="Times New Roman" panose="02020603050405020304" pitchFamily="18" charset="0"/>
              </a:rPr>
              <a:t>Text</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922363" y="3936392"/>
            <a:ext cx="612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de-DE" sz="1050">
                <a:solidFill>
                  <a:schemeClr val="tx1"/>
                </a:solidFill>
                <a:latin typeface="Century Gothic" panose="020B0502020202020204" pitchFamily="34" charset="0"/>
                <a:cs typeface="Times New Roman" panose="02020603050405020304" pitchFamily="18" charset="0"/>
              </a:rPr>
              <a:t>Text</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2800" dirty="0">
                <a:solidFill>
                  <a:schemeClr val="tx1"/>
                </a:solidFill>
                <a:latin typeface="Courier" pitchFamily="2" charset="0"/>
                <a:cs typeface="Times New Roman" panose="02020603050405020304" pitchFamily="18" charset="0"/>
              </a:rPr>
              <a:t>Projekt-, Geschäfts- oder Initiativenname</a:t>
            </a:r>
          </a:p>
        </p:txBody>
      </p:sp>
      <p:sp>
        <p:nvSpPr>
          <p:cNvPr id="14" name="TextBox 13">
            <a:extLst>
              <a:ext uri="{FF2B5EF4-FFF2-40B4-BE49-F238E27FC236}">
                <a16:creationId xmlns:a16="http://schemas.microsoft.com/office/drawing/2014/main" id="{36761572-A624-80F6-320D-0779328EA6F8}"/>
              </a:ext>
            </a:extLst>
          </p:cNvPr>
          <p:cNvSpPr txBox="1"/>
          <p:nvPr/>
        </p:nvSpPr>
        <p:spPr>
          <a:xfrm>
            <a:off x="8939298" y="190837"/>
            <a:ext cx="3024000" cy="715196"/>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de-DE" sz="900" i="1" dirty="0">
                <a:effectLst/>
                <a:latin typeface="Century Gothic" panose="020B0502020202020204" pitchFamily="34" charset="0"/>
                <a:ea typeface="Arial" panose="020B0604020202020204" pitchFamily="34" charset="0"/>
              </a:rPr>
              <a:t>Fügen Sie kurze Aufzählungspunkte ein, um aktuelle Entwicklungen hervorzuheben, oder fügen Sie einen Fortschrittsbalken oder ein Diagramm ein, um den Status des Projekts darzustellen.</a:t>
            </a:r>
          </a:p>
        </p:txBody>
      </p:sp>
      <p:grpSp>
        <p:nvGrpSpPr>
          <p:cNvPr id="3" name="Group 2">
            <a:extLst>
              <a:ext uri="{FF2B5EF4-FFF2-40B4-BE49-F238E27FC236}">
                <a16:creationId xmlns:a16="http://schemas.microsoft.com/office/drawing/2014/main" id="{79A8E7BD-969A-4CAA-A7C4-19D821468B81}"/>
              </a:ext>
            </a:extLst>
          </p:cNvPr>
          <p:cNvGrpSpPr/>
          <p:nvPr/>
        </p:nvGrpSpPr>
        <p:grpSpPr>
          <a:xfrm>
            <a:off x="8267901" y="6247756"/>
            <a:ext cx="3831498" cy="494494"/>
            <a:chOff x="7462146" y="6247564"/>
            <a:chExt cx="4729854" cy="610436"/>
          </a:xfrm>
        </p:grpSpPr>
        <p:sp>
          <p:nvSpPr>
            <p:cNvPr id="15" name="Rounded Rectangle 6">
              <a:extLst>
                <a:ext uri="{FF2B5EF4-FFF2-40B4-BE49-F238E27FC236}">
                  <a16:creationId xmlns:a16="http://schemas.microsoft.com/office/drawing/2014/main" id="{97DA9940-71D5-39B4-4E6F-AB17E4525BCD}"/>
                </a:ext>
              </a:extLst>
            </p:cNvPr>
            <p:cNvSpPr/>
            <p:nvPr/>
          </p:nvSpPr>
          <p:spPr>
            <a:xfrm>
              <a:off x="7462146" y="6247564"/>
              <a:ext cx="4729854"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1B24B30E-343A-F491-00C9-20446EFD60D3}"/>
                </a:ext>
              </a:extLst>
            </p:cNvPr>
            <p:cNvSpPr txBox="1"/>
            <p:nvPr/>
          </p:nvSpPr>
          <p:spPr>
            <a:xfrm>
              <a:off x="7462146" y="6286060"/>
              <a:ext cx="4635753" cy="531915"/>
            </a:xfrm>
            <a:prstGeom prst="rect">
              <a:avLst/>
            </a:prstGeom>
            <a:noFill/>
          </p:spPr>
          <p:txBody>
            <a:bodyPr wrap="square" rtlCol="0">
              <a:spAutoFit/>
            </a:bodyPr>
            <a:lstStyle/>
            <a:p>
              <a:pPr algn="ctr" rtl="0"/>
              <a:r>
                <a:rPr lang="de-DE" sz="2200" spc="300" dirty="0">
                  <a:latin typeface="Century Gothic" panose="020B0502020202020204" pitchFamily="34" charset="0"/>
                </a:rPr>
                <a:t>ZUSAMMENFASSUNG</a:t>
              </a:r>
            </a:p>
          </p:txBody>
        </p:sp>
        <p:grpSp>
          <p:nvGrpSpPr>
            <p:cNvPr id="17" name="Group 16">
              <a:extLst>
                <a:ext uri="{FF2B5EF4-FFF2-40B4-BE49-F238E27FC236}">
                  <a16:creationId xmlns:a16="http://schemas.microsoft.com/office/drawing/2014/main" id="{FB8A5664-EB80-AA7E-3B73-635D39D22C58}"/>
                </a:ext>
              </a:extLst>
            </p:cNvPr>
            <p:cNvGrpSpPr/>
            <p:nvPr/>
          </p:nvGrpSpPr>
          <p:grpSpPr>
            <a:xfrm>
              <a:off x="12017976" y="6386741"/>
              <a:ext cx="79923" cy="327464"/>
              <a:chOff x="12052701" y="6447749"/>
              <a:chExt cx="79923" cy="327464"/>
            </a:xfrm>
            <a:solidFill>
              <a:schemeClr val="bg1"/>
            </a:solidFill>
          </p:grpSpPr>
          <p:sp>
            <p:nvSpPr>
              <p:cNvPr id="18" name="Freeform 9">
                <a:extLst>
                  <a:ext uri="{FF2B5EF4-FFF2-40B4-BE49-F238E27FC236}">
                    <a16:creationId xmlns:a16="http://schemas.microsoft.com/office/drawing/2014/main" id="{3D759847-160A-24AE-9662-8EDB25FF824A}"/>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 name="Freeform 10">
                <a:extLst>
                  <a:ext uri="{FF2B5EF4-FFF2-40B4-BE49-F238E27FC236}">
                    <a16:creationId xmlns:a16="http://schemas.microsoft.com/office/drawing/2014/main" id="{9DFE3A58-15EA-318A-E75E-4A3D034C9DF2}"/>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 name="Freeform 13">
                <a:extLst>
                  <a:ext uri="{FF2B5EF4-FFF2-40B4-BE49-F238E27FC236}">
                    <a16:creationId xmlns:a16="http://schemas.microsoft.com/office/drawing/2014/main" id="{3F0D125C-B392-2C95-14B6-F6222BCF2FE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864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495</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Courier</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147</cp:revision>
  <cp:lastPrinted>2024-02-20T23:48:17Z</cp:lastPrinted>
  <dcterms:created xsi:type="dcterms:W3CDTF">2021-07-07T23:54:57Z</dcterms:created>
  <dcterms:modified xsi:type="dcterms:W3CDTF">2024-10-07T13:27:56Z</dcterms:modified>
</cp:coreProperties>
</file>