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5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A58C"/>
    <a:srgbClr val="CBD6B5"/>
    <a:srgbClr val="EBD9B6"/>
    <a:srgbClr val="654105"/>
    <a:srgbClr val="7C5008"/>
    <a:srgbClr val="0098C6"/>
    <a:srgbClr val="02B9F0"/>
    <a:srgbClr val="D5A601"/>
    <a:srgbClr val="EDBA02"/>
    <a:srgbClr val="CBD6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99" d="100"/>
          <a:sy n="99" d="100"/>
        </p:scale>
        <p:origin x="102" y="1488"/>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753C6605-254F-4728-B7AE-15C12FA3C57F}"/>
    <pc:docChg chg="modSld">
      <pc:chgData name="Bess Dunlevy" userId="dd4b9a8537dbe9d0" providerId="LiveId" clId="{753C6605-254F-4728-B7AE-15C12FA3C57F}" dt="2024-02-06T01:09:31.531" v="6" actId="207"/>
      <pc:docMkLst>
        <pc:docMk/>
      </pc:docMkLst>
      <pc:sldChg chg="modSp mod">
        <pc:chgData name="Bess Dunlevy" userId="dd4b9a8537dbe9d0" providerId="LiveId" clId="{753C6605-254F-4728-B7AE-15C12FA3C57F}" dt="2024-02-06T01:09:31.531" v="6" actId="207"/>
        <pc:sldMkLst>
          <pc:docMk/>
          <pc:sldMk cId="1508588292" sldId="342"/>
        </pc:sldMkLst>
        <pc:spChg chg="mod">
          <ac:chgData name="Bess Dunlevy" userId="dd4b9a8537dbe9d0" providerId="LiveId" clId="{753C6605-254F-4728-B7AE-15C12FA3C57F}" dt="2024-02-06T01:09:31.531" v="6" actId="207"/>
          <ac:spMkLst>
            <pc:docMk/>
            <pc:sldMk cId="1508588292" sldId="342"/>
            <ac:spMk id="33" creationId="{143A449B-AAB7-994A-92CE-8F48E2CA7DF6}"/>
          </ac:spMkLst>
        </pc:spChg>
      </pc:sldChg>
    </pc:docChg>
  </pc:docChgLst>
  <pc:docChgLst>
    <pc:chgData name="Bess Dunlevy" userId="dd4b9a8537dbe9d0" providerId="LiveId" clId="{F450C204-10B1-46F2-9F51-98E42A37EC8F}"/>
    <pc:docChg chg="modSld">
      <pc:chgData name="Bess Dunlevy" userId="dd4b9a8537dbe9d0" providerId="LiveId" clId="{F450C204-10B1-46F2-9F51-98E42A37EC8F}" dt="2024-02-03T17:37:26.885" v="0" actId="14100"/>
      <pc:docMkLst>
        <pc:docMk/>
      </pc:docMkLst>
      <pc:sldChg chg="modSp mod">
        <pc:chgData name="Bess Dunlevy" userId="dd4b9a8537dbe9d0" providerId="LiveId" clId="{F450C204-10B1-46F2-9F51-98E42A37EC8F}" dt="2024-02-03T17:37:26.885" v="0" actId="14100"/>
        <pc:sldMkLst>
          <pc:docMk/>
          <pc:sldMk cId="1179924037" sldId="353"/>
        </pc:sldMkLst>
        <pc:spChg chg="mod">
          <ac:chgData name="Bess Dunlevy" userId="dd4b9a8537dbe9d0" providerId="LiveId" clId="{F450C204-10B1-46F2-9F51-98E42A37EC8F}" dt="2024-02-03T17:37:26.885" v="0" actId="14100"/>
          <ac:spMkLst>
            <pc:docMk/>
            <pc:sldMk cId="1179924037" sldId="353"/>
            <ac:spMk id="39" creationId="{F34A0A78-D183-9B20-67A2-157B2FF5F81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10/24/2024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10/24/2024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e.smartsheet.com/try-it?trp=50032" TargetMode="Externa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kte weiße geometrische Struktur">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rcRect/>
          <a:stretch/>
        </p:blipFill>
        <p:spPr>
          <a:xfrm>
            <a:off x="8494022" y="336414"/>
            <a:ext cx="3240000" cy="64442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830997"/>
          </a:xfrm>
          <a:prstGeom prst="rect">
            <a:avLst/>
          </a:prstGeom>
          <a:noFill/>
        </p:spPr>
        <p:txBody>
          <a:bodyPr wrap="square" rtlCol="0">
            <a:spAutoFit/>
          </a:bodyPr>
          <a:lstStyle/>
          <a:p>
            <a:pPr rtl="0"/>
            <a:r>
              <a:rPr lang="de-DE" sz="2400" b="1" dirty="0">
                <a:solidFill>
                  <a:schemeClr val="tx1">
                    <a:lumMod val="65000"/>
                    <a:lumOff val="35000"/>
                  </a:schemeClr>
                </a:solidFill>
                <a:latin typeface="Century Gothic" panose="020B0502020202020204" pitchFamily="34" charset="0"/>
              </a:rPr>
              <a:t>VORLAGE FÜR DIE PRÄSENTATION EINER FALLSTUDIE MIT EINER FOLIE</a:t>
            </a:r>
          </a:p>
        </p:txBody>
      </p:sp>
      <p:sp>
        <p:nvSpPr>
          <p:cNvPr id="93" name="TextBox 92">
            <a:extLst>
              <a:ext uri="{FF2B5EF4-FFF2-40B4-BE49-F238E27FC236}">
                <a16:creationId xmlns:a16="http://schemas.microsoft.com/office/drawing/2014/main" id="{4202D8FA-97A9-1F4C-B19E-615D761DF0CF}"/>
              </a:ext>
            </a:extLst>
          </p:cNvPr>
          <p:cNvSpPr txBox="1"/>
          <p:nvPr/>
        </p:nvSpPr>
        <p:spPr>
          <a:xfrm>
            <a:off x="300447" y="3044279"/>
            <a:ext cx="8314164" cy="769441"/>
          </a:xfrm>
          <a:prstGeom prst="rect">
            <a:avLst/>
          </a:prstGeom>
          <a:noFill/>
        </p:spPr>
        <p:txBody>
          <a:bodyPr wrap="square" rtlCol="0">
            <a:spAutoFit/>
          </a:bodyPr>
          <a:lstStyle/>
          <a:p>
            <a:pPr rtl="0"/>
            <a:r>
              <a:rPr lang="de-DE" sz="4400" dirty="0">
                <a:solidFill>
                  <a:schemeClr val="tx1">
                    <a:lumMod val="65000"/>
                    <a:lumOff val="35000"/>
                  </a:schemeClr>
                </a:solidFill>
                <a:latin typeface="Century Gothic" panose="020B0502020202020204" pitchFamily="34" charset="0"/>
              </a:rPr>
              <a:t>[ NAME DER FALLSTUDIE ]</a:t>
            </a:r>
          </a:p>
        </p:txBody>
      </p:sp>
      <p:sp>
        <p:nvSpPr>
          <p:cNvPr id="11" name="TextBox 10">
            <a:extLst>
              <a:ext uri="{FF2B5EF4-FFF2-40B4-BE49-F238E27FC236}">
                <a16:creationId xmlns:a16="http://schemas.microsoft.com/office/drawing/2014/main" id="{337A3371-9EA4-4C46-A817-F8A47B8962FF}"/>
              </a:ext>
            </a:extLst>
          </p:cNvPr>
          <p:cNvSpPr txBox="1"/>
          <p:nvPr/>
        </p:nvSpPr>
        <p:spPr>
          <a:xfrm>
            <a:off x="300447" y="4745902"/>
            <a:ext cx="8138087" cy="1231106"/>
          </a:xfrm>
          <a:prstGeom prst="rect">
            <a:avLst/>
          </a:prstGeom>
          <a:noFill/>
        </p:spPr>
        <p:txBody>
          <a:bodyPr wrap="square" rtlCol="0">
            <a:spAutoFit/>
          </a:bodyPr>
          <a:lstStyle/>
          <a:p>
            <a:pPr rtl="0"/>
            <a:r>
              <a:rPr lang="de-DE">
                <a:solidFill>
                  <a:schemeClr val="tx1">
                    <a:lumMod val="75000"/>
                    <a:lumOff val="25000"/>
                  </a:schemeClr>
                </a:solidFill>
                <a:latin typeface="Century Gothic" panose="020B0502020202020204" pitchFamily="34" charset="0"/>
              </a:rPr>
              <a:t>ERSTELLT VON</a:t>
            </a:r>
          </a:p>
          <a:p>
            <a:pPr rtl="0"/>
            <a:r>
              <a:rPr lang="de-DE" sz="1400">
                <a:solidFill>
                  <a:schemeClr val="tx1">
                    <a:lumMod val="50000"/>
                    <a:lumOff val="50000"/>
                  </a:schemeClr>
                </a:solidFill>
                <a:latin typeface="Century Gothic" panose="020B0502020202020204" pitchFamily="34" charset="0"/>
              </a:rPr>
              <a:t>NAME</a:t>
            </a:r>
          </a:p>
          <a:p>
            <a:endParaRPr lang="en-US" sz="1400" dirty="0">
              <a:solidFill>
                <a:schemeClr val="tx1">
                  <a:lumMod val="50000"/>
                  <a:lumOff val="50000"/>
                </a:schemeClr>
              </a:solidFill>
              <a:latin typeface="Century Gothic" panose="020B0502020202020204" pitchFamily="34" charset="0"/>
            </a:endParaRPr>
          </a:p>
          <a:p>
            <a:pPr rtl="0"/>
            <a:r>
              <a:rPr lang="de-DE" sz="1400">
                <a:solidFill>
                  <a:schemeClr val="bg1">
                    <a:lumMod val="50000"/>
                  </a:schemeClr>
                </a:solidFill>
                <a:latin typeface="Century Gothic" panose="020B0502020202020204" pitchFamily="34" charset="0"/>
              </a:rPr>
              <a:t>Erstellungsdatum: TT.MM.JJ</a:t>
            </a:r>
          </a:p>
          <a:p>
            <a:pPr rtl="0"/>
            <a:r>
              <a:rPr lang="de-DE" sz="1400">
                <a:solidFill>
                  <a:schemeClr val="bg1">
                    <a:lumMod val="50000"/>
                  </a:schemeClr>
                </a:solidFill>
                <a:latin typeface="Century Gothic" panose="020B0502020202020204" pitchFamily="34" charset="0"/>
              </a:rPr>
              <a:t> </a:t>
            </a:r>
          </a:p>
        </p:txBody>
      </p:sp>
      <p:sp>
        <p:nvSpPr>
          <p:cNvPr id="16" name="Rectangle 15">
            <a:extLst>
              <a:ext uri="{FF2B5EF4-FFF2-40B4-BE49-F238E27FC236}">
                <a16:creationId xmlns:a16="http://schemas.microsoft.com/office/drawing/2014/main" id="{7C202BE0-125A-1F80-6201-010A03696F86}"/>
              </a:ext>
            </a:extLst>
          </p:cNvPr>
          <p:cNvSpPr/>
          <p:nvPr/>
        </p:nvSpPr>
        <p:spPr>
          <a:xfrm>
            <a:off x="51955" y="6061626"/>
            <a:ext cx="2898461" cy="603285"/>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38C8F67-B1B5-124F-C0FA-C47DA3094BA6}"/>
              </a:ext>
            </a:extLst>
          </p:cNvPr>
          <p:cNvSpPr/>
          <p:nvPr/>
        </p:nvSpPr>
        <p:spPr>
          <a:xfrm>
            <a:off x="3110345" y="6061625"/>
            <a:ext cx="2909563" cy="603285"/>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56D57DDE-C52A-283A-2486-0BFACD4825DF}"/>
              </a:ext>
            </a:extLst>
          </p:cNvPr>
          <p:cNvSpPr/>
          <p:nvPr/>
        </p:nvSpPr>
        <p:spPr>
          <a:xfrm>
            <a:off x="6172092" y="6053721"/>
            <a:ext cx="2895106" cy="603285"/>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85CAA65-DA3E-2DCA-F282-52AEAB5C48CA}"/>
              </a:ext>
            </a:extLst>
          </p:cNvPr>
          <p:cNvSpPr/>
          <p:nvPr/>
        </p:nvSpPr>
        <p:spPr>
          <a:xfrm>
            <a:off x="9222077" y="6061626"/>
            <a:ext cx="2895106" cy="603285"/>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E760FD-6E50-FD4F-B597-7E228EDE51FD}"/>
              </a:ext>
            </a:extLst>
          </p:cNvPr>
          <p:cNvSpPr txBox="1"/>
          <p:nvPr/>
        </p:nvSpPr>
        <p:spPr>
          <a:xfrm>
            <a:off x="0" y="111009"/>
            <a:ext cx="3740126" cy="830997"/>
          </a:xfrm>
          <a:prstGeom prst="rect">
            <a:avLst/>
          </a:prstGeom>
          <a:noFill/>
        </p:spPr>
        <p:txBody>
          <a:bodyPr wrap="none" rtlCol="0">
            <a:spAutoFit/>
          </a:bodyPr>
          <a:lstStyle/>
          <a:p>
            <a:pPr rtl="0"/>
            <a:r>
              <a:rPr lang="de-DE" sz="4800">
                <a:solidFill>
                  <a:schemeClr val="tx1">
                    <a:lumMod val="65000"/>
                    <a:lumOff val="35000"/>
                  </a:schemeClr>
                </a:solidFill>
                <a:latin typeface="Century Gothic" panose="020B0502020202020204" pitchFamily="34" charset="0"/>
              </a:rPr>
              <a:t>FALLSTUDIE</a:t>
            </a:r>
          </a:p>
        </p:txBody>
      </p:sp>
      <p:sp>
        <p:nvSpPr>
          <p:cNvPr id="2" name="Rectangle 1">
            <a:extLst>
              <a:ext uri="{FF2B5EF4-FFF2-40B4-BE49-F238E27FC236}">
                <a16:creationId xmlns:a16="http://schemas.microsoft.com/office/drawing/2014/main" id="{7E7F3682-9C26-697A-6E6A-BA3FE0BC880C}"/>
              </a:ext>
            </a:extLst>
          </p:cNvPr>
          <p:cNvSpPr/>
          <p:nvPr/>
        </p:nvSpPr>
        <p:spPr>
          <a:xfrm>
            <a:off x="51955" y="1097870"/>
            <a:ext cx="2898461" cy="5559136"/>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22F27C8A-597A-BE3D-4746-545BD24AE4C3}"/>
              </a:ext>
            </a:extLst>
          </p:cNvPr>
          <p:cNvSpPr/>
          <p:nvPr/>
        </p:nvSpPr>
        <p:spPr>
          <a:xfrm>
            <a:off x="3110346" y="1097870"/>
            <a:ext cx="2898461" cy="5559136"/>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BF355294-58BC-AE52-B839-41D5EC1D5689}"/>
              </a:ext>
            </a:extLst>
          </p:cNvPr>
          <p:cNvSpPr/>
          <p:nvPr/>
        </p:nvSpPr>
        <p:spPr>
          <a:xfrm>
            <a:off x="6168737" y="1097870"/>
            <a:ext cx="2898461" cy="555913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CD4CA78-70EF-EB98-E2E4-9F0E69076CE8}"/>
              </a:ext>
            </a:extLst>
          </p:cNvPr>
          <p:cNvSpPr/>
          <p:nvPr/>
        </p:nvSpPr>
        <p:spPr>
          <a:xfrm>
            <a:off x="9227128" y="1097870"/>
            <a:ext cx="2898461" cy="555913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2B515C49-CE5A-57E8-FF2E-B32F9B9AF7E3}"/>
              </a:ext>
            </a:extLst>
          </p:cNvPr>
          <p:cNvSpPr txBox="1"/>
          <p:nvPr/>
        </p:nvSpPr>
        <p:spPr>
          <a:xfrm>
            <a:off x="1483756" y="1111673"/>
            <a:ext cx="1466659" cy="430887"/>
          </a:xfrm>
          <a:prstGeom prst="rect">
            <a:avLst/>
          </a:prstGeom>
          <a:noFill/>
        </p:spPr>
        <p:txBody>
          <a:bodyPr wrap="square" rtlCol="0">
            <a:spAutoFit/>
          </a:bodyPr>
          <a:lstStyle/>
          <a:p>
            <a:pPr algn="r" rtl="0"/>
            <a:r>
              <a:rPr lang="de-DE" sz="2200" b="1" dirty="0">
                <a:solidFill>
                  <a:schemeClr val="tx1">
                    <a:lumMod val="65000"/>
                    <a:lumOff val="35000"/>
                  </a:schemeClr>
                </a:solidFill>
                <a:latin typeface="Century Gothic" panose="020B0502020202020204" pitchFamily="34" charset="0"/>
              </a:rPr>
              <a:t>PROBLEM</a:t>
            </a:r>
          </a:p>
        </p:txBody>
      </p:sp>
      <p:sp>
        <p:nvSpPr>
          <p:cNvPr id="9" name="TextBox 8">
            <a:extLst>
              <a:ext uri="{FF2B5EF4-FFF2-40B4-BE49-F238E27FC236}">
                <a16:creationId xmlns:a16="http://schemas.microsoft.com/office/drawing/2014/main" id="{FAD38457-70D6-997A-A2F5-2B3BEED4B6C3}"/>
              </a:ext>
            </a:extLst>
          </p:cNvPr>
          <p:cNvSpPr txBox="1"/>
          <p:nvPr/>
        </p:nvSpPr>
        <p:spPr>
          <a:xfrm>
            <a:off x="4492045" y="1107619"/>
            <a:ext cx="1516762" cy="430887"/>
          </a:xfrm>
          <a:prstGeom prst="rect">
            <a:avLst/>
          </a:prstGeom>
          <a:noFill/>
        </p:spPr>
        <p:txBody>
          <a:bodyPr wrap="none" rtlCol="0">
            <a:spAutoFit/>
          </a:bodyPr>
          <a:lstStyle/>
          <a:p>
            <a:pPr algn="r" rtl="0"/>
            <a:r>
              <a:rPr lang="de-DE" sz="2200" b="1" dirty="0">
                <a:solidFill>
                  <a:schemeClr val="tx1">
                    <a:lumMod val="65000"/>
                    <a:lumOff val="35000"/>
                  </a:schemeClr>
                </a:solidFill>
                <a:latin typeface="Century Gothic" panose="020B0502020202020204" pitchFamily="34" charset="0"/>
              </a:rPr>
              <a:t>LÖSUNG</a:t>
            </a:r>
          </a:p>
        </p:txBody>
      </p:sp>
      <p:sp>
        <p:nvSpPr>
          <p:cNvPr id="10" name="TextBox 9">
            <a:extLst>
              <a:ext uri="{FF2B5EF4-FFF2-40B4-BE49-F238E27FC236}">
                <a16:creationId xmlns:a16="http://schemas.microsoft.com/office/drawing/2014/main" id="{C233F1D6-A483-D23C-D4EC-85F867B07196}"/>
              </a:ext>
            </a:extLst>
          </p:cNvPr>
          <p:cNvSpPr txBox="1"/>
          <p:nvPr/>
        </p:nvSpPr>
        <p:spPr>
          <a:xfrm>
            <a:off x="7335634" y="1111308"/>
            <a:ext cx="1731564" cy="430887"/>
          </a:xfrm>
          <a:prstGeom prst="rect">
            <a:avLst/>
          </a:prstGeom>
          <a:noFill/>
        </p:spPr>
        <p:txBody>
          <a:bodyPr wrap="none" rtlCol="0">
            <a:spAutoFit/>
          </a:bodyPr>
          <a:lstStyle/>
          <a:p>
            <a:pPr algn="r" rtl="0"/>
            <a:r>
              <a:rPr lang="de-DE" sz="2200" b="1" dirty="0">
                <a:solidFill>
                  <a:schemeClr val="tx1">
                    <a:lumMod val="65000"/>
                    <a:lumOff val="35000"/>
                  </a:schemeClr>
                </a:solidFill>
                <a:latin typeface="Century Gothic" panose="020B0502020202020204" pitchFamily="34" charset="0"/>
              </a:rPr>
              <a:t>ANSATZ</a:t>
            </a:r>
          </a:p>
        </p:txBody>
      </p:sp>
      <p:pic>
        <p:nvPicPr>
          <p:cNvPr id="12" name="Graphic 11" descr="Öffnendes einfarbiges Anführungszeichen">
            <a:extLst>
              <a:ext uri="{FF2B5EF4-FFF2-40B4-BE49-F238E27FC236}">
                <a16:creationId xmlns:a16="http://schemas.microsoft.com/office/drawing/2014/main" id="{F7E06076-F819-81CF-1B5F-2E70E20D04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10952303" y="526507"/>
            <a:ext cx="1442504" cy="1442504"/>
          </a:xfrm>
          <a:prstGeom prst="rect">
            <a:avLst/>
          </a:prstGeom>
        </p:spPr>
      </p:pic>
      <p:grpSp>
        <p:nvGrpSpPr>
          <p:cNvPr id="20" name="Group 19">
            <a:extLst>
              <a:ext uri="{FF2B5EF4-FFF2-40B4-BE49-F238E27FC236}">
                <a16:creationId xmlns:a16="http://schemas.microsoft.com/office/drawing/2014/main" id="{8558B8C4-0BAA-B44C-B8BF-1BF14594C94E}"/>
              </a:ext>
            </a:extLst>
          </p:cNvPr>
          <p:cNvGrpSpPr/>
          <p:nvPr/>
        </p:nvGrpSpPr>
        <p:grpSpPr>
          <a:xfrm>
            <a:off x="51955" y="1101720"/>
            <a:ext cx="1242548" cy="430887"/>
            <a:chOff x="51955" y="1101720"/>
            <a:chExt cx="1242548" cy="430887"/>
          </a:xfrm>
        </p:grpSpPr>
        <p:sp>
          <p:nvSpPr>
            <p:cNvPr id="14" name="Arrow: Pentagon 13">
              <a:extLst>
                <a:ext uri="{FF2B5EF4-FFF2-40B4-BE49-F238E27FC236}">
                  <a16:creationId xmlns:a16="http://schemas.microsoft.com/office/drawing/2014/main" id="{A18D6317-2893-277B-CA86-1B29789FC58E}"/>
                </a:ext>
              </a:extLst>
            </p:cNvPr>
            <p:cNvSpPr/>
            <p:nvPr/>
          </p:nvSpPr>
          <p:spPr>
            <a:xfrm>
              <a:off x="51955" y="1101720"/>
              <a:ext cx="880143" cy="430887"/>
            </a:xfrm>
            <a:prstGeom prst="homePlate">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Chevron 15">
              <a:extLst>
                <a:ext uri="{FF2B5EF4-FFF2-40B4-BE49-F238E27FC236}">
                  <a16:creationId xmlns:a16="http://schemas.microsoft.com/office/drawing/2014/main" id="{EA9994EE-18D1-3C5A-AE95-26124F4C0E71}"/>
                </a:ext>
              </a:extLst>
            </p:cNvPr>
            <p:cNvSpPr/>
            <p:nvPr/>
          </p:nvSpPr>
          <p:spPr>
            <a:xfrm>
              <a:off x="817384" y="1105774"/>
              <a:ext cx="477119" cy="426833"/>
            </a:xfrm>
            <a:prstGeom prst="chevron">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9" name="Group 18">
            <a:extLst>
              <a:ext uri="{FF2B5EF4-FFF2-40B4-BE49-F238E27FC236}">
                <a16:creationId xmlns:a16="http://schemas.microsoft.com/office/drawing/2014/main" id="{E4B4CAEC-66C4-0471-49F1-5F371F398CEA}"/>
              </a:ext>
            </a:extLst>
          </p:cNvPr>
          <p:cNvGrpSpPr/>
          <p:nvPr/>
        </p:nvGrpSpPr>
        <p:grpSpPr>
          <a:xfrm>
            <a:off x="3110346" y="1097870"/>
            <a:ext cx="1242548" cy="430887"/>
            <a:chOff x="3110346" y="1097870"/>
            <a:chExt cx="1242548" cy="430887"/>
          </a:xfrm>
        </p:grpSpPr>
        <p:sp>
          <p:nvSpPr>
            <p:cNvPr id="17" name="Arrow: Pentagon 16">
              <a:extLst>
                <a:ext uri="{FF2B5EF4-FFF2-40B4-BE49-F238E27FC236}">
                  <a16:creationId xmlns:a16="http://schemas.microsoft.com/office/drawing/2014/main" id="{D2FC6CA2-4561-BE47-8927-DF52EEC65684}"/>
                </a:ext>
              </a:extLst>
            </p:cNvPr>
            <p:cNvSpPr/>
            <p:nvPr/>
          </p:nvSpPr>
          <p:spPr>
            <a:xfrm>
              <a:off x="3110346" y="1097870"/>
              <a:ext cx="880143" cy="430887"/>
            </a:xfrm>
            <a:prstGeom prst="homePlate">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rrow: Chevron 17">
              <a:extLst>
                <a:ext uri="{FF2B5EF4-FFF2-40B4-BE49-F238E27FC236}">
                  <a16:creationId xmlns:a16="http://schemas.microsoft.com/office/drawing/2014/main" id="{1F7D2EC1-E91B-AFA7-9388-617763DE38CB}"/>
                </a:ext>
              </a:extLst>
            </p:cNvPr>
            <p:cNvSpPr/>
            <p:nvPr/>
          </p:nvSpPr>
          <p:spPr>
            <a:xfrm>
              <a:off x="3875775" y="1101924"/>
              <a:ext cx="477119" cy="426833"/>
            </a:xfrm>
            <a:prstGeom prst="chevron">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1" name="Group 20">
            <a:extLst>
              <a:ext uri="{FF2B5EF4-FFF2-40B4-BE49-F238E27FC236}">
                <a16:creationId xmlns:a16="http://schemas.microsoft.com/office/drawing/2014/main" id="{2D685B26-9E75-7575-8564-385065BA38CB}"/>
              </a:ext>
            </a:extLst>
          </p:cNvPr>
          <p:cNvGrpSpPr/>
          <p:nvPr/>
        </p:nvGrpSpPr>
        <p:grpSpPr>
          <a:xfrm>
            <a:off x="6168737" y="1097869"/>
            <a:ext cx="1242548" cy="430887"/>
            <a:chOff x="51955" y="1101720"/>
            <a:chExt cx="1242548" cy="430887"/>
          </a:xfrm>
        </p:grpSpPr>
        <p:sp>
          <p:nvSpPr>
            <p:cNvPr id="22" name="Arrow: Pentagon 21">
              <a:extLst>
                <a:ext uri="{FF2B5EF4-FFF2-40B4-BE49-F238E27FC236}">
                  <a16:creationId xmlns:a16="http://schemas.microsoft.com/office/drawing/2014/main" id="{5A8F5DAE-8AE6-54B0-B331-81A43204E393}"/>
                </a:ext>
              </a:extLst>
            </p:cNvPr>
            <p:cNvSpPr/>
            <p:nvPr/>
          </p:nvSpPr>
          <p:spPr>
            <a:xfrm>
              <a:off x="51955" y="1101720"/>
              <a:ext cx="880143" cy="430887"/>
            </a:xfrm>
            <a:prstGeom prst="homePlate">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Chevron 22">
              <a:extLst>
                <a:ext uri="{FF2B5EF4-FFF2-40B4-BE49-F238E27FC236}">
                  <a16:creationId xmlns:a16="http://schemas.microsoft.com/office/drawing/2014/main" id="{C14BE37F-E27B-BE10-E5DD-D64C9DA9F3FD}"/>
                </a:ext>
              </a:extLst>
            </p:cNvPr>
            <p:cNvSpPr/>
            <p:nvPr/>
          </p:nvSpPr>
          <p:spPr>
            <a:xfrm>
              <a:off x="817384" y="1105774"/>
              <a:ext cx="477119" cy="426833"/>
            </a:xfrm>
            <a:prstGeom prst="chevron">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5" name="TextBox 24">
            <a:extLst>
              <a:ext uri="{FF2B5EF4-FFF2-40B4-BE49-F238E27FC236}">
                <a16:creationId xmlns:a16="http://schemas.microsoft.com/office/drawing/2014/main" id="{5ABB35BA-CCBE-6376-E11B-B9EA5E888BCD}"/>
              </a:ext>
            </a:extLst>
          </p:cNvPr>
          <p:cNvSpPr txBox="1"/>
          <p:nvPr/>
        </p:nvSpPr>
        <p:spPr>
          <a:xfrm>
            <a:off x="103741" y="3009050"/>
            <a:ext cx="2794887" cy="2123658"/>
          </a:xfrm>
          <a:prstGeom prst="rect">
            <a:avLst/>
          </a:prstGeom>
          <a:noFill/>
        </p:spPr>
        <p:txBody>
          <a:bodyPr wrap="square">
            <a:spAutoFit/>
          </a:bodyPr>
          <a:lstStyle/>
          <a:p>
            <a:pPr marL="285750" indent="-285750" rtl="0">
              <a:spcBef>
                <a:spcPts val="0"/>
              </a:spcBef>
              <a:spcAft>
                <a:spcPts val="0"/>
              </a:spcAft>
              <a:buFont typeface="Arial" panose="020B0604020202020204" pitchFamily="34" charset="0"/>
              <a:buChar char="•"/>
            </a:pPr>
            <a:r>
              <a:rPr lang="de-DE" sz="1200" b="0" i="0" u="none" strike="noStrike" dirty="0">
                <a:solidFill>
                  <a:schemeClr val="tx1">
                    <a:lumMod val="65000"/>
                    <a:lumOff val="35000"/>
                  </a:schemeClr>
                </a:solidFill>
                <a:effectLst/>
                <a:latin typeface="Century Gothic" panose="020B0502020202020204" pitchFamily="34" charset="0"/>
              </a:rPr>
              <a:t>Benennen Sie klar das Hauptproblem oder die Herausforderung, mit dem bzw. der Sie konfrontiert waren.</a:t>
            </a:r>
          </a:p>
          <a:p>
            <a:pPr marL="285750" indent="-285750" rtl="0">
              <a:spcBef>
                <a:spcPts val="0"/>
              </a:spcBef>
              <a:spcAft>
                <a:spcPts val="0"/>
              </a:spcAft>
              <a:buFont typeface="Arial" panose="020B0604020202020204" pitchFamily="34" charset="0"/>
              <a:buChar char="•"/>
            </a:pPr>
            <a:r>
              <a:rPr lang="de-DE" sz="1200" b="0" i="0" u="none" strike="noStrike" dirty="0">
                <a:solidFill>
                  <a:schemeClr val="tx1">
                    <a:lumMod val="65000"/>
                    <a:lumOff val="35000"/>
                  </a:schemeClr>
                </a:solidFill>
                <a:effectLst/>
                <a:latin typeface="Century Gothic" panose="020B0502020202020204" pitchFamily="34" charset="0"/>
              </a:rPr>
              <a:t>Geben Sie wichtige Fakten oder Zahlen an, um das Problem zu quantifizieren </a:t>
            </a:r>
            <a:br>
              <a:rPr lang="de-DE" sz="1200" b="0" i="0" u="none" strike="noStrike" dirty="0">
                <a:solidFill>
                  <a:schemeClr val="tx1">
                    <a:lumMod val="65000"/>
                    <a:lumOff val="35000"/>
                  </a:schemeClr>
                </a:solidFill>
                <a:effectLst/>
                <a:latin typeface="Century Gothic" panose="020B0502020202020204" pitchFamily="34" charset="0"/>
              </a:rPr>
            </a:br>
            <a:r>
              <a:rPr lang="de-DE" sz="1200" b="0" i="0" u="none" strike="noStrike" dirty="0">
                <a:solidFill>
                  <a:schemeClr val="tx1">
                    <a:lumMod val="65000"/>
                    <a:lumOff val="35000"/>
                  </a:schemeClr>
                </a:solidFill>
                <a:effectLst/>
                <a:latin typeface="Century Gothic" panose="020B0502020202020204" pitchFamily="34" charset="0"/>
              </a:rPr>
              <a:t>(falls zutreffend).</a:t>
            </a:r>
          </a:p>
          <a:p>
            <a:pPr marL="285750" indent="-285750" rtl="0">
              <a:spcBef>
                <a:spcPts val="0"/>
              </a:spcBef>
              <a:spcAft>
                <a:spcPts val="0"/>
              </a:spcAft>
              <a:buFont typeface="Arial" panose="020B0604020202020204" pitchFamily="34" charset="0"/>
              <a:buChar char="•"/>
            </a:pPr>
            <a:r>
              <a:rPr lang="de-DE" sz="1200" b="0" i="0" u="none" strike="noStrike" dirty="0">
                <a:solidFill>
                  <a:schemeClr val="tx1">
                    <a:lumMod val="65000"/>
                    <a:lumOff val="35000"/>
                  </a:schemeClr>
                </a:solidFill>
                <a:effectLst/>
                <a:latin typeface="Century Gothic" panose="020B0502020202020204" pitchFamily="34" charset="0"/>
              </a:rPr>
              <a:t>Halten Sie sich kurz und konzentrieren Sie sich auf </a:t>
            </a:r>
            <a:br>
              <a:rPr lang="de-DE" sz="1200" b="0" i="0" u="none" strike="noStrike" dirty="0">
                <a:solidFill>
                  <a:schemeClr val="tx1">
                    <a:lumMod val="65000"/>
                    <a:lumOff val="35000"/>
                  </a:schemeClr>
                </a:solidFill>
                <a:effectLst/>
                <a:latin typeface="Century Gothic" panose="020B0502020202020204" pitchFamily="34" charset="0"/>
              </a:rPr>
            </a:br>
            <a:r>
              <a:rPr lang="de-DE" sz="1200" b="0" i="0" u="none" strike="noStrike" dirty="0">
                <a:solidFill>
                  <a:schemeClr val="tx1">
                    <a:lumMod val="65000"/>
                    <a:lumOff val="35000"/>
                  </a:schemeClr>
                </a:solidFill>
                <a:effectLst/>
                <a:latin typeface="Century Gothic" panose="020B0502020202020204" pitchFamily="34" charset="0"/>
              </a:rPr>
              <a:t>das Kernproblem.</a:t>
            </a:r>
          </a:p>
        </p:txBody>
      </p:sp>
      <p:sp>
        <p:nvSpPr>
          <p:cNvPr id="29" name="TextBox 28">
            <a:extLst>
              <a:ext uri="{FF2B5EF4-FFF2-40B4-BE49-F238E27FC236}">
                <a16:creationId xmlns:a16="http://schemas.microsoft.com/office/drawing/2014/main" id="{B1F752A5-2D3A-2BAD-5499-D85328A4959B}"/>
              </a:ext>
            </a:extLst>
          </p:cNvPr>
          <p:cNvSpPr txBox="1"/>
          <p:nvPr/>
        </p:nvSpPr>
        <p:spPr>
          <a:xfrm>
            <a:off x="3194154" y="2994841"/>
            <a:ext cx="2794887" cy="1754326"/>
          </a:xfrm>
          <a:prstGeom prst="rect">
            <a:avLst/>
          </a:prstGeom>
          <a:noFill/>
        </p:spPr>
        <p:txBody>
          <a:bodyPr wrap="square">
            <a:spAutoFit/>
          </a:bodyPr>
          <a:lstStyle/>
          <a:p>
            <a:pPr marL="285750" indent="-285750" rtl="0">
              <a:spcBef>
                <a:spcPts val="0"/>
              </a:spcBef>
              <a:spcAft>
                <a:spcPts val="0"/>
              </a:spcAft>
              <a:buFont typeface="Arial" panose="020B0604020202020204" pitchFamily="34" charset="0"/>
              <a:buChar char="•"/>
            </a:pPr>
            <a:r>
              <a:rPr lang="de-DE" sz="1200" b="0" i="0" u="none" strike="noStrike" dirty="0">
                <a:solidFill>
                  <a:schemeClr val="tx1">
                    <a:lumMod val="65000"/>
                    <a:lumOff val="35000"/>
                  </a:schemeClr>
                </a:solidFill>
                <a:effectLst/>
                <a:latin typeface="Century Gothic" panose="020B0502020202020204" pitchFamily="34" charset="0"/>
              </a:rPr>
              <a:t>Beschreiben Sie die Lösung, die </a:t>
            </a:r>
            <a:r>
              <a:rPr lang="de-DE" sz="1200" dirty="0">
                <a:solidFill>
                  <a:schemeClr val="tx1">
                    <a:lumMod val="65000"/>
                    <a:lumOff val="35000"/>
                  </a:schemeClr>
                </a:solidFill>
                <a:latin typeface="Century Gothic" panose="020B0502020202020204" pitchFamily="34" charset="0"/>
              </a:rPr>
              <a:t>Sie</a:t>
            </a:r>
            <a:r>
              <a:rPr lang="de-DE" sz="1200" b="0" i="0" u="none" strike="noStrike" dirty="0">
                <a:solidFill>
                  <a:schemeClr val="tx1">
                    <a:lumMod val="65000"/>
                    <a:lumOff val="35000"/>
                  </a:schemeClr>
                </a:solidFill>
                <a:effectLst/>
                <a:latin typeface="Century Gothic" panose="020B0502020202020204" pitchFamily="34" charset="0"/>
              </a:rPr>
              <a:t> implementiert haben, um das Problem zu beheben.</a:t>
            </a:r>
          </a:p>
          <a:p>
            <a:pPr marL="285750" indent="-285750" rtl="0">
              <a:spcBef>
                <a:spcPts val="0"/>
              </a:spcBef>
              <a:spcAft>
                <a:spcPts val="0"/>
              </a:spcAft>
              <a:buFont typeface="Arial" panose="020B0604020202020204" pitchFamily="34" charset="0"/>
              <a:buChar char="•"/>
            </a:pPr>
            <a:r>
              <a:rPr lang="de-DE" sz="1200" b="0" i="0" u="none" strike="noStrike" dirty="0">
                <a:solidFill>
                  <a:schemeClr val="tx1">
                    <a:lumMod val="65000"/>
                    <a:lumOff val="35000"/>
                  </a:schemeClr>
                </a:solidFill>
                <a:effectLst/>
                <a:latin typeface="Century Gothic" panose="020B0502020202020204" pitchFamily="34" charset="0"/>
              </a:rPr>
              <a:t>Heben Sie die einzigartigen Aspekte oder innovativen Ansätze der Lösung hervor.</a:t>
            </a:r>
          </a:p>
          <a:p>
            <a:pPr marL="285750" indent="-285750" rtl="0">
              <a:spcBef>
                <a:spcPts val="0"/>
              </a:spcBef>
              <a:spcAft>
                <a:spcPts val="0"/>
              </a:spcAft>
              <a:buFont typeface="Arial" panose="020B0604020202020204" pitchFamily="34" charset="0"/>
              <a:buChar char="•"/>
            </a:pPr>
            <a:r>
              <a:rPr lang="de-DE" sz="1200" b="0" i="0" u="none" strike="noStrike" dirty="0">
                <a:solidFill>
                  <a:schemeClr val="tx1">
                    <a:lumMod val="65000"/>
                    <a:lumOff val="35000"/>
                  </a:schemeClr>
                </a:solidFill>
                <a:effectLst/>
                <a:latin typeface="Century Gothic" panose="020B0502020202020204" pitchFamily="34" charset="0"/>
              </a:rPr>
              <a:t>Erwähnen Sie nach Möglichkeit kurz, warum Sie sich für diese Lösung entschieden haben.</a:t>
            </a:r>
          </a:p>
        </p:txBody>
      </p:sp>
      <p:sp>
        <p:nvSpPr>
          <p:cNvPr id="30" name="TextBox 29">
            <a:extLst>
              <a:ext uri="{FF2B5EF4-FFF2-40B4-BE49-F238E27FC236}">
                <a16:creationId xmlns:a16="http://schemas.microsoft.com/office/drawing/2014/main" id="{8D2ED50F-FA0D-F86A-D9ED-B433C25428CE}"/>
              </a:ext>
            </a:extLst>
          </p:cNvPr>
          <p:cNvSpPr txBox="1"/>
          <p:nvPr/>
        </p:nvSpPr>
        <p:spPr>
          <a:xfrm>
            <a:off x="6272311" y="2994841"/>
            <a:ext cx="2794887" cy="2677656"/>
          </a:xfrm>
          <a:prstGeom prst="rect">
            <a:avLst/>
          </a:prstGeom>
          <a:noFill/>
        </p:spPr>
        <p:txBody>
          <a:bodyPr wrap="square">
            <a:spAutoFit/>
          </a:bodyPr>
          <a:lstStyle/>
          <a:p>
            <a:pPr marL="285750" indent="-285750" rtl="0">
              <a:spcBef>
                <a:spcPts val="0"/>
              </a:spcBef>
              <a:spcAft>
                <a:spcPts val="0"/>
              </a:spcAft>
              <a:buFont typeface="Arial" panose="020B0604020202020204" pitchFamily="34" charset="0"/>
              <a:buChar char="•"/>
            </a:pPr>
            <a:r>
              <a:rPr lang="de-DE" sz="1200" b="0" i="0" u="none" strike="noStrike" dirty="0">
                <a:solidFill>
                  <a:schemeClr val="tx1">
                    <a:lumMod val="65000"/>
                    <a:lumOff val="35000"/>
                  </a:schemeClr>
                </a:solidFill>
                <a:effectLst/>
                <a:latin typeface="Century Gothic" panose="020B0502020202020204" pitchFamily="34" charset="0"/>
              </a:rPr>
              <a:t>Skizzieren Sie die Schritte </a:t>
            </a:r>
            <a:br>
              <a:rPr lang="de-DE" sz="1200" b="0" i="0" u="none" strike="noStrike" dirty="0">
                <a:solidFill>
                  <a:schemeClr val="tx1">
                    <a:lumMod val="65000"/>
                    <a:lumOff val="35000"/>
                  </a:schemeClr>
                </a:solidFill>
                <a:effectLst/>
                <a:latin typeface="Century Gothic" panose="020B0502020202020204" pitchFamily="34" charset="0"/>
              </a:rPr>
            </a:br>
            <a:r>
              <a:rPr lang="de-DE" sz="1200" b="0" i="0" u="none" strike="noStrike" dirty="0">
                <a:solidFill>
                  <a:schemeClr val="tx1">
                    <a:lumMod val="65000"/>
                    <a:lumOff val="35000"/>
                  </a:schemeClr>
                </a:solidFill>
                <a:effectLst/>
                <a:latin typeface="Century Gothic" panose="020B0502020202020204" pitchFamily="34" charset="0"/>
              </a:rPr>
              <a:t>oder Methoden, die Sie zur Implementierung der Lösung verwendet haben.</a:t>
            </a:r>
          </a:p>
          <a:p>
            <a:pPr marL="285750" indent="-285750" rtl="0">
              <a:spcBef>
                <a:spcPts val="0"/>
              </a:spcBef>
              <a:spcAft>
                <a:spcPts val="0"/>
              </a:spcAft>
              <a:buFont typeface="Arial" panose="020B0604020202020204" pitchFamily="34" charset="0"/>
              <a:buChar char="•"/>
            </a:pPr>
            <a:r>
              <a:rPr lang="de-DE" sz="1200" b="0" i="0" u="none" strike="noStrike" dirty="0">
                <a:solidFill>
                  <a:schemeClr val="tx1">
                    <a:lumMod val="65000"/>
                    <a:lumOff val="35000"/>
                  </a:schemeClr>
                </a:solidFill>
                <a:effectLst/>
                <a:latin typeface="Century Gothic" panose="020B0502020202020204" pitchFamily="34" charset="0"/>
              </a:rPr>
              <a:t>Geben Sie alle Herausforderungen an, </a:t>
            </a:r>
            <a:br>
              <a:rPr lang="de-DE" sz="1200" b="0" i="0" u="none" strike="noStrike" dirty="0">
                <a:solidFill>
                  <a:schemeClr val="tx1">
                    <a:lumMod val="65000"/>
                    <a:lumOff val="35000"/>
                  </a:schemeClr>
                </a:solidFill>
                <a:effectLst/>
                <a:latin typeface="Century Gothic" panose="020B0502020202020204" pitchFamily="34" charset="0"/>
              </a:rPr>
            </a:br>
            <a:r>
              <a:rPr lang="de-DE" sz="1200" b="0" i="0" u="none" strike="noStrike" dirty="0">
                <a:solidFill>
                  <a:schemeClr val="tx1">
                    <a:lumMod val="65000"/>
                    <a:lumOff val="35000"/>
                  </a:schemeClr>
                </a:solidFill>
                <a:effectLst/>
                <a:latin typeface="Century Gothic" panose="020B0502020202020204" pitchFamily="34" charset="0"/>
              </a:rPr>
              <a:t>auf die Sie während der Implementierung gestoßen sind, und zeigen Sie auf, </a:t>
            </a:r>
            <a:br>
              <a:rPr lang="de-DE" sz="1200" b="0" i="0" u="none" strike="noStrike" dirty="0">
                <a:solidFill>
                  <a:schemeClr val="tx1">
                    <a:lumMod val="65000"/>
                    <a:lumOff val="35000"/>
                  </a:schemeClr>
                </a:solidFill>
                <a:effectLst/>
                <a:latin typeface="Century Gothic" panose="020B0502020202020204" pitchFamily="34" charset="0"/>
              </a:rPr>
            </a:br>
            <a:r>
              <a:rPr lang="de-DE" sz="1200" b="0" i="0" u="none" strike="noStrike" dirty="0">
                <a:solidFill>
                  <a:schemeClr val="tx1">
                    <a:lumMod val="65000"/>
                    <a:lumOff val="35000"/>
                  </a:schemeClr>
                </a:solidFill>
                <a:effectLst/>
                <a:latin typeface="Century Gothic" panose="020B0502020202020204" pitchFamily="34" charset="0"/>
              </a:rPr>
              <a:t>wie Sie sie überwunden haben.</a:t>
            </a:r>
          </a:p>
          <a:p>
            <a:pPr marL="285750" indent="-285750" rtl="0">
              <a:spcBef>
                <a:spcPts val="0"/>
              </a:spcBef>
              <a:spcAft>
                <a:spcPts val="0"/>
              </a:spcAft>
              <a:buFont typeface="Arial" panose="020B0604020202020204" pitchFamily="34" charset="0"/>
              <a:buChar char="•"/>
            </a:pPr>
            <a:r>
              <a:rPr lang="de-DE" sz="1200" b="0" i="0" u="none" strike="noStrike" dirty="0">
                <a:solidFill>
                  <a:schemeClr val="tx1">
                    <a:lumMod val="65000"/>
                    <a:lumOff val="35000"/>
                  </a:schemeClr>
                </a:solidFill>
                <a:effectLst/>
                <a:latin typeface="Century Gothic" panose="020B0502020202020204" pitchFamily="34" charset="0"/>
              </a:rPr>
              <a:t>Erwähnen Sie alle Kooperationen oder Partnerschaften, die </a:t>
            </a:r>
            <a:br>
              <a:rPr lang="de-DE" sz="1200" b="0" i="0" u="none" strike="noStrike" dirty="0">
                <a:solidFill>
                  <a:schemeClr val="tx1">
                    <a:lumMod val="65000"/>
                    <a:lumOff val="35000"/>
                  </a:schemeClr>
                </a:solidFill>
                <a:effectLst/>
                <a:latin typeface="Century Gothic" panose="020B0502020202020204" pitchFamily="34" charset="0"/>
              </a:rPr>
            </a:br>
            <a:r>
              <a:rPr lang="de-DE" sz="1200" b="0" i="0" u="none" strike="noStrike" dirty="0">
                <a:solidFill>
                  <a:schemeClr val="tx1">
                    <a:lumMod val="65000"/>
                    <a:lumOff val="35000"/>
                  </a:schemeClr>
                </a:solidFill>
                <a:effectLst/>
                <a:latin typeface="Century Gothic" panose="020B0502020202020204" pitchFamily="34" charset="0"/>
              </a:rPr>
              <a:t>Teil des Ansatzes waren.</a:t>
            </a:r>
          </a:p>
        </p:txBody>
      </p:sp>
      <p:sp>
        <p:nvSpPr>
          <p:cNvPr id="34" name="TextBox 33">
            <a:extLst>
              <a:ext uri="{FF2B5EF4-FFF2-40B4-BE49-F238E27FC236}">
                <a16:creationId xmlns:a16="http://schemas.microsoft.com/office/drawing/2014/main" id="{77EF841C-8692-6D89-8EC9-2ABA5034A78F}"/>
              </a:ext>
            </a:extLst>
          </p:cNvPr>
          <p:cNvSpPr txBox="1"/>
          <p:nvPr/>
        </p:nvSpPr>
        <p:spPr>
          <a:xfrm>
            <a:off x="9295335" y="2902508"/>
            <a:ext cx="2762046" cy="2492990"/>
          </a:xfrm>
          <a:prstGeom prst="rect">
            <a:avLst/>
          </a:prstGeom>
          <a:noFill/>
        </p:spPr>
        <p:txBody>
          <a:bodyPr wrap="square">
            <a:spAutoFit/>
          </a:bodyPr>
          <a:lstStyle/>
          <a:p>
            <a:pPr marL="171450" indent="-171450" rtl="0">
              <a:spcBef>
                <a:spcPts val="0"/>
              </a:spcBef>
              <a:spcAft>
                <a:spcPts val="0"/>
              </a:spcAft>
              <a:buFont typeface="Arial" panose="020B0604020202020204" pitchFamily="34" charset="0"/>
              <a:buChar char="•"/>
            </a:pPr>
            <a:r>
              <a:rPr lang="de-DE" sz="1200" b="0" i="0" u="none" strike="noStrike" dirty="0">
                <a:solidFill>
                  <a:schemeClr val="bg1"/>
                </a:solidFill>
                <a:effectLst/>
                <a:latin typeface="Century Gothic" panose="020B0502020202020204" pitchFamily="34" charset="0"/>
              </a:rPr>
              <a:t>Fügen Sie ein oder zwei aussagekräftige Zitate von </a:t>
            </a:r>
            <a:br>
              <a:rPr lang="de-DE" sz="1200" b="0" i="0" u="none" strike="noStrike" dirty="0">
                <a:solidFill>
                  <a:schemeClr val="bg1"/>
                </a:solidFill>
                <a:effectLst/>
                <a:latin typeface="Century Gothic" panose="020B0502020202020204" pitchFamily="34" charset="0"/>
              </a:rPr>
            </a:br>
            <a:r>
              <a:rPr lang="de-DE" sz="1200" b="0" i="0" u="none" strike="noStrike" dirty="0">
                <a:solidFill>
                  <a:schemeClr val="bg1"/>
                </a:solidFill>
                <a:effectLst/>
                <a:latin typeface="Century Gothic" panose="020B0502020202020204" pitchFamily="34" charset="0"/>
              </a:rPr>
              <a:t>KMU ein, die den Erfolg oder </a:t>
            </a:r>
            <a:br>
              <a:rPr lang="de-DE" sz="1200" b="0" i="0" u="none" strike="noStrike" dirty="0">
                <a:solidFill>
                  <a:schemeClr val="bg1"/>
                </a:solidFill>
                <a:effectLst/>
                <a:latin typeface="Century Gothic" panose="020B0502020202020204" pitchFamily="34" charset="0"/>
              </a:rPr>
            </a:br>
            <a:r>
              <a:rPr lang="de-DE" sz="1200" b="0" i="0" u="none" strike="noStrike" dirty="0">
                <a:solidFill>
                  <a:schemeClr val="bg1"/>
                </a:solidFill>
                <a:effectLst/>
                <a:latin typeface="Century Gothic" panose="020B0502020202020204" pitchFamily="34" charset="0"/>
              </a:rPr>
              <a:t>die Wirkung der Lösung untermauern.</a:t>
            </a:r>
          </a:p>
          <a:p>
            <a:pPr marL="171450" indent="-171450" rtl="0">
              <a:spcBef>
                <a:spcPts val="0"/>
              </a:spcBef>
              <a:spcAft>
                <a:spcPts val="0"/>
              </a:spcAft>
              <a:buFont typeface="Arial" panose="020B0604020202020204" pitchFamily="34" charset="0"/>
              <a:buChar char="•"/>
            </a:pPr>
            <a:r>
              <a:rPr lang="de-DE" sz="1200" b="0" i="0" u="none" strike="noStrike" dirty="0">
                <a:solidFill>
                  <a:schemeClr val="bg1"/>
                </a:solidFill>
                <a:effectLst/>
                <a:latin typeface="Century Gothic" panose="020B0502020202020204" pitchFamily="34" charset="0"/>
              </a:rPr>
              <a:t>Stellen Sie sicher, dass sie relevant sind und einen Mehrwert für Ihre Fallstudie darstellen.</a:t>
            </a:r>
          </a:p>
          <a:p>
            <a:pPr marL="171450" indent="-171450" rtl="0">
              <a:spcBef>
                <a:spcPts val="0"/>
              </a:spcBef>
              <a:spcAft>
                <a:spcPts val="0"/>
              </a:spcAft>
              <a:buFont typeface="Arial" panose="020B0604020202020204" pitchFamily="34" charset="0"/>
              <a:buChar char="•"/>
            </a:pPr>
            <a:r>
              <a:rPr lang="de-DE" sz="1200" b="0" i="0" u="none" strike="noStrike" dirty="0">
                <a:solidFill>
                  <a:schemeClr val="bg1"/>
                </a:solidFill>
                <a:effectLst/>
                <a:latin typeface="Century Gothic" panose="020B0502020202020204" pitchFamily="34" charset="0"/>
              </a:rPr>
              <a:t>Ordnen Sie die Zitate richtig zu und erwähnen Sie den Namen des KMU und seine Rolle oder sein Fachwissen.</a:t>
            </a:r>
          </a:p>
        </p:txBody>
      </p:sp>
      <p:sp>
        <p:nvSpPr>
          <p:cNvPr id="35" name="Rectangle 34">
            <a:extLst>
              <a:ext uri="{FF2B5EF4-FFF2-40B4-BE49-F238E27FC236}">
                <a16:creationId xmlns:a16="http://schemas.microsoft.com/office/drawing/2014/main" id="{B0D6B1EE-95D0-9E71-998B-41540618B749}"/>
              </a:ext>
            </a:extLst>
          </p:cNvPr>
          <p:cNvSpPr/>
          <p:nvPr/>
        </p:nvSpPr>
        <p:spPr>
          <a:xfrm>
            <a:off x="51955" y="6061626"/>
            <a:ext cx="2898461" cy="603285"/>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A4E15EB8-F1E3-9FD0-E4D2-FE8A665BD4A8}"/>
              </a:ext>
            </a:extLst>
          </p:cNvPr>
          <p:cNvSpPr/>
          <p:nvPr/>
        </p:nvSpPr>
        <p:spPr>
          <a:xfrm>
            <a:off x="3110345" y="6061625"/>
            <a:ext cx="2909563" cy="603285"/>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9B6DBD3-B993-CB7F-C2CC-0BC9108CE67B}"/>
              </a:ext>
            </a:extLst>
          </p:cNvPr>
          <p:cNvSpPr/>
          <p:nvPr/>
        </p:nvSpPr>
        <p:spPr>
          <a:xfrm>
            <a:off x="6172092" y="6053721"/>
            <a:ext cx="2895106" cy="603285"/>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F34A0A78-D183-9B20-67A2-157B2FF5F815}"/>
              </a:ext>
            </a:extLst>
          </p:cNvPr>
          <p:cNvSpPr/>
          <p:nvPr/>
        </p:nvSpPr>
        <p:spPr>
          <a:xfrm>
            <a:off x="9227127" y="6061626"/>
            <a:ext cx="2890055" cy="603285"/>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descr="Öffnendes einfarbiges Anführungszeichen">
            <a:extLst>
              <a:ext uri="{FF2B5EF4-FFF2-40B4-BE49-F238E27FC236}">
                <a16:creationId xmlns:a16="http://schemas.microsoft.com/office/drawing/2014/main" id="{70632719-3B1D-D20E-2D93-9A6E92A4F1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67198" y="5760130"/>
            <a:ext cx="1442502" cy="1442502"/>
          </a:xfrm>
          <a:prstGeom prst="rect">
            <a:avLst/>
          </a:prstGeom>
        </p:spPr>
      </p:pic>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754543442"/>
              </p:ext>
            </p:extLst>
          </p:nvPr>
        </p:nvGraphicFramePr>
        <p:xfrm>
          <a:off x="787790" y="1050352"/>
          <a:ext cx="10227213" cy="2736000"/>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736000">
                <a:tc>
                  <a:txBody>
                    <a:bodyPr/>
                    <a:lstStyle/>
                    <a:p>
                      <a:pPr marL="0" marR="0" algn="ctr" rtl="0">
                        <a:spcBef>
                          <a:spcPts val="0"/>
                        </a:spcBef>
                        <a:spcAft>
                          <a:spcPts val="0"/>
                        </a:spcAft>
                      </a:pPr>
                      <a:r>
                        <a:rPr lang="de-DE" sz="1600" b="1" dirty="0">
                          <a:solidFill>
                            <a:schemeClr val="tx1"/>
                          </a:solidFill>
                          <a:effectLst/>
                          <a:latin typeface="Century Gothic" panose="020B0502020202020204" pitchFamily="34" charset="0"/>
                        </a:rPr>
                        <a:t>HAFTUNGSAUSSCHLUSS</a:t>
                      </a:r>
                    </a:p>
                    <a:p>
                      <a:pPr marL="0" marR="0" rtl="0">
                        <a:spcBef>
                          <a:spcPts val="0"/>
                        </a:spcBef>
                        <a:spcAft>
                          <a:spcPts val="0"/>
                        </a:spcAft>
                      </a:pPr>
                      <a:r>
                        <a:rPr lang="de-DE" sz="1200" b="0" dirty="0">
                          <a:solidFill>
                            <a:schemeClr val="tx1"/>
                          </a:solidFill>
                          <a:effectLst/>
                          <a:latin typeface="Century Gothic" panose="020B0502020202020204" pitchFamily="34" charset="0"/>
                        </a:rPr>
                        <a:t> </a:t>
                      </a:r>
                    </a:p>
                    <a:p>
                      <a:pPr marL="0" marR="0" rtl="0">
                        <a:spcBef>
                          <a:spcPts val="0"/>
                        </a:spcBef>
                        <a:spcAft>
                          <a:spcPts val="0"/>
                        </a:spcAft>
                      </a:pPr>
                      <a:r>
                        <a:rPr lang="de-DE" sz="1600" b="0" dirty="0">
                          <a:solidFill>
                            <a:schemeClr val="tx1"/>
                          </a:solidFill>
                          <a:effectLst/>
                          <a:latin typeface="Century Gothic" panose="020B0502020202020204" pitchFamily="34" charset="0"/>
                        </a:rPr>
                        <a:t>Alle von Smartsheet auf der Website aufgeführten Artikel, Vorlagen oder Informationen dienen lediglich als Referenz. Wir versuchen, die Informationen stets zu aktualisieren und zu korrigieren. Wir geben jedoch, weder ausdrücklich noch stillschweigend, keine Zusicherungen oder Garantien jeglicher Art über die Vollständigkeit, Genauigkeit, Zuverlässigkeit, Eignung oder Verfügbarkeit in Bezug auf die Website oder die auf der Website enthaltenen Informationen, Artikel, Vorlagen oder zugehörigen Grafiken. Jegliches Vertrauen, das Sie in solche Informationen setzen, ist aus eigener Verantwortung.</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0</TotalTime>
  <Words>333</Words>
  <Application>Microsoft Office PowerPoint</Application>
  <PresentationFormat>Widescreen</PresentationFormat>
  <Paragraphs>28</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Nicole Li （李虹）</cp:lastModifiedBy>
  <cp:revision>17</cp:revision>
  <dcterms:created xsi:type="dcterms:W3CDTF">2022-05-22T18:55:25Z</dcterms:created>
  <dcterms:modified xsi:type="dcterms:W3CDTF">2024-10-24T08:25:27Z</dcterms:modified>
</cp:coreProperties>
</file>