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C6ABAFE-98A4-427F-9A41-358ACA93AD3A}"/>
    <pc:docChg chg="modSld">
      <pc:chgData name="Bess Dunlevy" userId="dd4b9a8537dbe9d0" providerId="LiveId" clId="{2C6ABAFE-98A4-427F-9A41-358ACA93AD3A}" dt="2024-02-03T17:37:08.588" v="0" actId="14100"/>
      <pc:docMkLst>
        <pc:docMk/>
      </pc:docMkLst>
      <pc:sldChg chg="modSp mod">
        <pc:chgData name="Bess Dunlevy" userId="dd4b9a8537dbe9d0" providerId="LiveId" clId="{2C6ABAFE-98A4-427F-9A41-358ACA93AD3A}" dt="2024-02-03T17:37:08.588" v="0" actId="14100"/>
        <pc:sldMkLst>
          <pc:docMk/>
          <pc:sldMk cId="1179924037" sldId="353"/>
        </pc:sldMkLst>
        <pc:spChg chg="mod">
          <ac:chgData name="Bess Dunlevy" userId="dd4b9a8537dbe9d0" providerId="LiveId" clId="{2C6ABAFE-98A4-427F-9A41-358ACA93AD3A}" dt="2024-02-03T17:37:08.588"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13271" y="326789"/>
            <a:ext cx="3240000" cy="64442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POWERPOINT-VORLAGE FÜR DIE PRÄSENTATION EINER FALLSTUDIE MIT EINER FOLIE (BEISPIEL)</a:t>
            </a:r>
          </a:p>
        </p:txBody>
      </p:sp>
      <p:sp>
        <p:nvSpPr>
          <p:cNvPr id="93" name="TextBox 92">
            <a:extLst>
              <a:ext uri="{FF2B5EF4-FFF2-40B4-BE49-F238E27FC236}">
                <a16:creationId xmlns:a16="http://schemas.microsoft.com/office/drawing/2014/main" id="{4202D8FA-97A9-1F4C-B19E-615D761DF0CF}"/>
              </a:ext>
            </a:extLst>
          </p:cNvPr>
          <p:cNvSpPr txBox="1"/>
          <p:nvPr/>
        </p:nvSpPr>
        <p:spPr>
          <a:xfrm>
            <a:off x="178526" y="2334296"/>
            <a:ext cx="12013474" cy="1323439"/>
          </a:xfrm>
          <a:prstGeom prst="rect">
            <a:avLst/>
          </a:prstGeom>
          <a:noFill/>
        </p:spPr>
        <p:txBody>
          <a:bodyPr wrap="square" rtlCol="0">
            <a:spAutoFit/>
          </a:bodyPr>
          <a:lstStyle/>
          <a:p>
            <a:pPr rtl="0"/>
            <a:r>
              <a:rPr lang="de-DE" sz="4000" dirty="0">
                <a:solidFill>
                  <a:schemeClr val="tx1">
                    <a:lumMod val="65000"/>
                    <a:lumOff val="35000"/>
                  </a:schemeClr>
                </a:solidFill>
                <a:latin typeface="Century Gothic" panose="020B0502020202020204" pitchFamily="34" charset="0"/>
              </a:rPr>
              <a:t>FALLSTUDIE </a:t>
            </a:r>
            <a:br>
              <a:rPr lang="en-US" sz="4000" dirty="0">
                <a:solidFill>
                  <a:schemeClr val="tx1">
                    <a:lumMod val="65000"/>
                    <a:lumOff val="35000"/>
                  </a:schemeClr>
                </a:solidFill>
                <a:latin typeface="Century Gothic" panose="020B0502020202020204" pitchFamily="34" charset="0"/>
              </a:rPr>
            </a:br>
            <a:r>
              <a:rPr lang="de-DE" sz="4000" dirty="0">
                <a:solidFill>
                  <a:schemeClr val="tx1">
                    <a:lumMod val="65000"/>
                    <a:lumOff val="35000"/>
                  </a:schemeClr>
                </a:solidFill>
                <a:latin typeface="Century Gothic" panose="020B0502020202020204" pitchFamily="34" charset="0"/>
              </a:rPr>
              <a:t>ZU DEN EV-LÖSUNGEN VON POSITIVE CHARGE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Romy Bailey</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1984736" cy="830997"/>
          </a:xfrm>
          <a:prstGeom prst="rect">
            <a:avLst/>
          </a:prstGeom>
          <a:noFill/>
        </p:spPr>
        <p:txBody>
          <a:bodyPr wrap="square" rtlCol="0">
            <a:spAutoFit/>
          </a:bodyPr>
          <a:lstStyle/>
          <a:p>
            <a:pPr rtl="0"/>
            <a:r>
              <a:rPr lang="de-DE" sz="4800">
                <a:solidFill>
                  <a:schemeClr val="tx1">
                    <a:lumMod val="65000"/>
                    <a:lumOff val="35000"/>
                  </a:schemeClr>
                </a:solidFill>
                <a:latin typeface="Century Gothic" panose="020B0502020202020204" pitchFamily="34" charset="0"/>
              </a:rPr>
              <a:t>FALLSTUDIE für POSITIVE CHARGE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rtl="0"/>
            <a:r>
              <a:rPr lang="de-DE" sz="2200" b="1">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rtl="0"/>
            <a:r>
              <a:rPr lang="de-DE" sz="2200" b="1">
                <a:solidFill>
                  <a:schemeClr val="tx1">
                    <a:lumMod val="65000"/>
                    <a:lumOff val="35000"/>
                  </a:schemeClr>
                </a:solidFill>
                <a:latin typeface="Century Gothic" panose="020B0502020202020204" pitchFamily="34" charset="0"/>
              </a:rPr>
              <a:t>LÖSUNG</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rtl="0"/>
            <a:r>
              <a:rPr lang="de-DE" sz="2200" b="1">
                <a:solidFill>
                  <a:schemeClr val="tx1">
                    <a:lumMod val="65000"/>
                    <a:lumOff val="35000"/>
                  </a:schemeClr>
                </a:solidFill>
                <a:latin typeface="Century Gothic" panose="020B0502020202020204" pitchFamily="34" charset="0"/>
              </a:rPr>
              <a:t>ANSATZ</a:t>
            </a:r>
          </a:p>
        </p:txBody>
      </p:sp>
      <p:pic>
        <p:nvPicPr>
          <p:cNvPr id="12" name="Graphic 11" descr="Öffnendes einfarbiges Anführungszeichen">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2600206"/>
            <a:ext cx="2794887" cy="267765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In städtischen Gebieten behinderte der Mangel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an effizienten und zugänglichen Ladestationen für Elektrofahrzeuge die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breite Akzeptanz von Elektrofahrzeugen, insbesondere bei Logistikunternehmen. </a:t>
            </a:r>
          </a:p>
          <a:p>
            <a:pPr marL="285750" indent="-285750" rtl="0">
              <a:spcBef>
                <a:spcPts val="0"/>
              </a:spcBef>
              <a:spcAft>
                <a:spcPts val="0"/>
              </a:spcAft>
              <a:buFont typeface="Arial" panose="020B0604020202020204" pitchFamily="34" charset="0"/>
              <a:buChar char="•"/>
            </a:pPr>
            <a:r>
              <a:rPr lang="de-DE" sz="1200" dirty="0">
                <a:solidFill>
                  <a:schemeClr val="tx1">
                    <a:lumMod val="65000"/>
                    <a:lumOff val="35000"/>
                  </a:schemeClr>
                </a:solidFill>
                <a:effectLst/>
                <a:latin typeface="Century Gothic" panose="020B0502020202020204" pitchFamily="34" charset="0"/>
              </a:rPr>
              <a:t>Unsere Untersuchungen ergaben einen Rückgang </a:t>
            </a:r>
            <a:br>
              <a:rPr lang="de-DE" sz="1200" dirty="0">
                <a:solidFill>
                  <a:schemeClr val="tx1">
                    <a:lumMod val="65000"/>
                    <a:lumOff val="35000"/>
                  </a:schemeClr>
                </a:solidFill>
                <a:effectLst/>
                <a:latin typeface="Century Gothic" panose="020B0502020202020204" pitchFamily="34" charset="0"/>
              </a:rPr>
            </a:br>
            <a:r>
              <a:rPr lang="de-DE" sz="1200" dirty="0">
                <a:solidFill>
                  <a:schemeClr val="tx1">
                    <a:lumMod val="65000"/>
                    <a:lumOff val="35000"/>
                  </a:schemeClr>
                </a:solidFill>
                <a:effectLst/>
                <a:latin typeface="Century Gothic" panose="020B0502020202020204" pitchFamily="34" charset="0"/>
              </a:rPr>
              <a:t>der Betriebseffizienz um 30 % aufgrund der begrenzten Ladeinfrastruktur.</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600206"/>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Positive Charge hat ein innovatives Netz von Multipoint-Schnellladestationen für Elektrofahrzeuge eingeführt. </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Diese Stationen befinden sich an strategisch wichtigen Logistikknotenpunkten für optimale Erreichbarkeit,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um die Ausfallzeiten für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EV-Logistikflotten zu reduzieren.</a:t>
            </a: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600206"/>
            <a:ext cx="2794887" cy="3231654"/>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Unser Ansatz umfasste eine eingehende Analyse der Logistikrouten, um die optimalen Standorte für Ladestationen zu ermitteln. Zwecks Platzierung der Stationen schlossen wir </a:t>
            </a:r>
            <a:br>
              <a:rPr lang="de-DE" sz="1200" b="0" i="0" u="none" strike="noStrike" dirty="0">
                <a:solidFill>
                  <a:schemeClr val="tx1">
                    <a:lumMod val="65000"/>
                    <a:lumOff val="35000"/>
                  </a:schemeClr>
                </a:solidFill>
                <a:effectLst/>
                <a:latin typeface="Century Gothic" panose="020B0502020202020204" pitchFamily="34" charset="0"/>
              </a:rPr>
            </a:br>
            <a:r>
              <a:rPr lang="de-DE" sz="1200" b="0" i="0" u="none" strike="noStrike" dirty="0">
                <a:solidFill>
                  <a:schemeClr val="tx1">
                    <a:lumMod val="65000"/>
                    <a:lumOff val="35000"/>
                  </a:schemeClr>
                </a:solidFill>
                <a:effectLst/>
                <a:latin typeface="Century Gothic" panose="020B0502020202020204" pitchFamily="34" charset="0"/>
              </a:rPr>
              <a:t>uns mit lokalen Unternehmen zusammen, um minimale Unterbrechungen zu gewährleisten. </a:t>
            </a:r>
          </a:p>
          <a:p>
            <a:pPr marL="285750" indent="-285750" rtl="0">
              <a:spcBef>
                <a:spcPts val="0"/>
              </a:spcBef>
              <a:spcAft>
                <a:spcPts val="0"/>
              </a:spcAft>
              <a:buFont typeface="Arial" panose="020B0604020202020204" pitchFamily="34" charset="0"/>
              <a:buChar char="•"/>
            </a:pPr>
            <a:r>
              <a:rPr lang="de-DE" sz="1200" b="0" i="0" u="none" strike="noStrike" dirty="0">
                <a:solidFill>
                  <a:schemeClr val="tx1">
                    <a:lumMod val="65000"/>
                    <a:lumOff val="35000"/>
                  </a:schemeClr>
                </a:solidFill>
                <a:effectLst/>
                <a:latin typeface="Century Gothic" panose="020B0502020202020204" pitchFamily="34" charset="0"/>
              </a:rPr>
              <a:t>Unser Team implementierte außerdem eine fortschrittliche Software für die nahtlose Verwaltung der Ladepläne und integrierte Echtzeitdaten zur Optimierung der Nutzung.</a:t>
            </a:r>
          </a:p>
        </p:txBody>
      </p:sp>
      <p:sp>
        <p:nvSpPr>
          <p:cNvPr id="34" name="TextBox 33">
            <a:extLst>
              <a:ext uri="{FF2B5EF4-FFF2-40B4-BE49-F238E27FC236}">
                <a16:creationId xmlns:a16="http://schemas.microsoft.com/office/drawing/2014/main" id="{77EF841C-8692-6D89-8EC9-2ABA5034A78F}"/>
              </a:ext>
            </a:extLst>
          </p:cNvPr>
          <p:cNvSpPr txBox="1"/>
          <p:nvPr/>
        </p:nvSpPr>
        <p:spPr>
          <a:xfrm>
            <a:off x="9327107" y="2354049"/>
            <a:ext cx="2762046" cy="830997"/>
          </a:xfrm>
          <a:prstGeom prst="rect">
            <a:avLst/>
          </a:prstGeom>
          <a:noFill/>
        </p:spPr>
        <p:txBody>
          <a:bodyPr wrap="square">
            <a:spAutoFit/>
          </a:bodyPr>
          <a:lstStyle/>
          <a:p>
            <a:pPr rtl="0">
              <a:spcBef>
                <a:spcPts val="0"/>
              </a:spcBef>
              <a:spcAft>
                <a:spcPts val="0"/>
              </a:spcAft>
            </a:pPr>
            <a:r>
              <a:rPr lang="de-DE" sz="1200" b="0" i="0" u="none" strike="noStrike" dirty="0">
                <a:solidFill>
                  <a:schemeClr val="bg1"/>
                </a:solidFill>
                <a:effectLst/>
                <a:latin typeface="Century Gothic" panose="020B0502020202020204" pitchFamily="34" charset="0"/>
              </a:rPr>
              <a:t>Bei der Revolution in der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EV-Logistik geht es nicht nur um die Fahrzeuge, sondern auch um die unterstützende Infrastruktur.</a:t>
            </a: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Öffnendes einfarbiges Anführungszeichen">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
        <p:nvSpPr>
          <p:cNvPr id="40" name="TextBox 39">
            <a:extLst>
              <a:ext uri="{FF2B5EF4-FFF2-40B4-BE49-F238E27FC236}">
                <a16:creationId xmlns:a16="http://schemas.microsoft.com/office/drawing/2014/main" id="{91220B46-C7C7-416D-E218-90B30C929E80}"/>
              </a:ext>
            </a:extLst>
          </p:cNvPr>
          <p:cNvSpPr txBox="1"/>
          <p:nvPr/>
        </p:nvSpPr>
        <p:spPr>
          <a:xfrm>
            <a:off x="9346357" y="3148670"/>
            <a:ext cx="2762046" cy="400110"/>
          </a:xfrm>
          <a:prstGeom prst="rect">
            <a:avLst/>
          </a:prstGeom>
          <a:noFill/>
        </p:spPr>
        <p:txBody>
          <a:bodyPr wrap="square">
            <a:spAutoFit/>
          </a:bodyPr>
          <a:lstStyle/>
          <a:p>
            <a:pPr rtl="0">
              <a:spcBef>
                <a:spcPts val="0"/>
              </a:spcBef>
              <a:spcAft>
                <a:spcPts val="0"/>
              </a:spcAft>
            </a:pPr>
            <a:r>
              <a:rPr lang="de-DE" sz="1000" b="0" i="1" u="none" strike="noStrike" dirty="0">
                <a:solidFill>
                  <a:schemeClr val="bg1"/>
                </a:solidFill>
                <a:effectLst/>
                <a:latin typeface="Century Gothic" panose="020B0502020202020204" pitchFamily="34" charset="0"/>
              </a:rPr>
              <a:t>– Dr. Emily Zhau, leitende Verkehrsingenieurin, EV Innovations Inc.</a:t>
            </a:r>
          </a:p>
        </p:txBody>
      </p:sp>
      <p:sp>
        <p:nvSpPr>
          <p:cNvPr id="41" name="TextBox 40">
            <a:extLst>
              <a:ext uri="{FF2B5EF4-FFF2-40B4-BE49-F238E27FC236}">
                <a16:creationId xmlns:a16="http://schemas.microsoft.com/office/drawing/2014/main" id="{C19B81EC-4A6B-4457-CEC9-0ADC895B1E0F}"/>
              </a:ext>
            </a:extLst>
          </p:cNvPr>
          <p:cNvSpPr txBox="1"/>
          <p:nvPr/>
        </p:nvSpPr>
        <p:spPr>
          <a:xfrm>
            <a:off x="9327107" y="4240160"/>
            <a:ext cx="2762046" cy="1015663"/>
          </a:xfrm>
          <a:prstGeom prst="rect">
            <a:avLst/>
          </a:prstGeom>
          <a:noFill/>
        </p:spPr>
        <p:txBody>
          <a:bodyPr wrap="square">
            <a:spAutoFit/>
          </a:bodyPr>
          <a:lstStyle/>
          <a:p>
            <a:pPr rtl="0">
              <a:spcBef>
                <a:spcPts val="0"/>
              </a:spcBef>
              <a:spcAft>
                <a:spcPts val="0"/>
              </a:spcAft>
            </a:pPr>
            <a:r>
              <a:rPr lang="de-DE" sz="1200" b="0" i="0" u="none" strike="noStrike" dirty="0">
                <a:solidFill>
                  <a:schemeClr val="bg1"/>
                </a:solidFill>
                <a:effectLst/>
                <a:latin typeface="Century Gothic" panose="020B0502020202020204" pitchFamily="34" charset="0"/>
              </a:rPr>
              <a:t>Das Netzwerk von Positive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Charge hat die städtische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Logistik grundlegend verändert und die Ladezeit unserer Flotte </a:t>
            </a:r>
            <a:br>
              <a:rPr lang="de-DE" sz="1200" b="0" i="0" u="none" strike="noStrike" dirty="0">
                <a:solidFill>
                  <a:schemeClr val="bg1"/>
                </a:solidFill>
                <a:effectLst/>
                <a:latin typeface="Century Gothic" panose="020B0502020202020204" pitchFamily="34" charset="0"/>
              </a:rPr>
            </a:br>
            <a:r>
              <a:rPr lang="de-DE" sz="1200" b="0" i="0" u="none" strike="noStrike" dirty="0">
                <a:solidFill>
                  <a:schemeClr val="bg1"/>
                </a:solidFill>
                <a:effectLst/>
                <a:latin typeface="Century Gothic" panose="020B0502020202020204" pitchFamily="34" charset="0"/>
              </a:rPr>
              <a:t>um 40 % reduziert.</a:t>
            </a:r>
          </a:p>
        </p:txBody>
      </p:sp>
      <p:sp>
        <p:nvSpPr>
          <p:cNvPr id="42" name="TextBox 41">
            <a:extLst>
              <a:ext uri="{FF2B5EF4-FFF2-40B4-BE49-F238E27FC236}">
                <a16:creationId xmlns:a16="http://schemas.microsoft.com/office/drawing/2014/main" id="{8DE7621D-955B-1D6B-992D-DFA2B9A36709}"/>
              </a:ext>
            </a:extLst>
          </p:cNvPr>
          <p:cNvSpPr txBox="1"/>
          <p:nvPr/>
        </p:nvSpPr>
        <p:spPr>
          <a:xfrm>
            <a:off x="9346357" y="5287776"/>
            <a:ext cx="2762046" cy="400110"/>
          </a:xfrm>
          <a:prstGeom prst="rect">
            <a:avLst/>
          </a:prstGeom>
          <a:noFill/>
        </p:spPr>
        <p:txBody>
          <a:bodyPr wrap="square">
            <a:spAutoFit/>
          </a:bodyPr>
          <a:lstStyle/>
          <a:p>
            <a:pPr rtl="0">
              <a:spcBef>
                <a:spcPts val="0"/>
              </a:spcBef>
              <a:spcAft>
                <a:spcPts val="0"/>
              </a:spcAft>
            </a:pPr>
            <a:r>
              <a:rPr lang="de-DE" sz="1000" b="0" i="1" u="none" strike="noStrike" dirty="0">
                <a:solidFill>
                  <a:schemeClr val="bg1"/>
                </a:solidFill>
                <a:effectLst/>
                <a:latin typeface="Century Gothic" panose="020B0502020202020204" pitchFamily="34" charset="0"/>
              </a:rPr>
              <a:t>– Denis Vidal, Flottenmanager, Efficient Logistics Solutions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77731581"/>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334</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20</cp:revision>
  <dcterms:created xsi:type="dcterms:W3CDTF">2022-05-22T18:55:25Z</dcterms:created>
  <dcterms:modified xsi:type="dcterms:W3CDTF">2024-10-24T08:29:57Z</dcterms:modified>
</cp:coreProperties>
</file>