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5" r:id="rId3"/>
    <p:sldId id="35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EDC"/>
    <a:srgbClr val="CADBF9"/>
    <a:srgbClr val="6878A5"/>
    <a:srgbClr val="018080"/>
    <a:srgbClr val="F039C0"/>
    <a:srgbClr val="7C819D"/>
    <a:srgbClr val="DAE7E6"/>
    <a:srgbClr val="CBDEDE"/>
    <a:srgbClr val="E6EEF9"/>
    <a:srgbClr val="9C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5" autoAdjust="0"/>
    <p:restoredTop sz="96058"/>
  </p:normalViewPr>
  <p:slideViewPr>
    <p:cSldViewPr snapToGrid="0" snapToObjects="1">
      <p:cViewPr varScale="1">
        <p:scale>
          <a:sx n="98" d="100"/>
          <a:sy n="98" d="100"/>
        </p:scale>
        <p:origin x="102" y="151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47009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7824B-299A-4253-4419-56467D065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A9D93-0275-4952-19D4-A0322B1D24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BFCC00-FBDC-8325-1B87-A3809E640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4CF16-6964-0DBB-496A-36F4B625D956}"/>
              </a:ext>
            </a:extLst>
          </p:cNvPr>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338575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4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C4E1917-5DD3-1FD0-232D-F26690A911E2}"/>
              </a:ext>
            </a:extLst>
          </p:cNvPr>
          <p:cNvSpPr/>
          <p:nvPr/>
        </p:nvSpPr>
        <p:spPr>
          <a:xfrm>
            <a:off x="0" y="6488998"/>
            <a:ext cx="9964132" cy="376179"/>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0AC8D22C-BAF1-3983-1383-AA29BC38FF31}"/>
              </a:ext>
            </a:extLst>
          </p:cNvPr>
          <p:cNvSpPr/>
          <p:nvPr/>
        </p:nvSpPr>
        <p:spPr>
          <a:xfrm>
            <a:off x="9964132" y="6488998"/>
            <a:ext cx="1115488" cy="376179"/>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D795E2F6-13F0-2F9C-150E-6C981B1E4921}"/>
              </a:ext>
            </a:extLst>
          </p:cNvPr>
          <p:cNvSpPr/>
          <p:nvPr/>
        </p:nvSpPr>
        <p:spPr>
          <a:xfrm>
            <a:off x="11079620" y="6488998"/>
            <a:ext cx="1115488" cy="376179"/>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Graphic 10" descr="Badge X einfarbig">
            <a:extLst>
              <a:ext uri="{FF2B5EF4-FFF2-40B4-BE49-F238E27FC236}">
                <a16:creationId xmlns:a16="http://schemas.microsoft.com/office/drawing/2014/main" id="{87FA5516-CC1B-CE26-28C0-D137370E6122}"/>
              </a:ext>
            </a:extLst>
          </p:cNvPr>
          <p:cNvSpPr/>
          <p:nvPr/>
        </p:nvSpPr>
        <p:spPr>
          <a:xfrm>
            <a:off x="10731500" y="5350890"/>
            <a:ext cx="996674" cy="996733"/>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gradFill>
            <a:gsLst>
              <a:gs pos="48000">
                <a:srgbClr val="CADBF9"/>
              </a:gs>
              <a:gs pos="100000">
                <a:schemeClr val="bg1"/>
              </a:gs>
            </a:gsLst>
            <a:lin ang="18900000" scaled="1"/>
          </a:gradFill>
          <a:ln w="9525" cap="flat">
            <a:noFill/>
            <a:prstDash val="solid"/>
            <a:miter/>
          </a:ln>
        </p:spPr>
        <p:txBody>
          <a:bodyPr rtlCol="0" anchor="ctr"/>
          <a:lstStyle/>
          <a:p>
            <a:endParaRPr lang="en-US"/>
          </a:p>
        </p:txBody>
      </p:sp>
      <p:sp>
        <p:nvSpPr>
          <p:cNvPr id="12" name="Graphic 11" descr="Badge Häkchen einfarbig">
            <a:extLst>
              <a:ext uri="{FF2B5EF4-FFF2-40B4-BE49-F238E27FC236}">
                <a16:creationId xmlns:a16="http://schemas.microsoft.com/office/drawing/2014/main" id="{ACE92729-9B6E-9A9B-DA26-46FC28DFD652}"/>
              </a:ext>
            </a:extLst>
          </p:cNvPr>
          <p:cNvSpPr/>
          <p:nvPr/>
        </p:nvSpPr>
        <p:spPr>
          <a:xfrm>
            <a:off x="9298987" y="4898363"/>
            <a:ext cx="1339921" cy="1059017"/>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gradFill>
            <a:gsLst>
              <a:gs pos="48000">
                <a:srgbClr val="B2DEDC"/>
              </a:gs>
              <a:gs pos="100000">
                <a:schemeClr val="bg1"/>
              </a:gs>
            </a:gsLst>
            <a:lin ang="18900000" scaled="1"/>
          </a:gradFill>
          <a:ln w="9525" cap="flat">
            <a:noFill/>
            <a:prstDash val="solid"/>
            <a:miter/>
          </a:ln>
        </p:spPr>
        <p:txBody>
          <a:bodyPr rtlCol="0" anchor="ctr"/>
          <a:lstStyle/>
          <a:p>
            <a:endParaRPr lang="en-US"/>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7620030"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VORLAGE FÜR EINE LISTENFOLIE MIT VOR- UND NACHTEILEN – BEISPIEL</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273255" y="272202"/>
            <a:ext cx="3600000" cy="716018"/>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3929345"/>
          </a:xfrm>
          <a:prstGeom prst="rect">
            <a:avLst/>
          </a:prstGeom>
          <a:noFill/>
        </p:spPr>
        <p:txBody>
          <a:bodyPr wrap="square" rtlCol="0">
            <a:spAutoFit/>
          </a:bodyPr>
          <a:lstStyle/>
          <a:p>
            <a:pPr algn="l" rtl="0">
              <a:lnSpc>
                <a:spcPct val="150000"/>
              </a:lnSpc>
              <a:spcBef>
                <a:spcPts val="0"/>
              </a:spcBef>
              <a:spcAft>
                <a:spcPts val="0"/>
              </a:spcAft>
            </a:pPr>
            <a:r>
              <a:rPr lang="de-DE" sz="1400" b="1" i="0" u="none" strike="noStrike" dirty="0">
                <a:solidFill>
                  <a:srgbClr val="000000"/>
                </a:solidFill>
                <a:effectLst/>
                <a:latin typeface="Century Gothic" panose="020B0502020202020204" pitchFamily="34" charset="0"/>
              </a:rPr>
              <a:t>Verwendung dieser Vorlage: </a:t>
            </a:r>
            <a:r>
              <a:rPr lang="de-DE" sz="1400" b="0" i="0" u="none" strike="noStrike" dirty="0">
                <a:solidFill>
                  <a:srgbClr val="000000"/>
                </a:solidFill>
                <a:effectLst/>
                <a:latin typeface="Century Gothic" panose="020B0502020202020204" pitchFamily="34" charset="0"/>
              </a:rPr>
              <a:t>Verwenden Sie diese Vorlage für eine Folie mit Vor- und Nachteilen im Rahmen einer Präsentation, um Kolleg*innen oder Stakeholder*innen die Gründe für Ihre Entscheidungen effektiv zu vermitteln. Das einfache Layout eignet sich für Diskussionen, Besprechungen oder alle anderen Szenarien, die eine klare visuelle Darstellung konkurrierender Überlegungen erfordern.</a:t>
            </a:r>
          </a:p>
          <a:p>
            <a:pPr rtl="0">
              <a:lnSpc>
                <a:spcPct val="150000"/>
              </a:lnSpc>
            </a:pPr>
            <a:br>
              <a:rPr lang="en-US" sz="1400" b="0" i="0" u="none" strike="noStrike" dirty="0">
                <a:solidFill>
                  <a:srgbClr val="000000"/>
                </a:solidFill>
                <a:effectLst/>
                <a:latin typeface="Century Gothic" panose="020B0502020202020204" pitchFamily="34" charset="0"/>
              </a:rPr>
            </a:br>
            <a:r>
              <a:rPr lang="de-DE" sz="1400" b="1" i="0" u="none" strike="noStrike" dirty="0">
                <a:solidFill>
                  <a:srgbClr val="000000"/>
                </a:solidFill>
                <a:effectLst/>
                <a:latin typeface="Century Gothic" panose="020B0502020202020204" pitchFamily="34" charset="0"/>
              </a:rPr>
              <a:t>Besonderheiten der Vorlage:</a:t>
            </a:r>
            <a:r>
              <a:rPr lang="de-DE" sz="1400" b="0" i="0" u="none" strike="noStrike" dirty="0">
                <a:solidFill>
                  <a:srgbClr val="000000"/>
                </a:solidFill>
                <a:effectLst/>
                <a:latin typeface="Century Gothic" panose="020B0502020202020204" pitchFamily="34" charset="0"/>
              </a:rPr>
              <a:t> Die Vorlage ist für Klarheit konzipiert und listet positive und negative Aspekte einer Entscheidung oder Situation in einem Folienformat auf. Die Beispielversion dieser Vorlage zeigt die Folie mit den Vor- und Nachteilen des Bootstrappings eines Start-ups.</a:t>
            </a:r>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6087641" y="1494650"/>
            <a:ext cx="5785614" cy="3257493"/>
          </a:xfrm>
          <a:prstGeom prst="rect">
            <a:avLst/>
          </a:prstGeom>
          <a:effectLst>
            <a:outerShdw blurRad="127004" dist="38100" dir="2700000" algn="tl" rotWithShape="0">
              <a:schemeClr val="accent3">
                <a:lumMod val="75000"/>
                <a:alpha val="40000"/>
              </a:scheme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89F5F0F-7520-5122-A7C9-384E30190B9D}"/>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18" name="Rectangle 17">
            <a:extLst>
              <a:ext uri="{FF2B5EF4-FFF2-40B4-BE49-F238E27FC236}">
                <a16:creationId xmlns:a16="http://schemas.microsoft.com/office/drawing/2014/main" id="{1DCBF49B-3DEC-D661-8262-1C6AB68AD829}"/>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4E471D06-BC91-4894-5708-7C07BB22D58C}"/>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de-DE" sz="2800" kern="100">
                <a:solidFill>
                  <a:srgbClr val="007070"/>
                </a:solidFill>
                <a:latin typeface="Century Gothic" panose="020B0502020202020204" pitchFamily="34" charset="0"/>
                <a:ea typeface="Calibri" panose="020F0502020204030204" pitchFamily="34" charset="0"/>
                <a:cs typeface="Times New Roman" panose="02020603050405020304" pitchFamily="18" charset="0"/>
              </a:rPr>
              <a:t>Vor- und Nachteile des Bootstrappings von Start-ups</a:t>
            </a:r>
          </a:p>
        </p:txBody>
      </p:sp>
      <p:sp>
        <p:nvSpPr>
          <p:cNvPr id="14" name="Rectangle 13">
            <a:extLst>
              <a:ext uri="{FF2B5EF4-FFF2-40B4-BE49-F238E27FC236}">
                <a16:creationId xmlns:a16="http://schemas.microsoft.com/office/drawing/2014/main" id="{1AED644C-F63E-6BEE-74D2-79B98E4225AC}"/>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4000" kern="100" spc="30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VORTEILE</a:t>
            </a:r>
          </a:p>
        </p:txBody>
      </p:sp>
      <p:sp>
        <p:nvSpPr>
          <p:cNvPr id="15" name="Rectangle 14">
            <a:extLst>
              <a:ext uri="{FF2B5EF4-FFF2-40B4-BE49-F238E27FC236}">
                <a16:creationId xmlns:a16="http://schemas.microsoft.com/office/drawing/2014/main" id="{734E8115-FEB4-0409-3E6E-EF3377B61CA9}"/>
              </a:ext>
            </a:extLst>
          </p:cNvPr>
          <p:cNvSpPr/>
          <p:nvPr/>
        </p:nvSpPr>
        <p:spPr>
          <a:xfrm>
            <a:off x="7061200" y="1197259"/>
            <a:ext cx="3114766"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NACHTEILE</a:t>
            </a:r>
          </a:p>
        </p:txBody>
      </p:sp>
      <p:sp>
        <p:nvSpPr>
          <p:cNvPr id="21" name="Graphic 3" descr="Badge X einfarbig">
            <a:extLst>
              <a:ext uri="{FF2B5EF4-FFF2-40B4-BE49-F238E27FC236}">
                <a16:creationId xmlns:a16="http://schemas.microsoft.com/office/drawing/2014/main" id="{3B9C5396-4CF3-CAC2-03B7-8EB02AC79A2B}"/>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Badge Häkchen einfarbig">
            <a:extLst>
              <a:ext uri="{FF2B5EF4-FFF2-40B4-BE49-F238E27FC236}">
                <a16:creationId xmlns:a16="http://schemas.microsoft.com/office/drawing/2014/main" id="{7D00828E-B154-FE8C-4CFD-C13E2F53BB97}"/>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Badge X einfarbig">
            <a:extLst>
              <a:ext uri="{FF2B5EF4-FFF2-40B4-BE49-F238E27FC236}">
                <a16:creationId xmlns:a16="http://schemas.microsoft.com/office/drawing/2014/main" id="{1107D738-4038-D0A0-2BA8-66F5253FFF4A}"/>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Badge Häkchen einfarbig">
            <a:extLst>
              <a:ext uri="{FF2B5EF4-FFF2-40B4-BE49-F238E27FC236}">
                <a16:creationId xmlns:a16="http://schemas.microsoft.com/office/drawing/2014/main" id="{12534545-7EC4-0BFC-3D6C-FCEDD19D4E69}"/>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B44D741E-0535-A4BD-F8B1-31FAC3A55573}"/>
              </a:ext>
            </a:extLst>
          </p:cNvPr>
          <p:cNvSpPr txBox="1"/>
          <p:nvPr/>
        </p:nvSpPr>
        <p:spPr>
          <a:xfrm>
            <a:off x="595891" y="1992397"/>
            <a:ext cx="4937760" cy="4478149"/>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behalten die volle Kontrolle über die Finanzen und die Entscheidungsfindung im Unternehmen.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einen höheren Prozentsatz der Anteile am Unternehmen behalten.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schlanke Abläufe und eine Kultur der Innovation fördern.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die Rentabilität priorisieren, ohne die Investoren zufriedenstellen zu müssen.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die Aufnahme von Schulden oder den Verzicht auf Eigenkapital vermeiden und so das finanzielle Risiko verringern.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ein nachhaltiges Wachstum ermöglichen und das Risiko einer Überschuldung verringern.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müssen sich darauf konzentrieren, der Kundschaft einen Mehrwert zu bieten, was zu stärkeren Beziehungen führt.</a:t>
            </a:r>
          </a:p>
        </p:txBody>
      </p:sp>
      <p:sp>
        <p:nvSpPr>
          <p:cNvPr id="25" name="TextBox 24">
            <a:extLst>
              <a:ext uri="{FF2B5EF4-FFF2-40B4-BE49-F238E27FC236}">
                <a16:creationId xmlns:a16="http://schemas.microsoft.com/office/drawing/2014/main" id="{A0C95C1E-27E3-006C-1B89-EC3D795BD991}"/>
              </a:ext>
            </a:extLst>
          </p:cNvPr>
          <p:cNvSpPr txBox="1"/>
          <p:nvPr/>
        </p:nvSpPr>
        <p:spPr>
          <a:xfrm>
            <a:off x="6432494" y="1992397"/>
            <a:ext cx="5616071" cy="4447371"/>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Wenn Sie mit begrenzten Mitteln starten, kann dies Ihre Möglichkeiten einschränken, schnell zu skalieren oder in Marketingmaßnahmen zu investieren.</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Um ein substanzielles Wachstum zu erzielen, kann Bootstrapping länger dauern als eine Fremdfinanzierung.</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Wenn Sie mit begrenzten Ressourcen arbeiten, sind Sie bei der Einstellung von Spitzenkräften, beim Kauf von Ausrüstung und bei der Expansion in neue Märkte eingeschränkt.</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Wohlfinanzierte Konkurrenz könnte den Wettbewerb erschweren.</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Gründer*innen müssen unter Umständen mehrere Rollen unter einen Hut bringen, was zu Burnout führen kann.</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Beim Bootstrapping müssen Sie eventuell auf Chancen für schnelles Wachstum oder Marktdominanz verzichten.</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Ohne externe Unterstützung gibt es kein Sicherheitsnetz für unerwartete Herausforderungen oder Rückschläge.</a:t>
            </a:r>
          </a:p>
        </p:txBody>
      </p:sp>
    </p:spTree>
    <p:extLst>
      <p:ext uri="{BB962C8B-B14F-4D97-AF65-F5344CB8AC3E}">
        <p14:creationId xmlns:p14="http://schemas.microsoft.com/office/powerpoint/2010/main" val="45211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a:extLst>
            <a:ext uri="{FF2B5EF4-FFF2-40B4-BE49-F238E27FC236}">
              <a16:creationId xmlns:a16="http://schemas.microsoft.com/office/drawing/2014/main" id="{12F41142-F432-905B-5D8F-FCEDD9E28942}"/>
            </a:ext>
          </a:extLst>
        </p:cNvPr>
        <p:cNvGrpSpPr/>
        <p:nvPr/>
      </p:nvGrpSpPr>
      <p:grpSpPr>
        <a:xfrm>
          <a:off x="0" y="0"/>
          <a:ext cx="0" cy="0"/>
          <a:chOff x="0" y="0"/>
          <a:chExt cx="0" cy="0"/>
        </a:xfrm>
      </p:grpSpPr>
      <p:pic>
        <p:nvPicPr>
          <p:cNvPr id="28" name="Picture 27">
            <a:extLst>
              <a:ext uri="{FF2B5EF4-FFF2-40B4-BE49-F238E27FC236}">
                <a16:creationId xmlns:a16="http://schemas.microsoft.com/office/drawing/2014/main" id="{CADB7E3F-3FDB-2E89-89A0-317851D82E2F}"/>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9" name="Rectangle 8">
            <a:extLst>
              <a:ext uri="{FF2B5EF4-FFF2-40B4-BE49-F238E27FC236}">
                <a16:creationId xmlns:a16="http://schemas.microsoft.com/office/drawing/2014/main" id="{97BC6CF7-A53C-E76C-388A-00115266256A}"/>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de-DE" sz="2800" kern="100">
                <a:solidFill>
                  <a:srgbClr val="007070"/>
                </a:solidFill>
                <a:latin typeface="Century Gothic" panose="020B0502020202020204" pitchFamily="34" charset="0"/>
                <a:ea typeface="Calibri" panose="020F0502020204030204" pitchFamily="34" charset="0"/>
                <a:cs typeface="Times New Roman" panose="02020603050405020304" pitchFamily="18" charset="0"/>
              </a:rPr>
              <a:t>Titel der Situation / Betrachtete Gesichtspunkte</a:t>
            </a:r>
          </a:p>
        </p:txBody>
      </p:sp>
      <p:sp>
        <p:nvSpPr>
          <p:cNvPr id="18" name="Rectangle 17">
            <a:extLst>
              <a:ext uri="{FF2B5EF4-FFF2-40B4-BE49-F238E27FC236}">
                <a16:creationId xmlns:a16="http://schemas.microsoft.com/office/drawing/2014/main" id="{7EACA887-5709-43EB-E545-33C49574BD91}"/>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D79BE7A4-E334-78B4-F4A1-173CD5BD7220}"/>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FA8AABC6-437C-3EAB-68A2-BD6D42B0F9A9}"/>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4000" kern="100" spc="30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VORTEILE</a:t>
            </a:r>
          </a:p>
        </p:txBody>
      </p:sp>
      <p:sp>
        <p:nvSpPr>
          <p:cNvPr id="15" name="Rectangle 14">
            <a:extLst>
              <a:ext uri="{FF2B5EF4-FFF2-40B4-BE49-F238E27FC236}">
                <a16:creationId xmlns:a16="http://schemas.microsoft.com/office/drawing/2014/main" id="{F33ADACC-B354-B6A0-B456-3BDA81AE7514}"/>
              </a:ext>
            </a:extLst>
          </p:cNvPr>
          <p:cNvSpPr/>
          <p:nvPr/>
        </p:nvSpPr>
        <p:spPr>
          <a:xfrm>
            <a:off x="7061200" y="1197259"/>
            <a:ext cx="3557182"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NACHTEILE</a:t>
            </a:r>
          </a:p>
        </p:txBody>
      </p:sp>
      <p:sp>
        <p:nvSpPr>
          <p:cNvPr id="21" name="Graphic 3" descr="Badge X einfarbig">
            <a:extLst>
              <a:ext uri="{FF2B5EF4-FFF2-40B4-BE49-F238E27FC236}">
                <a16:creationId xmlns:a16="http://schemas.microsoft.com/office/drawing/2014/main" id="{DCBB1967-A9A3-0D14-B296-A88D6D39A81E}"/>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Badge Häkchen einfarbig">
            <a:extLst>
              <a:ext uri="{FF2B5EF4-FFF2-40B4-BE49-F238E27FC236}">
                <a16:creationId xmlns:a16="http://schemas.microsoft.com/office/drawing/2014/main" id="{C914F3F8-98C3-5E35-1A46-4C0DCA7FE520}"/>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Badge X einfarbig">
            <a:extLst>
              <a:ext uri="{FF2B5EF4-FFF2-40B4-BE49-F238E27FC236}">
                <a16:creationId xmlns:a16="http://schemas.microsoft.com/office/drawing/2014/main" id="{2CEA8BF5-07B0-BFA2-D944-A100472994DB}"/>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Badge Häkchen einfarbig">
            <a:extLst>
              <a:ext uri="{FF2B5EF4-FFF2-40B4-BE49-F238E27FC236}">
                <a16:creationId xmlns:a16="http://schemas.microsoft.com/office/drawing/2014/main" id="{07683571-51BE-DA50-D525-2E9601354613}"/>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CEFB16EB-7C42-30F9-5B85-659FEC0A63F2}"/>
              </a:ext>
            </a:extLst>
          </p:cNvPr>
          <p:cNvSpPr txBox="1"/>
          <p:nvPr/>
        </p:nvSpPr>
        <p:spPr>
          <a:xfrm>
            <a:off x="595891" y="1992397"/>
            <a:ext cx="4937760" cy="1061829"/>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de-DE" sz="1600">
                <a:latin typeface="Century Gothic" panose="020B0502020202020204" pitchFamily="34" charset="0"/>
              </a:rPr>
              <a:t>Pro 1</a:t>
            </a:r>
          </a:p>
          <a:p>
            <a:pPr marL="342900" indent="-342900" rtl="0">
              <a:spcAft>
                <a:spcPts val="900"/>
              </a:spcAft>
              <a:buClr>
                <a:srgbClr val="419FA0"/>
              </a:buClr>
              <a:buSzPct val="110000"/>
              <a:buFont typeface="+mj-lt"/>
              <a:buAutoNum type="arabicPeriod"/>
            </a:pPr>
            <a:r>
              <a:rPr lang="de-DE" sz="1600">
                <a:latin typeface="Century Gothic" panose="020B0502020202020204" pitchFamily="34" charset="0"/>
              </a:rPr>
              <a:t>Pro 2</a:t>
            </a:r>
          </a:p>
          <a:p>
            <a:pPr marL="342900" indent="-342900" rtl="0">
              <a:spcAft>
                <a:spcPts val="900"/>
              </a:spcAft>
              <a:buClr>
                <a:srgbClr val="419FA0"/>
              </a:buClr>
              <a:buSzPct val="110000"/>
              <a:buFont typeface="+mj-lt"/>
              <a:buAutoNum type="arabicPeriod"/>
            </a:pPr>
            <a:r>
              <a:rPr lang="de-DE" sz="1600">
                <a:latin typeface="Century Gothic" panose="020B0502020202020204" pitchFamily="34" charset="0"/>
              </a:rPr>
              <a:t>usw.</a:t>
            </a:r>
          </a:p>
        </p:txBody>
      </p:sp>
      <p:sp>
        <p:nvSpPr>
          <p:cNvPr id="25" name="TextBox 24">
            <a:extLst>
              <a:ext uri="{FF2B5EF4-FFF2-40B4-BE49-F238E27FC236}">
                <a16:creationId xmlns:a16="http://schemas.microsoft.com/office/drawing/2014/main" id="{473B9B8A-CA5C-0455-9A52-7646FB014150}"/>
              </a:ext>
            </a:extLst>
          </p:cNvPr>
          <p:cNvSpPr txBox="1"/>
          <p:nvPr/>
        </p:nvSpPr>
        <p:spPr>
          <a:xfrm>
            <a:off x="6432494" y="1992397"/>
            <a:ext cx="5516939" cy="1061829"/>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de-DE" sz="1600">
                <a:latin typeface="Century Gothic" panose="020B0502020202020204" pitchFamily="34" charset="0"/>
              </a:rPr>
              <a:t>Kontra 1</a:t>
            </a:r>
          </a:p>
          <a:p>
            <a:pPr marL="342900" indent="-342900" rtl="0">
              <a:spcAft>
                <a:spcPts val="900"/>
              </a:spcAft>
              <a:buClr>
                <a:srgbClr val="6878A5"/>
              </a:buClr>
              <a:buSzPct val="110000"/>
              <a:buFont typeface="+mj-lt"/>
              <a:buAutoNum type="arabicPeriod"/>
            </a:pPr>
            <a:r>
              <a:rPr lang="de-DE" sz="1600">
                <a:latin typeface="Century Gothic" panose="020B0502020202020204" pitchFamily="34" charset="0"/>
              </a:rPr>
              <a:t>Kontra 2</a:t>
            </a:r>
          </a:p>
          <a:p>
            <a:pPr marL="342900" indent="-342900" rtl="0">
              <a:spcAft>
                <a:spcPts val="900"/>
              </a:spcAft>
              <a:buClr>
                <a:srgbClr val="6878A5"/>
              </a:buClr>
              <a:buSzPct val="110000"/>
              <a:buFont typeface="+mj-lt"/>
              <a:buAutoNum type="arabicPeriod"/>
            </a:pPr>
            <a:r>
              <a:rPr lang="de-DE" sz="1600">
                <a:latin typeface="Century Gothic" panose="020B0502020202020204" pitchFamily="34" charset="0"/>
              </a:rPr>
              <a:t>usw.</a:t>
            </a:r>
          </a:p>
        </p:txBody>
      </p:sp>
    </p:spTree>
    <p:extLst>
      <p:ext uri="{BB962C8B-B14F-4D97-AF65-F5344CB8AC3E}">
        <p14:creationId xmlns:p14="http://schemas.microsoft.com/office/powerpoint/2010/main" val="296990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994340413"/>
              </p:ext>
            </p:extLst>
          </p:nvPr>
        </p:nvGraphicFramePr>
        <p:xfrm>
          <a:off x="787790" y="1050352"/>
          <a:ext cx="10227213" cy="2628000"/>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28000">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456</Words>
  <Application>Microsoft Office PowerPoint</Application>
  <PresentationFormat>Widescreen</PresentationFormat>
  <Paragraphs>36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131</cp:revision>
  <cp:lastPrinted>2020-08-31T22:23:58Z</cp:lastPrinted>
  <dcterms:created xsi:type="dcterms:W3CDTF">2021-07-07T23:54:57Z</dcterms:created>
  <dcterms:modified xsi:type="dcterms:W3CDTF">2024-10-25T01:47:49Z</dcterms:modified>
</cp:coreProperties>
</file>