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de.smartsheet.com/try-it?trp=50032"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13271" y="326790"/>
            <a:ext cx="3240000" cy="64441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035031"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VORLAGE FÜR EINE FALLSTUDIE ZU PROBLEM, LÖSUNG UND AUSWIRKUNG FÜR POWERPOINT (BEISPIEL)</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8" name="Graphic 7" descr="Symbol für wichtigen Kommentar">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Symbol für Ursache und Wirkung">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Symbol für Brainstorming">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79" y="2147019"/>
            <a:ext cx="9958939" cy="3816429"/>
          </a:xfrm>
          <a:prstGeom prst="rect">
            <a:avLst/>
          </a:prstGeom>
          <a:noFill/>
        </p:spPr>
        <p:txBody>
          <a:bodyPr wrap="square">
            <a:spAutoFit/>
          </a:body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Nennen und beschreiben Sie im Abschnitt </a:t>
            </a:r>
            <a:r>
              <a:rPr kumimoji="0" lang="de-DE" sz="2200" b="1" i="0" u="none" strike="noStrike" kern="1200" cap="none" spc="0" normalizeH="0" baseline="0" dirty="0">
                <a:ln>
                  <a:noFill/>
                </a:ln>
                <a:solidFill>
                  <a:srgbClr val="ED7D31"/>
                </a:solidFill>
                <a:effectLst/>
                <a:uLnTx/>
                <a:uFillTx/>
                <a:latin typeface="Century Gothic" panose="020B0502020202020204" pitchFamily="34" charset="0"/>
                <a:ea typeface="+mn-ea"/>
                <a:cs typeface="+mn-cs"/>
              </a:rPr>
              <a:t>Problem</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eine spezifische Herausforderung, mit der Ihr Unternehmen konfrontiert war.</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Beschreiben Sie im Abschnitt </a:t>
            </a:r>
            <a:r>
              <a:rPr kumimoji="0" lang="de-DE" sz="2200" b="1" i="0" u="none" strike="noStrike" kern="1200" cap="none" spc="0" normalizeH="0" baseline="0" dirty="0">
                <a:ln>
                  <a:noFill/>
                </a:ln>
                <a:solidFill>
                  <a:srgbClr val="70AD47"/>
                </a:solidFill>
                <a:effectLst/>
                <a:uLnTx/>
                <a:uFillTx/>
                <a:latin typeface="Century Gothic" panose="020B0502020202020204" pitchFamily="34" charset="0"/>
                <a:ea typeface="+mn-ea"/>
                <a:cs typeface="+mn-cs"/>
              </a:rPr>
              <a:t>Auswirkungen</a:t>
            </a:r>
            <a:r>
              <a:rPr kumimoji="0" lang="de-DE" sz="2200" b="1"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die Auswirkungen dieses Problems.</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Erläutern Sie im Abschnitt </a:t>
            </a:r>
            <a:r>
              <a:rPr kumimoji="0" lang="de-DE" sz="2200" b="1" i="0" u="none" strike="noStrike" kern="1200" cap="none" spc="0" normalizeH="0" baseline="0" dirty="0">
                <a:ln>
                  <a:noFill/>
                </a:ln>
                <a:solidFill>
                  <a:srgbClr val="5B9BD5"/>
                </a:solidFill>
                <a:effectLst/>
                <a:uLnTx/>
                <a:uFillTx/>
                <a:latin typeface="Century Gothic" panose="020B0502020202020204" pitchFamily="34" charset="0"/>
                <a:ea typeface="+mn-ea"/>
                <a:cs typeface="+mn-cs"/>
              </a:rPr>
              <a:t>Lösung</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die Strategien und Maßnahmen, die Sie zur Lösung des Problems ergriffen haben, und stellen Sie sicher, dass jede Komponente klar und prägnant erläutert wird.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Mit diesem Ansatz können Sie die Herausforderungen, ihre Auswirkungen und die erfolgreichen Lösungen effektiv vermitteln und so eine umfassende und ansprechende Präsentation Ihrer Fallstudie erstellen.</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de-DE" sz="2400" b="1">
                <a:solidFill>
                  <a:schemeClr val="tx1">
                    <a:lumMod val="75000"/>
                    <a:lumOff val="25000"/>
                  </a:schemeClr>
                </a:solidFill>
                <a:latin typeface="Century Gothic" panose="020B0502020202020204" pitchFamily="34" charset="0"/>
              </a:rPr>
              <a:t>SO VERWENDEN SIE DIESE VORLAGE:</a:t>
            </a:r>
          </a:p>
        </p:txBody>
      </p:sp>
      <p:pic>
        <p:nvPicPr>
          <p:cNvPr id="7" name="Graphic 6" descr="Symbol für wichtigen Kommentar">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Symbol für Ursache und Wirkung">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Symbol für Brainstorming">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pPr rtl="0"/>
            <a:r>
              <a:rPr lang="de-DE" sz="4800">
                <a:solidFill>
                  <a:schemeClr val="tx1">
                    <a:lumMod val="65000"/>
                    <a:lumOff val="35000"/>
                  </a:schemeClr>
                </a:solidFill>
                <a:latin typeface="Century Gothic" panose="020B0502020202020204" pitchFamily="34" charset="0"/>
              </a:rPr>
              <a:t>FALLSTUDIE</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667716" y="1111673"/>
            <a:ext cx="1502156" cy="353943"/>
          </a:xfrm>
          <a:prstGeom prst="rect">
            <a:avLst/>
          </a:prstGeom>
          <a:noFill/>
        </p:spPr>
        <p:txBody>
          <a:bodyPr wrap="square" rtlCol="0">
            <a:spAutoFit/>
          </a:bodyPr>
          <a:lstStyle/>
          <a:p>
            <a:pPr algn="r" rtl="0"/>
            <a:r>
              <a:rPr lang="de-DE" sz="17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1292434" y="3238587"/>
            <a:ext cx="1877438" cy="353943"/>
          </a:xfrm>
          <a:prstGeom prst="rect">
            <a:avLst/>
          </a:prstGeom>
          <a:noFill/>
        </p:spPr>
        <p:txBody>
          <a:bodyPr wrap="none" rtlCol="0">
            <a:spAutoFit/>
          </a:bodyPr>
          <a:lstStyle/>
          <a:p>
            <a:pPr algn="r" rtl="0"/>
            <a:r>
              <a:rPr lang="de-DE" sz="1700" b="1" dirty="0">
                <a:solidFill>
                  <a:schemeClr val="tx1">
                    <a:lumMod val="65000"/>
                    <a:lumOff val="35000"/>
                  </a:schemeClr>
                </a:solidFill>
                <a:latin typeface="Century Gothic" panose="020B0502020202020204" pitchFamily="34" charset="0"/>
              </a:rPr>
              <a:t>AUSWIRKUNGEN</a:t>
            </a:r>
          </a:p>
        </p:txBody>
      </p:sp>
      <p:sp>
        <p:nvSpPr>
          <p:cNvPr id="10" name="TextBox 9">
            <a:extLst>
              <a:ext uri="{FF2B5EF4-FFF2-40B4-BE49-F238E27FC236}">
                <a16:creationId xmlns:a16="http://schemas.microsoft.com/office/drawing/2014/main" id="{C233F1D6-A483-D23C-D4EC-85F867B07196}"/>
              </a:ext>
            </a:extLst>
          </p:cNvPr>
          <p:cNvSpPr txBox="1"/>
          <p:nvPr/>
        </p:nvSpPr>
        <p:spPr>
          <a:xfrm>
            <a:off x="2038787" y="5329243"/>
            <a:ext cx="1061509" cy="353943"/>
          </a:xfrm>
          <a:prstGeom prst="rect">
            <a:avLst/>
          </a:prstGeom>
          <a:noFill/>
        </p:spPr>
        <p:txBody>
          <a:bodyPr wrap="none" rtlCol="0">
            <a:spAutoFit/>
          </a:bodyPr>
          <a:lstStyle/>
          <a:p>
            <a:pPr algn="r" rtl="0"/>
            <a:r>
              <a:rPr lang="de-DE" sz="1700" b="1" dirty="0">
                <a:solidFill>
                  <a:schemeClr val="tx1">
                    <a:lumMod val="65000"/>
                    <a:lumOff val="35000"/>
                  </a:schemeClr>
                </a:solidFill>
                <a:latin typeface="Century Gothic" panose="020B0502020202020204" pitchFamily="34" charset="0"/>
              </a:rPr>
              <a:t>LÖSUNG</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117423" cy="430887"/>
            <a:chOff x="51955" y="1101720"/>
            <a:chExt cx="1117423"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692259"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117423" cy="430887"/>
            <a:chOff x="3110346" y="1097870"/>
            <a:chExt cx="1117423"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750650"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117423" cy="430887"/>
            <a:chOff x="51955" y="1101720"/>
            <a:chExt cx="1117423"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692259"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466024"/>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Eine unzureichende Anzahl von Schnellladestationen in wichtigen städtischen Gebieten </a:t>
            </a:r>
            <a:r>
              <a:rPr lang="de-DE" sz="1050" dirty="0">
                <a:solidFill>
                  <a:schemeClr val="tx1">
                    <a:lumMod val="65000"/>
                    <a:lumOff val="35000"/>
                  </a:schemeClr>
                </a:solidFill>
                <a:latin typeface="Century Gothic" panose="020B0502020202020204" pitchFamily="34" charset="0"/>
              </a:rPr>
              <a:t>führte</a:t>
            </a:r>
            <a:r>
              <a:rPr lang="de-DE" sz="1050" b="0" i="0" u="none" strike="noStrike" dirty="0">
                <a:solidFill>
                  <a:schemeClr val="tx1">
                    <a:lumMod val="65000"/>
                    <a:lumOff val="35000"/>
                  </a:schemeClr>
                </a:solidFill>
                <a:effectLst/>
                <a:latin typeface="Century Gothic" panose="020B0502020202020204" pitchFamily="34" charset="0"/>
              </a:rPr>
              <a:t> zu längeren Ausfallzeiten unserer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EV-Logistikflotte.</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549191"/>
            <a:ext cx="2729762" cy="738664"/>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Diese Einschränkung </a:t>
            </a:r>
            <a:r>
              <a:rPr lang="de-DE" sz="1050" dirty="0">
                <a:solidFill>
                  <a:schemeClr val="tx1">
                    <a:lumMod val="65000"/>
                    <a:lumOff val="35000"/>
                  </a:schemeClr>
                </a:solidFill>
                <a:latin typeface="Century Gothic" panose="020B0502020202020204" pitchFamily="34" charset="0"/>
              </a:rPr>
              <a:t>führte</a:t>
            </a:r>
            <a:r>
              <a:rPr lang="de-DE" sz="1050" b="0" i="0" u="none" strike="noStrike" dirty="0">
                <a:solidFill>
                  <a:schemeClr val="tx1">
                    <a:lumMod val="65000"/>
                    <a:lumOff val="35000"/>
                  </a:schemeClr>
                </a:solidFill>
                <a:effectLst/>
                <a:latin typeface="Century Gothic" panose="020B0502020202020204" pitchFamily="34" charset="0"/>
              </a:rPr>
              <a:t> zu einer Abnahme der Liefereffizienz um 20 % und zu einem spürbaren Rückgang der Kundenzufriedenheit.</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10569"/>
            <a:ext cx="2729762" cy="1061829"/>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Positive Charge installierte fortschrittliche Schnellladestationen an strategischen städtischen Standorten, wodurch die Ladezeit und die Ausfallzeiten der Flotte erheblich reduziert wurden.</a:t>
            </a:r>
          </a:p>
        </p:txBody>
      </p:sp>
      <p:pic>
        <p:nvPicPr>
          <p:cNvPr id="40" name="Graphic 39" descr="Symbol für wichtigen Kommentar">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Symbol für Ursache und Wirkung">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Symbol für Brainstorming">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46815"/>
            <a:ext cx="2729762" cy="738664"/>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Eine ineffiziente Routenplanung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für die EV-Logistik </a:t>
            </a:r>
            <a:r>
              <a:rPr lang="de-DE" sz="1050" dirty="0">
                <a:solidFill>
                  <a:schemeClr val="tx1">
                    <a:lumMod val="65000"/>
                    <a:lumOff val="35000"/>
                  </a:schemeClr>
                </a:solidFill>
                <a:latin typeface="Century Gothic" panose="020B0502020202020204" pitchFamily="34" charset="0"/>
              </a:rPr>
              <a:t>führte</a:t>
            </a:r>
            <a:r>
              <a:rPr lang="de-DE" sz="1050" b="0" i="0" u="none" strike="noStrike" dirty="0">
                <a:solidFill>
                  <a:schemeClr val="tx1">
                    <a:lumMod val="65000"/>
                    <a:lumOff val="35000"/>
                  </a:schemeClr>
                </a:solidFill>
                <a:effectLst/>
                <a:latin typeface="Century Gothic" panose="020B0502020202020204" pitchFamily="34" charset="0"/>
              </a:rPr>
              <a:t> zu einem erhöhten Energieverbrauch und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einer reduzierten Lieferkapazität.</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468400"/>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Die ineffiziente Routenplanung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führte zu einem Anstieg des Energieverbrauchs um 15 %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und einer Abnahme des täglichen Liefervolumens um 10 %.</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329777"/>
            <a:ext cx="2729762" cy="1223412"/>
          </a:xfrm>
          <a:prstGeom prst="rect">
            <a:avLst/>
          </a:prstGeom>
          <a:noFill/>
        </p:spPr>
        <p:txBody>
          <a:bodyPr wrap="square">
            <a:spAutoFit/>
          </a:bodyPr>
          <a:lstStyle/>
          <a:p>
            <a:pPr rtl="0">
              <a:spcBef>
                <a:spcPts val="0"/>
              </a:spcBef>
              <a:spcAft>
                <a:spcPts val="0"/>
              </a:spcAft>
            </a:pPr>
            <a:r>
              <a:rPr lang="de-DE" sz="1050" dirty="0">
                <a:solidFill>
                  <a:schemeClr val="tx1">
                    <a:lumMod val="65000"/>
                    <a:lumOff val="35000"/>
                  </a:schemeClr>
                </a:solidFill>
                <a:latin typeface="Century Gothic" panose="020B0502020202020204" pitchFamily="34" charset="0"/>
              </a:rPr>
              <a:t>Wir </a:t>
            </a:r>
            <a:r>
              <a:rPr lang="de-DE" sz="1050" b="0" i="0" u="none" strike="noStrike" dirty="0">
                <a:solidFill>
                  <a:schemeClr val="tx1">
                    <a:lumMod val="65000"/>
                    <a:lumOff val="35000"/>
                  </a:schemeClr>
                </a:solidFill>
                <a:effectLst/>
                <a:latin typeface="Century Gothic" panose="020B0502020202020204" pitchFamily="34" charset="0"/>
              </a:rPr>
              <a:t>haben eine dynamische Routenoptimierungssoftware implementiert, die Verkehrs- und Fahrzeugladedaten in Echtzeit integriert und so die Routen im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Hinblick auf Energieeffizienz und Liefergeschwindigkeit optimiert.</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46815"/>
            <a:ext cx="2729762" cy="738664"/>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Mangelnde Echtzeitverfolgung und -verwaltung der EV-Flotte schränkte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die betriebliche Transparenz und Reaktionsfähigkeit ein.</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387609"/>
            <a:ext cx="2729762" cy="1061829"/>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Diese Lücke führte zu Problemen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im Flottenmanagement, darunter verzögerte Reaktionen auf Wartungsanforderungen und eine unzureichende Auslastung der Fahrzeuge.</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10569"/>
            <a:ext cx="2729762" cy="1061829"/>
          </a:xfrm>
          <a:prstGeom prst="rect">
            <a:avLst/>
          </a:prstGeom>
          <a:noFill/>
        </p:spPr>
        <p:txBody>
          <a:bodyPr wrap="square">
            <a:spAutoFit/>
          </a:bodyPr>
          <a:lstStyle/>
          <a:p>
            <a:pPr rtl="0">
              <a:spcBef>
                <a:spcPts val="0"/>
              </a:spcBef>
              <a:spcAft>
                <a:spcPts val="0"/>
              </a:spcAft>
            </a:pPr>
            <a:r>
              <a:rPr lang="de-DE" sz="1050" dirty="0">
                <a:solidFill>
                  <a:schemeClr val="tx1">
                    <a:lumMod val="65000"/>
                    <a:lumOff val="35000"/>
                  </a:schemeClr>
                </a:solidFill>
                <a:latin typeface="Century Gothic" panose="020B0502020202020204" pitchFamily="34" charset="0"/>
              </a:rPr>
              <a:t>Wir </a:t>
            </a:r>
            <a:r>
              <a:rPr lang="de-DE" sz="1050" b="0" i="0" u="none" strike="noStrike" dirty="0">
                <a:solidFill>
                  <a:schemeClr val="tx1">
                    <a:lumMod val="65000"/>
                    <a:lumOff val="35000"/>
                  </a:schemeClr>
                </a:solidFill>
                <a:effectLst/>
                <a:latin typeface="Century Gothic" panose="020B0502020202020204" pitchFamily="34" charset="0"/>
              </a:rPr>
              <a:t>haben ein umfassendes Flottenmanagementsystem mit Echtzeit-Tracking, Meldungen zur vorausschauenden Instandhaltung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und Auslastungsanalyse entwickelt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und implementiert.</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593306838"/>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404</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22</cp:revision>
  <dcterms:created xsi:type="dcterms:W3CDTF">2022-05-22T18:55:25Z</dcterms:created>
  <dcterms:modified xsi:type="dcterms:W3CDTF">2024-10-24T08:22:18Z</dcterms:modified>
</cp:coreProperties>
</file>