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9" r:id="rId3"/>
    <p:sldId id="316"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F9FB"/>
    <a:srgbClr val="FCF1C3"/>
    <a:srgbClr val="FCF8E4"/>
    <a:srgbClr val="FFF1E3"/>
    <a:srgbClr val="F5E2C0"/>
    <a:srgbClr val="EDEFCB"/>
    <a:srgbClr val="E2EFCD"/>
    <a:srgbClr val="EAEEF3"/>
    <a:srgbClr val="E5E5E5"/>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E5AC5D-019B-4A5A-93AA-6801CC3E7789}" v="17" dt="2023-07-03T15:04:58.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3" autoAdjust="0"/>
    <p:restoredTop sz="86447"/>
  </p:normalViewPr>
  <p:slideViewPr>
    <p:cSldViewPr snapToGrid="0" snapToObjects="1">
      <p:cViewPr varScale="1">
        <p:scale>
          <a:sx n="128" d="100"/>
          <a:sy n="128" d="100"/>
        </p:scale>
        <p:origin x="576"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0E5AC5D-019B-4A5A-93AA-6801CC3E7789}"/>
    <pc:docChg chg="undo custSel addSld delSld modSld">
      <pc:chgData name="Bess Dunlevy" userId="dd4b9a8537dbe9d0" providerId="LiveId" clId="{E0E5AC5D-019B-4A5A-93AA-6801CC3E7789}" dt="2023-07-03T15:09:54.801" v="1107" actId="207"/>
      <pc:docMkLst>
        <pc:docMk/>
      </pc:docMkLst>
      <pc:sldChg chg="add del">
        <pc:chgData name="Bess Dunlevy" userId="dd4b9a8537dbe9d0" providerId="LiveId" clId="{E0E5AC5D-019B-4A5A-93AA-6801CC3E7789}" dt="2023-07-03T15:09:27.057" v="1098" actId="47"/>
        <pc:sldMkLst>
          <pc:docMk/>
          <pc:sldMk cId="2929323684" sldId="295"/>
        </pc:sldMkLst>
      </pc:sldChg>
      <pc:sldChg chg="modSp mod">
        <pc:chgData name="Bess Dunlevy" userId="dd4b9a8537dbe9d0" providerId="LiveId" clId="{E0E5AC5D-019B-4A5A-93AA-6801CC3E7789}" dt="2023-07-03T15:05:01.618" v="898" actId="20577"/>
        <pc:sldMkLst>
          <pc:docMk/>
          <pc:sldMk cId="1521696607" sldId="316"/>
        </pc:sldMkLst>
        <pc:graphicFrameChg chg="mod modGraphic">
          <ac:chgData name="Bess Dunlevy" userId="dd4b9a8537dbe9d0" providerId="LiveId" clId="{E0E5AC5D-019B-4A5A-93AA-6801CC3E7789}" dt="2023-07-03T15:05:01.618" v="898" actId="20577"/>
          <ac:graphicFrameMkLst>
            <pc:docMk/>
            <pc:sldMk cId="1521696607" sldId="316"/>
            <ac:graphicFrameMk id="45" creationId="{719927E1-5583-7943-BF22-D526BA6FD289}"/>
          </ac:graphicFrameMkLst>
        </pc:graphicFrameChg>
      </pc:sldChg>
      <pc:sldChg chg="addSp delSp modSp mod">
        <pc:chgData name="Bess Dunlevy" userId="dd4b9a8537dbe9d0" providerId="LiveId" clId="{E0E5AC5D-019B-4A5A-93AA-6801CC3E7789}" dt="2023-07-03T15:09:54.801" v="1107" actId="207"/>
        <pc:sldMkLst>
          <pc:docMk/>
          <pc:sldMk cId="1508588292" sldId="342"/>
        </pc:sldMkLst>
        <pc:spChg chg="mod">
          <ac:chgData name="Bess Dunlevy" userId="dd4b9a8537dbe9d0" providerId="LiveId" clId="{E0E5AC5D-019B-4A5A-93AA-6801CC3E7789}" dt="2023-07-03T15:09:54.801" v="1107" actId="207"/>
          <ac:spMkLst>
            <pc:docMk/>
            <pc:sldMk cId="1508588292" sldId="342"/>
            <ac:spMk id="33" creationId="{143A449B-AAB7-994A-92CE-8F48E2CA7DF6}"/>
          </ac:spMkLst>
        </pc:spChg>
        <pc:spChg chg="mod">
          <ac:chgData name="Bess Dunlevy" userId="dd4b9a8537dbe9d0" providerId="LiveId" clId="{E0E5AC5D-019B-4A5A-93AA-6801CC3E7789}" dt="2023-07-03T14:43:47.644" v="97" actId="20577"/>
          <ac:spMkLst>
            <pc:docMk/>
            <pc:sldMk cId="1508588292" sldId="342"/>
            <ac:spMk id="36" creationId="{C7DC0BFC-32CE-0544-BDE7-E4E8CD4C8E4D}"/>
          </ac:spMkLst>
        </pc:spChg>
        <pc:spChg chg="mod">
          <ac:chgData name="Bess Dunlevy" userId="dd4b9a8537dbe9d0" providerId="LiveId" clId="{E0E5AC5D-019B-4A5A-93AA-6801CC3E7789}" dt="2023-07-03T15:09:30.884" v="1103" actId="1076"/>
          <ac:spMkLst>
            <pc:docMk/>
            <pc:sldMk cId="1508588292" sldId="342"/>
            <ac:spMk id="92" creationId="{15002CF0-EA59-CE43-9D0C-B9955C66D425}"/>
          </ac:spMkLst>
        </pc:spChg>
        <pc:spChg chg="mod">
          <ac:chgData name="Bess Dunlevy" userId="dd4b9a8537dbe9d0" providerId="LiveId" clId="{E0E5AC5D-019B-4A5A-93AA-6801CC3E7789}" dt="2023-07-03T15:09:29.994" v="1101" actId="1076"/>
          <ac:spMkLst>
            <pc:docMk/>
            <pc:sldMk cId="1508588292" sldId="342"/>
            <ac:spMk id="93" creationId="{4202D8FA-97A9-1F4C-B19E-615D761DF0CF}"/>
          </ac:spMkLst>
        </pc:spChg>
        <pc:graphicFrameChg chg="modGraphic">
          <ac:chgData name="Bess Dunlevy" userId="dd4b9a8537dbe9d0" providerId="LiveId" clId="{E0E5AC5D-019B-4A5A-93AA-6801CC3E7789}" dt="2023-07-03T15:06:50.718" v="1088" actId="113"/>
          <ac:graphicFrameMkLst>
            <pc:docMk/>
            <pc:sldMk cId="1508588292" sldId="342"/>
            <ac:graphicFrameMk id="99" creationId="{F1C66BDD-8EC0-3448-9FF6-50A7B51194A2}"/>
          </ac:graphicFrameMkLst>
        </pc:graphicFrameChg>
        <pc:picChg chg="add del">
          <ac:chgData name="Bess Dunlevy" userId="dd4b9a8537dbe9d0" providerId="LiveId" clId="{E0E5AC5D-019B-4A5A-93AA-6801CC3E7789}" dt="2023-07-03T15:09:32.161" v="1106" actId="478"/>
          <ac:picMkLst>
            <pc:docMk/>
            <pc:sldMk cId="1508588292" sldId="342"/>
            <ac:picMk id="4" creationId="{4AEB8225-3AA8-AF48-AD51-3F5F53316D6B}"/>
          </ac:picMkLst>
        </pc:picChg>
        <pc:cxnChg chg="mod">
          <ac:chgData name="Bess Dunlevy" userId="dd4b9a8537dbe9d0" providerId="LiveId" clId="{E0E5AC5D-019B-4A5A-93AA-6801CC3E7789}" dt="2023-07-03T15:09:30.884" v="1103" actId="1076"/>
          <ac:cxnSpMkLst>
            <pc:docMk/>
            <pc:sldMk cId="1508588292" sldId="342"/>
            <ac:cxnSpMk id="94" creationId="{CA3131A8-9212-A843-9129-EE771E22C0FA}"/>
          </ac:cxnSpMkLst>
        </pc:cxnChg>
      </pc:sldChg>
      <pc:sldChg chg="modSp mod">
        <pc:chgData name="Bess Dunlevy" userId="dd4b9a8537dbe9d0" providerId="LiveId" clId="{E0E5AC5D-019B-4A5A-93AA-6801CC3E7789}" dt="2023-07-03T14:58:05.832" v="684" actId="20577"/>
        <pc:sldMkLst>
          <pc:docMk/>
          <pc:sldMk cId="3424029325" sldId="349"/>
        </pc:sldMkLst>
        <pc:graphicFrameChg chg="modGraphic">
          <ac:chgData name="Bess Dunlevy" userId="dd4b9a8537dbe9d0" providerId="LiveId" clId="{E0E5AC5D-019B-4A5A-93AA-6801CC3E7789}" dt="2023-07-03T14:58:05.832" v="684" actId="20577"/>
          <ac:graphicFrameMkLst>
            <pc:docMk/>
            <pc:sldMk cId="3424029325" sldId="349"/>
            <ac:graphicFrameMk id="5" creationId="{06EBEE7F-EEC9-4E47-942D-C7FEC5B6D5E3}"/>
          </ac:graphicFrameMkLst>
        </pc:graphicFrameChg>
        <pc:graphicFrameChg chg="mod modGraphic">
          <ac:chgData name="Bess Dunlevy" userId="dd4b9a8537dbe9d0" providerId="LiveId" clId="{E0E5AC5D-019B-4A5A-93AA-6801CC3E7789}" dt="2023-07-03T14:55:11.487" v="330" actId="20577"/>
          <ac:graphicFrameMkLst>
            <pc:docMk/>
            <pc:sldMk cId="3424029325" sldId="349"/>
            <ac:graphicFrameMk id="48" creationId="{15F80937-1C71-D34C-9B0A-AFD9A24FC98D}"/>
          </ac:graphicFrameMkLst>
        </pc:graphicFrameChg>
      </pc:sldChg>
      <pc:sldChg chg="modSp mod">
        <pc:chgData name="Bess Dunlevy" userId="dd4b9a8537dbe9d0" providerId="LiveId" clId="{E0E5AC5D-019B-4A5A-93AA-6801CC3E7789}" dt="2023-07-03T15:05:44.938" v="978" actId="20577"/>
        <pc:sldMkLst>
          <pc:docMk/>
          <pc:sldMk cId="822524391" sldId="352"/>
        </pc:sldMkLst>
        <pc:graphicFrameChg chg="modGraphic">
          <ac:chgData name="Bess Dunlevy" userId="dd4b9a8537dbe9d0" providerId="LiveId" clId="{E0E5AC5D-019B-4A5A-93AA-6801CC3E7789}" dt="2023-07-03T15:05:44.938" v="978" actId="20577"/>
          <ac:graphicFrameMkLst>
            <pc:docMk/>
            <pc:sldMk cId="822524391" sldId="352"/>
            <ac:graphicFrameMk id="2" creationId="{0A908FEA-3453-5840-A648-2570EEA8E35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89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11/8/24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5005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6267902" y="222136"/>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089599" y="222631"/>
            <a:ext cx="2880000" cy="57281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277023" cy="430887"/>
          </a:xfrm>
          <a:prstGeom prst="rect">
            <a:avLst/>
          </a:prstGeom>
          <a:noFill/>
        </p:spPr>
        <p:txBody>
          <a:bodyPr wrap="square" rtlCol="0">
            <a:spAutoFit/>
          </a:bodyPr>
          <a:lstStyle/>
          <a:p>
            <a:pPr rtl="0"/>
            <a:r>
              <a:rPr lang="de-DE" sz="2200" b="1">
                <a:solidFill>
                  <a:schemeClr val="tx1">
                    <a:lumMod val="65000"/>
                    <a:lumOff val="35000"/>
                  </a:schemeClr>
                </a:solidFill>
                <a:latin typeface="Century Gothic" panose="020B0502020202020204" pitchFamily="34" charset="0"/>
              </a:rPr>
              <a:t>VORLAGE FÜR EINE MEDIENPLANPRÄSENTATION – BEISPIEL</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ea typeface="Arial" charset="0"/>
                <a:cs typeface="Arial" charset="0"/>
              </a:rPr>
              <a:t>MEDIENPLANPRÄSENTATION – BEISPIEL</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00447" y="1164748"/>
            <a:ext cx="11474019" cy="769441"/>
          </a:xfrm>
          <a:prstGeom prst="rect">
            <a:avLst/>
          </a:prstGeom>
          <a:noFill/>
        </p:spPr>
        <p:txBody>
          <a:bodyPr wrap="square" rtlCol="0">
            <a:spAutoFit/>
          </a:bodyPr>
          <a:lstStyle/>
          <a:p>
            <a:pPr rtl="0"/>
            <a:r>
              <a:rPr lang="de-DE" sz="4400">
                <a:solidFill>
                  <a:schemeClr val="accent5">
                    <a:lumMod val="75000"/>
                  </a:schemeClr>
                </a:solidFill>
                <a:latin typeface="Century Gothic" panose="020B0502020202020204" pitchFamily="34" charset="0"/>
              </a:rPr>
              <a:t>MEDIENPLANPRÄSENTATION</a:t>
            </a:r>
          </a:p>
        </p:txBody>
      </p:sp>
      <p:sp>
        <p:nvSpPr>
          <p:cNvPr id="93" name="TextBox 92">
            <a:extLst>
              <a:ext uri="{FF2B5EF4-FFF2-40B4-BE49-F238E27FC236}">
                <a16:creationId xmlns:a16="http://schemas.microsoft.com/office/drawing/2014/main" id="{4202D8FA-97A9-1F4C-B19E-615D761DF0CF}"/>
              </a:ext>
            </a:extLst>
          </p:cNvPr>
          <p:cNvSpPr txBox="1"/>
          <p:nvPr/>
        </p:nvSpPr>
        <p:spPr>
          <a:xfrm>
            <a:off x="384378" y="2347150"/>
            <a:ext cx="8306701" cy="2077492"/>
          </a:xfrm>
          <a:prstGeom prst="rect">
            <a:avLst/>
          </a:prstGeom>
          <a:noFill/>
        </p:spPr>
        <p:txBody>
          <a:bodyPr wrap="square" rtlCol="0">
            <a:spAutoFit/>
          </a:bodyPr>
          <a:lstStyle/>
          <a:p>
            <a:pPr rtl="0"/>
            <a:r>
              <a:rPr lang="de-DE" sz="2500">
                <a:solidFill>
                  <a:schemeClr val="accent5">
                    <a:lumMod val="75000"/>
                  </a:schemeClr>
                </a:solidFill>
                <a:latin typeface="Century Gothic" panose="020B0502020202020204" pitchFamily="34" charset="0"/>
              </a:rPr>
              <a:t>VALLEY VIEW ORGANIZATION</a:t>
            </a:r>
          </a:p>
          <a:p>
            <a:pPr rtl="0"/>
            <a:r>
              <a:rPr lang="de-DE" sz="2000">
                <a:solidFill>
                  <a:schemeClr val="tx2"/>
                </a:solidFill>
                <a:latin typeface="Century Gothic" panose="020B0502020202020204" pitchFamily="34" charset="0"/>
              </a:rPr>
              <a:t> </a:t>
            </a:r>
          </a:p>
          <a:p>
            <a:pPr rtl="0"/>
            <a:r>
              <a:rPr lang="de-DE" sz="1400">
                <a:solidFill>
                  <a:schemeClr val="bg1">
                    <a:lumMod val="50000"/>
                  </a:schemeClr>
                </a:solidFill>
                <a:latin typeface="Century Gothic" panose="020B0502020202020204" pitchFamily="34" charset="0"/>
              </a:rPr>
              <a:t>TT.MM.JJJJ</a:t>
            </a:r>
          </a:p>
          <a:p>
            <a:pPr rtl="0"/>
            <a:r>
              <a:rPr lang="de-DE" sz="1400">
                <a:solidFill>
                  <a:schemeClr val="bg1">
                    <a:lumMod val="50000"/>
                  </a:schemeClr>
                </a:solidFill>
                <a:latin typeface="Century Gothic" panose="020B0502020202020204" pitchFamily="34" charset="0"/>
              </a:rPr>
              <a:t> </a:t>
            </a:r>
          </a:p>
          <a:p>
            <a:pPr rtl="0"/>
            <a:r>
              <a:rPr lang="de-DE" sz="1400">
                <a:solidFill>
                  <a:schemeClr val="bg1">
                    <a:lumMod val="50000"/>
                  </a:schemeClr>
                </a:solidFill>
                <a:latin typeface="Century Gothic" panose="020B0502020202020204" pitchFamily="34" charset="0"/>
              </a:rPr>
              <a:t>123 Hauptstraße, PLZ Stadt, Bundesland</a:t>
            </a:r>
          </a:p>
          <a:p>
            <a:pPr rtl="0"/>
            <a:r>
              <a:rPr lang="de-DE" sz="1400">
                <a:solidFill>
                  <a:schemeClr val="bg1">
                    <a:lumMod val="50000"/>
                  </a:schemeClr>
                </a:solidFill>
                <a:latin typeface="Century Gothic" panose="020B0502020202020204" pitchFamily="34" charset="0"/>
              </a:rPr>
              <a:t>(123)-456-7899</a:t>
            </a:r>
          </a:p>
          <a:p>
            <a:pPr rtl="0"/>
            <a:r>
              <a:rPr lang="de-DE" sz="1400">
                <a:solidFill>
                  <a:schemeClr val="bg1">
                    <a:lumMod val="50000"/>
                  </a:schemeClr>
                </a:solidFill>
                <a:latin typeface="Century Gothic" panose="020B0502020202020204" pitchFamily="34" charset="0"/>
              </a:rPr>
              <a:t>Web-Adresse</a:t>
            </a:r>
          </a:p>
          <a:p>
            <a:pPr rtl="0"/>
            <a:r>
              <a:rPr lang="de-DE" sz="1400">
                <a:solidFill>
                  <a:schemeClr val="bg1">
                    <a:lumMod val="50000"/>
                  </a:schemeClr>
                </a:solidFill>
                <a:latin typeface="Century Gothic" panose="020B0502020202020204" pitchFamily="34" charset="0"/>
              </a:rPr>
              <a:t>E-Mail-Adresse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357809" y="1995592"/>
            <a:ext cx="11266155"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rtl="0"/>
            <a:r>
              <a:rPr lang="de-DE" sz="6600">
                <a:ln w="31750">
                  <a:noFill/>
                </a:ln>
                <a:solidFill>
                  <a:schemeClr val="tx1">
                    <a:lumMod val="50000"/>
                    <a:lumOff val="50000"/>
                  </a:schemeClr>
                </a:solidFill>
                <a:latin typeface="Century Gothic" panose="020B0502020202020204" pitchFamily="34" charset="0"/>
              </a:rPr>
              <a:t>IHR</a:t>
            </a:r>
          </a:p>
          <a:p>
            <a:pPr algn="ctr" rtl="0"/>
            <a:r>
              <a:rPr lang="de-DE" sz="6600">
                <a:ln w="31750">
                  <a:noFill/>
                </a:ln>
                <a:solidFill>
                  <a:schemeClr val="tx1">
                    <a:lumMod val="50000"/>
                    <a:lumOff val="50000"/>
                  </a:schemeClr>
                </a:solidFill>
                <a:latin typeface="Century Gothic" panose="020B0502020202020204" pitchFamily="34" charset="0"/>
              </a:rPr>
              <a:t>LOGO</a:t>
            </a:r>
          </a:p>
        </p:txBody>
      </p: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298257345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1024796">
                  <a:extLst>
                    <a:ext uri="{9D8B030D-6E8A-4147-A177-3AD203B41FA5}">
                      <a16:colId xmlns:a16="http://schemas.microsoft.com/office/drawing/2014/main" val="690628749"/>
                    </a:ext>
                  </a:extLst>
                </a:gridCol>
                <a:gridCol w="1950002">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rtl="0">
                        <a:lnSpc>
                          <a:spcPct val="107000"/>
                        </a:lnSpc>
                        <a:spcBef>
                          <a:spcPts val="0"/>
                        </a:spcBef>
                        <a:spcAft>
                          <a:spcPts val="0"/>
                        </a:spcAft>
                      </a:pPr>
                      <a:r>
                        <a:rPr lang="de-DE" sz="800" dirty="0">
                          <a:solidFill>
                            <a:sysClr val="windowText" lastClr="000000"/>
                          </a:solidFill>
                          <a:effectLst/>
                          <a:latin typeface="Century Gothic" panose="020B0502020202020204" pitchFamily="34" charset="0"/>
                        </a:rPr>
                        <a:t>ERSTELLT VON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b="0" dirty="0">
                          <a:solidFill>
                            <a:sysClr val="windowText" lastClr="000000"/>
                          </a:solidFill>
                          <a:effectLst/>
                          <a:latin typeface="Century Gothic" panose="020B0502020202020204" pitchFamily="34" charset="0"/>
                        </a:rPr>
                        <a:t>Cole J.</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TITEL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b="0">
                          <a:solidFill>
                            <a:sysClr val="windowText" lastClr="000000"/>
                          </a:solidFill>
                          <a:effectLst/>
                          <a:latin typeface="Century Gothic" panose="020B0502020202020204" pitchFamily="34" charset="0"/>
                        </a:rPr>
                        <a:t>Projektmanagement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b="0">
                          <a:solidFill>
                            <a:sysClr val="windowText" lastClr="000000"/>
                          </a:solidFill>
                          <a:effectLst/>
                          <a:latin typeface="Century Gothic" panose="020B0502020202020204" pitchFamily="34" charset="0"/>
                        </a:rPr>
                        <a:t>TT.MM.JJ</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rtl="0">
                        <a:lnSpc>
                          <a:spcPct val="107000"/>
                        </a:lnSpc>
                        <a:spcBef>
                          <a:spcPts val="0"/>
                        </a:spcBef>
                        <a:spcAft>
                          <a:spcPts val="0"/>
                        </a:spcAft>
                      </a:pPr>
                      <a:r>
                        <a:rPr lang="de-DE" sz="800" dirty="0">
                          <a:solidFill>
                            <a:sysClr val="windowText" lastClr="000000"/>
                          </a:solidFill>
                          <a:effectLst/>
                          <a:latin typeface="Century Gothic" panose="020B0502020202020204" pitchFamily="34" charset="0"/>
                        </a:rPr>
                        <a:t>GENEHMIGT VON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b="0" dirty="0">
                          <a:solidFill>
                            <a:sysClr val="windowText" lastClr="000000"/>
                          </a:solidFill>
                          <a:effectLst/>
                          <a:latin typeface="Century Gothic" panose="020B0502020202020204" pitchFamily="34" charset="0"/>
                        </a:rPr>
                        <a:t>Luisa 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TITEL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a:solidFill>
                            <a:sysClr val="windowText" lastClr="000000"/>
                          </a:solidFill>
                          <a:effectLst/>
                          <a:latin typeface="Century Gothic" panose="020B0502020202020204" pitchFamily="34" charset="0"/>
                        </a:rPr>
                        <a:t>Leitendes Projektmanagement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rPr>
                        <a:t>TT.MM.JJ</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pic>
        <p:nvPicPr>
          <p:cNvPr id="2" name="Picture 1">
            <a:hlinkClick r:id="rId2"/>
            <a:extLst>
              <a:ext uri="{FF2B5EF4-FFF2-40B4-BE49-F238E27FC236}">
                <a16:creationId xmlns:a16="http://schemas.microsoft.com/office/drawing/2014/main" id="{96C521EF-6316-584C-86A0-C92E2C9CC464}"/>
              </a:ext>
            </a:extLst>
          </p:cNvPr>
          <p:cNvPicPr>
            <a:picLocks noChangeAspect="1"/>
          </p:cNvPicPr>
          <p:nvPr/>
        </p:nvPicPr>
        <p:blipFill>
          <a:blip r:embed="rId3"/>
          <a:srcRect/>
          <a:stretch/>
        </p:blipFill>
        <p:spPr>
          <a:xfrm>
            <a:off x="9089599" y="222136"/>
            <a:ext cx="2880000" cy="572815"/>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1388497913"/>
              </p:ext>
            </p:extLst>
          </p:nvPr>
        </p:nvGraphicFramePr>
        <p:xfrm>
          <a:off x="312737" y="1863969"/>
          <a:ext cx="11492580" cy="434636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1749145">
                  <a:extLst>
                    <a:ext uri="{9D8B030D-6E8A-4147-A177-3AD203B41FA5}">
                      <a16:colId xmlns:a16="http://schemas.microsoft.com/office/drawing/2014/main" val="503210791"/>
                    </a:ext>
                  </a:extLst>
                </a:gridCol>
                <a:gridCol w="1425389">
                  <a:extLst>
                    <a:ext uri="{9D8B030D-6E8A-4147-A177-3AD203B41FA5}">
                      <a16:colId xmlns:a16="http://schemas.microsoft.com/office/drawing/2014/main" val="2502708123"/>
                    </a:ext>
                  </a:extLst>
                </a:gridCol>
                <a:gridCol w="1407458">
                  <a:extLst>
                    <a:ext uri="{9D8B030D-6E8A-4147-A177-3AD203B41FA5}">
                      <a16:colId xmlns:a16="http://schemas.microsoft.com/office/drawing/2014/main" val="1710817183"/>
                    </a:ext>
                  </a:extLst>
                </a:gridCol>
                <a:gridCol w="1479177">
                  <a:extLst>
                    <a:ext uri="{9D8B030D-6E8A-4147-A177-3AD203B41FA5}">
                      <a16:colId xmlns:a16="http://schemas.microsoft.com/office/drawing/2014/main" val="1604914587"/>
                    </a:ext>
                  </a:extLst>
                </a:gridCol>
                <a:gridCol w="1416423">
                  <a:extLst>
                    <a:ext uri="{9D8B030D-6E8A-4147-A177-3AD203B41FA5}">
                      <a16:colId xmlns:a16="http://schemas.microsoft.com/office/drawing/2014/main" val="2758091971"/>
                    </a:ext>
                  </a:extLst>
                </a:gridCol>
                <a:gridCol w="1353671">
                  <a:extLst>
                    <a:ext uri="{9D8B030D-6E8A-4147-A177-3AD203B41FA5}">
                      <a16:colId xmlns:a16="http://schemas.microsoft.com/office/drawing/2014/main" val="1726921897"/>
                    </a:ext>
                  </a:extLst>
                </a:gridCol>
                <a:gridCol w="1272988">
                  <a:extLst>
                    <a:ext uri="{9D8B030D-6E8A-4147-A177-3AD203B41FA5}">
                      <a16:colId xmlns:a16="http://schemas.microsoft.com/office/drawing/2014/main" val="2027885230"/>
                    </a:ext>
                  </a:extLst>
                </a:gridCol>
                <a:gridCol w="1388329">
                  <a:extLst>
                    <a:ext uri="{9D8B030D-6E8A-4147-A177-3AD203B41FA5}">
                      <a16:colId xmlns:a16="http://schemas.microsoft.com/office/drawing/2014/main" val="3692474588"/>
                    </a:ext>
                  </a:extLst>
                </a:gridCol>
              </a:tblGrid>
              <a:tr h="302456">
                <a:tc rowSpan="2">
                  <a:txBody>
                    <a:bodyPr/>
                    <a:lstStyle/>
                    <a:p>
                      <a:pPr algn="l" rtl="0" fontAlgn="ctr"/>
                      <a:r>
                        <a:rPr lang="de-DE" sz="1300" b="0" i="0" u="none" strike="noStrike" dirty="0">
                          <a:solidFill>
                            <a:srgbClr val="000000"/>
                          </a:solidFill>
                          <a:effectLst/>
                          <a:latin typeface="Century Gothic" panose="020B0502020202020204" pitchFamily="34" charset="0"/>
                        </a:rPr>
                        <a:t>ZIELGRUPPE</a:t>
                      </a:r>
                    </a:p>
                  </a:txBody>
                  <a:tcPr marL="57591" marR="0" marT="0" marB="0" anchor="ctr">
                    <a:lnL w="635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7">
                  <a:txBody>
                    <a:bodyPr/>
                    <a:lstStyle/>
                    <a:p>
                      <a:pPr algn="l" rtl="0" fontAlgn="ctr"/>
                      <a:r>
                        <a:rPr lang="de-DE" sz="1300" b="0" i="0" u="none" strike="noStrike" dirty="0">
                          <a:solidFill>
                            <a:schemeClr val="tx1"/>
                          </a:solidFill>
                          <a:effectLst/>
                          <a:latin typeface="Century Gothic" panose="020B0502020202020204" pitchFamily="34" charset="0"/>
                        </a:rPr>
                        <a:t>REICHWEITENMEDIEN</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5904566"/>
                  </a:ext>
                </a:extLst>
              </a:tr>
              <a:tr h="310719">
                <a:tc vMerge="1">
                  <a:txBody>
                    <a:bodyPr/>
                    <a:lstStyle/>
                    <a:p>
                      <a:pPr algn="l" rtl="0" fontAlgn="ctr"/>
                      <a:r>
                        <a:rPr lang="de-DE" sz="1600" b="0" i="0" u="none" strike="noStrike">
                          <a:solidFill>
                            <a:srgbClr val="000000"/>
                          </a:solidFill>
                          <a:effectLst/>
                          <a:latin typeface="Century Gothic" panose="020B0502020202020204" pitchFamily="34" charset="0"/>
                        </a:rPr>
                        <a:t>ZIELGRUPPE</a:t>
                      </a: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1100" b="0" i="0" u="none" strike="noStrike" dirty="0">
                          <a:solidFill>
                            <a:schemeClr val="tx1"/>
                          </a:solidFill>
                          <a:effectLst/>
                          <a:latin typeface="Century Gothic" panose="020B0502020202020204" pitchFamily="34" charset="0"/>
                        </a:rPr>
                        <a:t>E-MAIL</a:t>
                      </a:r>
                    </a:p>
                  </a:txBody>
                  <a:tcPr marL="0"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WEBSITE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SOCIAL MEDIA</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WERBUNG</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2EFCD"/>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PRESSEARBEIT</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DEFCB"/>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ANDERE MEDIEN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1C3"/>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VERANSTALTUNGEN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8E4"/>
                    </a:solidFill>
                  </a:tcPr>
                </a:tc>
                <a:extLst>
                  <a:ext uri="{0D108BD9-81ED-4DB2-BD59-A6C34878D82A}">
                    <a16:rowId xmlns:a16="http://schemas.microsoft.com/office/drawing/2014/main" val="1116126271"/>
                  </a:ext>
                </a:extLst>
              </a:tr>
              <a:tr h="933298">
                <a:tc>
                  <a:txBody>
                    <a:bodyPr/>
                    <a:lstStyle/>
                    <a:p>
                      <a:pPr algn="l" rtl="0" fontAlgn="ctr"/>
                      <a:r>
                        <a:rPr lang="de-DE" sz="1100" b="0" i="0" u="none" strike="noStrike" dirty="0">
                          <a:solidFill>
                            <a:srgbClr val="000000"/>
                          </a:solidFill>
                          <a:effectLst/>
                          <a:latin typeface="Century Gothic" panose="020B0502020202020204" pitchFamily="34" charset="0"/>
                        </a:rPr>
                        <a:t>GELDGEBER*INNEN</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rtl="0" fontAlgn="ctr"/>
                      <a:r>
                        <a:rPr lang="de-DE" sz="900" b="0" i="0" u="none" strike="noStrike" dirty="0">
                          <a:solidFill>
                            <a:schemeClr val="tx1"/>
                          </a:solidFill>
                          <a:effectLst/>
                          <a:latin typeface="Century Gothic" panose="020B0502020202020204" pitchFamily="34" charset="0"/>
                        </a:rPr>
                        <a:t>Newsletter Woche 1</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de-DE" sz="900" b="0" i="0" u="none" strike="noStrike">
                          <a:solidFill>
                            <a:schemeClr val="tx1"/>
                          </a:solidFill>
                          <a:effectLst/>
                          <a:latin typeface="Century Gothic" panose="020B0502020202020204" pitchFamily="34" charset="0"/>
                        </a:rPr>
                        <a:t>    </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900" b="0" i="0" u="none" strike="noStrike">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933298">
                <a:tc>
                  <a:txBody>
                    <a:bodyPr/>
                    <a:lstStyle/>
                    <a:p>
                      <a:pPr algn="l" rtl="0" fontAlgn="ctr"/>
                      <a:r>
                        <a:rPr lang="de-DE" sz="1100" b="0" i="0" u="none" strike="noStrike">
                          <a:solidFill>
                            <a:srgbClr val="000000"/>
                          </a:solidFill>
                          <a:effectLst/>
                          <a:latin typeface="Century Gothic" panose="020B0502020202020204" pitchFamily="34" charset="0"/>
                        </a:rPr>
                        <a:t>MITGLIEDER</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de-DE" sz="900" b="0" i="0" u="none" strike="noStrike" dirty="0">
                          <a:solidFill>
                            <a:schemeClr val="tx1"/>
                          </a:solidFill>
                          <a:effectLst/>
                          <a:latin typeface="Century Gothic" panose="020B0502020202020204" pitchFamily="34" charset="0"/>
                        </a:rPr>
                        <a:t>Link an neue und langjährige Mitglieder senden</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de-DE" sz="900" b="0" i="0" u="none" strike="noStrike" dirty="0">
                          <a:solidFill>
                            <a:schemeClr val="tx1"/>
                          </a:solidFill>
                          <a:effectLst/>
                          <a:latin typeface="Century Gothic" panose="020B0502020202020204" pitchFamily="34" charset="0"/>
                        </a:rPr>
                        <a:t>Heben Sie neue Mitglieder in Beiträgen auf Instagram hervor</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933298">
                <a:tc>
                  <a:txBody>
                    <a:bodyPr/>
                    <a:lstStyle/>
                    <a:p>
                      <a:pPr algn="l" rtl="0" fontAlgn="ctr"/>
                      <a:r>
                        <a:rPr lang="de-DE" sz="1100" b="0" i="0" u="none" strike="noStrike" dirty="0">
                          <a:solidFill>
                            <a:srgbClr val="000000"/>
                          </a:solidFill>
                          <a:effectLst/>
                          <a:latin typeface="Century Gothic" panose="020B0502020202020204" pitchFamily="34" charset="0"/>
                        </a:rPr>
                        <a:t>FREIWILLIGE</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5E5E5"/>
                    </a:solidFill>
                  </a:tcPr>
                </a:tc>
                <a:tc>
                  <a:txBody>
                    <a:bodyPr/>
                    <a:lstStyle/>
                    <a:p>
                      <a:pPr algn="l" fontAlgn="ctr"/>
                      <a:endParaRPr lang="en-US" sz="9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de-DE" sz="900" b="0" i="0" u="none" strike="noStrike" dirty="0">
                          <a:solidFill>
                            <a:schemeClr val="tx1"/>
                          </a:solidFill>
                          <a:effectLst/>
                          <a:latin typeface="Century Gothic" panose="020B0502020202020204" pitchFamily="34" charset="0"/>
                        </a:rPr>
                        <a:t>Direktmailer zur Gewinnung von Freiwilligen für die Kampagne</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933298">
                <a:tc>
                  <a:txBody>
                    <a:bodyPr/>
                    <a:lstStyle/>
                    <a:p>
                      <a:pPr algn="l" rtl="0" fontAlgn="ctr"/>
                      <a:r>
                        <a:rPr lang="de-DE" sz="1100" b="0" i="0" u="none" strike="noStrike" dirty="0">
                          <a:solidFill>
                            <a:srgbClr val="000000"/>
                          </a:solidFill>
                          <a:effectLst/>
                          <a:latin typeface="Century Gothic" panose="020B0502020202020204" pitchFamily="34" charset="0"/>
                        </a:rPr>
                        <a:t>UNTERNEHMENSPARTNER</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900" b="0" i="0" u="none" strike="noStrike">
                          <a:solidFill>
                            <a:schemeClr val="tx1"/>
                          </a:solidFill>
                          <a:effectLst/>
                          <a:latin typeface="Century Gothic" panose="020B0502020202020204" pitchFamily="34" charset="0"/>
                        </a:rPr>
                        <a:t>Newsletter Woche 1</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de-DE" sz="900" b="0" i="0" u="none" strike="noStrike" dirty="0">
                          <a:solidFill>
                            <a:schemeClr val="tx1"/>
                          </a:solidFill>
                          <a:effectLst/>
                          <a:latin typeface="Century Gothic" panose="020B0502020202020204" pitchFamily="34" charset="0"/>
                        </a:rPr>
                        <a:t>Unternehmenspartner bei nächster Pressemitteilung einbeziehen</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9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bl>
          </a:graphicData>
        </a:graphic>
      </p:graphicFrame>
      <p:sp>
        <p:nvSpPr>
          <p:cNvPr id="45" name="Rectangle 7">
            <a:extLst>
              <a:ext uri="{FF2B5EF4-FFF2-40B4-BE49-F238E27FC236}">
                <a16:creationId xmlns:a16="http://schemas.microsoft.com/office/drawing/2014/main" id="{6E95AF6A-CB1C-9244-8B28-02B24D716E4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6" name="Parallelogram 45">
            <a:extLst>
              <a:ext uri="{FF2B5EF4-FFF2-40B4-BE49-F238E27FC236}">
                <a16:creationId xmlns:a16="http://schemas.microsoft.com/office/drawing/2014/main" id="{E30D59D9-AB7B-844D-AFD1-3E511EAD288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45944D9C-3C91-254C-B1F1-9285275844D1}"/>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KOMMUNIKATIONSNETZ</a:t>
            </a:r>
          </a:p>
        </p:txBody>
      </p:sp>
      <p:graphicFrame>
        <p:nvGraphicFramePr>
          <p:cNvPr id="48" name="Table 47">
            <a:extLst>
              <a:ext uri="{FF2B5EF4-FFF2-40B4-BE49-F238E27FC236}">
                <a16:creationId xmlns:a16="http://schemas.microsoft.com/office/drawing/2014/main" id="{15F80937-1C71-D34C-9B0A-AFD9A24FC98D}"/>
              </a:ext>
            </a:extLst>
          </p:cNvPr>
          <p:cNvGraphicFramePr>
            <a:graphicFrameLocks noGrp="1"/>
          </p:cNvGraphicFramePr>
          <p:nvPr>
            <p:extLst>
              <p:ext uri="{D42A27DB-BD31-4B8C-83A1-F6EECF244321}">
                <p14:modId xmlns:p14="http://schemas.microsoft.com/office/powerpoint/2010/main" val="3616674143"/>
              </p:ext>
            </p:extLst>
          </p:nvPr>
        </p:nvGraphicFramePr>
        <p:xfrm>
          <a:off x="313120" y="260642"/>
          <a:ext cx="11492580" cy="1343996"/>
        </p:xfrm>
        <a:graphic>
          <a:graphicData uri="http://schemas.openxmlformats.org/drawingml/2006/table">
            <a:tbl>
              <a:tblPr>
                <a:effectLst/>
                <a:tableStyleId>{5C22544A-7EE6-4342-B048-85BDC9FD1C3A}</a:tableStyleId>
              </a:tblPr>
              <a:tblGrid>
                <a:gridCol w="2549394">
                  <a:extLst>
                    <a:ext uri="{9D8B030D-6E8A-4147-A177-3AD203B41FA5}">
                      <a16:colId xmlns:a16="http://schemas.microsoft.com/office/drawing/2014/main" val="503210791"/>
                    </a:ext>
                  </a:extLst>
                </a:gridCol>
                <a:gridCol w="2981062">
                  <a:extLst>
                    <a:ext uri="{9D8B030D-6E8A-4147-A177-3AD203B41FA5}">
                      <a16:colId xmlns:a16="http://schemas.microsoft.com/office/drawing/2014/main" val="1710817183"/>
                    </a:ext>
                  </a:extLst>
                </a:gridCol>
                <a:gridCol w="2981062">
                  <a:extLst>
                    <a:ext uri="{9D8B030D-6E8A-4147-A177-3AD203B41FA5}">
                      <a16:colId xmlns:a16="http://schemas.microsoft.com/office/drawing/2014/main" val="2758091971"/>
                    </a:ext>
                  </a:extLst>
                </a:gridCol>
                <a:gridCol w="2981062">
                  <a:extLst>
                    <a:ext uri="{9D8B030D-6E8A-4147-A177-3AD203B41FA5}">
                      <a16:colId xmlns:a16="http://schemas.microsoft.com/office/drawing/2014/main" val="2027885230"/>
                    </a:ext>
                  </a:extLst>
                </a:gridCol>
              </a:tblGrid>
              <a:tr h="325512">
                <a:tc>
                  <a:txBody>
                    <a:bodyPr/>
                    <a:lstStyle/>
                    <a:p>
                      <a:pPr algn="l" rtl="0" fontAlgn="ctr"/>
                      <a:r>
                        <a:rPr lang="de-DE" sz="1300" b="0" i="0" u="none" strike="noStrike" dirty="0">
                          <a:solidFill>
                            <a:srgbClr val="000000"/>
                          </a:solidFill>
                          <a:effectLst/>
                          <a:latin typeface="Century Gothic" panose="020B0502020202020204" pitchFamily="34" charset="0"/>
                        </a:rPr>
                        <a:t>ZIEL</a:t>
                      </a:r>
                    </a:p>
                  </a:txBody>
                  <a:tcPr marL="57591" marR="0" marT="0" marB="0" anchor="ctr">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l" rtl="0" fontAlgn="ctr"/>
                      <a:r>
                        <a:rPr lang="de-DE" sz="1300" b="0" i="0" u="none" strike="noStrike" dirty="0">
                          <a:solidFill>
                            <a:schemeClr val="tx1"/>
                          </a:solidFill>
                          <a:effectLst/>
                          <a:latin typeface="Century Gothic" panose="020B0502020202020204" pitchFamily="34" charset="0"/>
                        </a:rPr>
                        <a:t>MESSAGING</a:t>
                      </a:r>
                    </a:p>
                  </a:txBody>
                  <a:tcPr marR="0" marT="0" marB="0" anchor="ctr">
                    <a:lnL w="28575"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4930472"/>
                  </a:ext>
                </a:extLst>
              </a:tr>
              <a:tr h="1018484">
                <a:tc>
                  <a:txBody>
                    <a:bodyPr/>
                    <a:lstStyle/>
                    <a:p>
                      <a:pPr algn="l" rtl="0" fontAlgn="ctr"/>
                      <a:r>
                        <a:rPr lang="de-DE" sz="1100" b="0" i="0" u="none" strike="noStrike" dirty="0">
                          <a:solidFill>
                            <a:srgbClr val="000000"/>
                          </a:solidFill>
                          <a:effectLst/>
                          <a:latin typeface="Century Gothic" panose="020B0502020202020204" pitchFamily="34" charset="0"/>
                        </a:rPr>
                        <a:t>Kampagnenziel</a:t>
                      </a:r>
                    </a:p>
                  </a:txBody>
                  <a:tcPr marL="57591" marR="0" marT="91440" marB="0">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de-DE" sz="1100" b="0" i="0" u="none" strike="noStrike" dirty="0">
                          <a:solidFill>
                            <a:schemeClr val="tx1"/>
                          </a:solidFill>
                          <a:effectLst/>
                          <a:latin typeface="Century Gothic" panose="020B0502020202020204" pitchFamily="34" charset="0"/>
                        </a:rPr>
                        <a:t>1. Schlüsselbotschaften, die auf </a:t>
                      </a:r>
                      <a:br>
                        <a:rPr lang="en-US" sz="1100" b="0" i="0" u="none" strike="noStrike" dirty="0">
                          <a:solidFill>
                            <a:schemeClr val="tx1"/>
                          </a:solidFill>
                          <a:effectLst/>
                          <a:latin typeface="Century Gothic" panose="020B0502020202020204" pitchFamily="34" charset="0"/>
                        </a:rPr>
                      </a:br>
                      <a:r>
                        <a:rPr lang="de-DE" sz="1100" b="0" i="0" u="none" strike="noStrike" dirty="0">
                          <a:solidFill>
                            <a:schemeClr val="tx1"/>
                          </a:solidFill>
                          <a:effectLst/>
                          <a:latin typeface="Century Gothic" panose="020B0502020202020204" pitchFamily="34" charset="0"/>
                        </a:rPr>
                        <a:t>Zielgruppe A abzielen</a:t>
                      </a:r>
                    </a:p>
                  </a:txBody>
                  <a:tcPr marR="0" marT="91440" marB="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de-DE" sz="1100" b="0" i="0" u="none" strike="noStrike" dirty="0">
                          <a:solidFill>
                            <a:schemeClr val="tx1"/>
                          </a:solidFill>
                          <a:effectLst/>
                          <a:latin typeface="Century Gothic" panose="020B0502020202020204" pitchFamily="34" charset="0"/>
                        </a:rPr>
                        <a:t>2. Schlüsselbotschaften, die auf </a:t>
                      </a:r>
                      <a:br>
                        <a:rPr lang="en-US" sz="1100" b="0" i="0" u="none" strike="noStrike" dirty="0">
                          <a:solidFill>
                            <a:schemeClr val="tx1"/>
                          </a:solidFill>
                          <a:effectLst/>
                          <a:latin typeface="Century Gothic" panose="020B0502020202020204" pitchFamily="34" charset="0"/>
                        </a:rPr>
                      </a:br>
                      <a:r>
                        <a:rPr lang="de-DE" sz="1100" b="0" i="0" u="none" strike="noStrike" dirty="0">
                          <a:solidFill>
                            <a:schemeClr val="tx1"/>
                          </a:solidFill>
                          <a:effectLst/>
                          <a:latin typeface="Century Gothic" panose="020B0502020202020204" pitchFamily="34" charset="0"/>
                        </a:rPr>
                        <a:t>Zielgruppe B abzielen</a:t>
                      </a:r>
                    </a:p>
                  </a:txBody>
                  <a:tcPr marR="0" marT="91440" marB="0">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de-DE" sz="1100" b="0" i="0" u="none" strike="noStrike" dirty="0">
                          <a:solidFill>
                            <a:schemeClr val="tx1"/>
                          </a:solidFill>
                          <a:effectLst/>
                          <a:latin typeface="Century Gothic" panose="020B0502020202020204" pitchFamily="34" charset="0"/>
                        </a:rPr>
                        <a:t>3. Schlüsselbotschaften, die auf </a:t>
                      </a:r>
                      <a:br>
                        <a:rPr lang="en-US" sz="1100" b="0" i="0" u="none" strike="noStrike" dirty="0">
                          <a:solidFill>
                            <a:schemeClr val="tx1"/>
                          </a:solidFill>
                          <a:effectLst/>
                          <a:latin typeface="Century Gothic" panose="020B0502020202020204" pitchFamily="34" charset="0"/>
                        </a:rPr>
                      </a:br>
                      <a:r>
                        <a:rPr lang="de-DE" sz="1100" b="0" i="0" u="none" strike="noStrike" dirty="0">
                          <a:solidFill>
                            <a:schemeClr val="tx1"/>
                          </a:solidFill>
                          <a:effectLst/>
                          <a:latin typeface="Century Gothic" panose="020B0502020202020204" pitchFamily="34" charset="0"/>
                        </a:rPr>
                        <a:t>Zielgruppe C abzielen</a:t>
                      </a:r>
                    </a:p>
                  </a:txBody>
                  <a:tcPr marR="0" marT="91440" marB="0">
                    <a:lnL w="12700" cap="flat" cmpd="sng" algn="ctr">
                      <a:solidFill>
                        <a:schemeClr val="bg1">
                          <a:lumMod val="75000"/>
                        </a:schemeClr>
                      </a:solidFill>
                      <a:prstDash val="sysDashDot"/>
                      <a:round/>
                      <a:headEnd type="none" w="med" len="med"/>
                      <a:tailEnd type="none" w="med" len="med"/>
                    </a:lnL>
                    <a:lnR w="6350" cap="flat" cmpd="sng" algn="ctr">
                      <a:no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extLst>
                  <a:ext uri="{0D108BD9-81ED-4DB2-BD59-A6C34878D82A}">
                    <a16:rowId xmlns:a16="http://schemas.microsoft.com/office/drawing/2014/main" val="3276521801"/>
                  </a:ext>
                </a:extLst>
              </a:tr>
            </a:tbl>
          </a:graphicData>
        </a:graphic>
      </p:graphicFrame>
    </p:spTree>
    <p:extLst>
      <p:ext uri="{BB962C8B-B14F-4D97-AF65-F5344CB8AC3E}">
        <p14:creationId xmlns:p14="http://schemas.microsoft.com/office/powerpoint/2010/main" val="342402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1252885262"/>
              </p:ext>
            </p:extLst>
          </p:nvPr>
        </p:nvGraphicFramePr>
        <p:xfrm>
          <a:off x="312737" y="336823"/>
          <a:ext cx="11564524" cy="550382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4289080">
                  <a:extLst>
                    <a:ext uri="{9D8B030D-6E8A-4147-A177-3AD203B41FA5}">
                      <a16:colId xmlns:a16="http://schemas.microsoft.com/office/drawing/2014/main" val="503210791"/>
                    </a:ext>
                  </a:extLst>
                </a:gridCol>
                <a:gridCol w="381000">
                  <a:extLst>
                    <a:ext uri="{9D8B030D-6E8A-4147-A177-3AD203B41FA5}">
                      <a16:colId xmlns:a16="http://schemas.microsoft.com/office/drawing/2014/main" val="2502708123"/>
                    </a:ext>
                  </a:extLst>
                </a:gridCol>
                <a:gridCol w="381000">
                  <a:extLst>
                    <a:ext uri="{9D8B030D-6E8A-4147-A177-3AD203B41FA5}">
                      <a16:colId xmlns:a16="http://schemas.microsoft.com/office/drawing/2014/main" val="4180770702"/>
                    </a:ext>
                  </a:extLst>
                </a:gridCol>
                <a:gridCol w="381000">
                  <a:extLst>
                    <a:ext uri="{9D8B030D-6E8A-4147-A177-3AD203B41FA5}">
                      <a16:colId xmlns:a16="http://schemas.microsoft.com/office/drawing/2014/main" val="517244917"/>
                    </a:ext>
                  </a:extLst>
                </a:gridCol>
                <a:gridCol w="381000">
                  <a:extLst>
                    <a:ext uri="{9D8B030D-6E8A-4147-A177-3AD203B41FA5}">
                      <a16:colId xmlns:a16="http://schemas.microsoft.com/office/drawing/2014/main" val="2696249460"/>
                    </a:ext>
                  </a:extLst>
                </a:gridCol>
                <a:gridCol w="381000">
                  <a:extLst>
                    <a:ext uri="{9D8B030D-6E8A-4147-A177-3AD203B41FA5}">
                      <a16:colId xmlns:a16="http://schemas.microsoft.com/office/drawing/2014/main" val="595186508"/>
                    </a:ext>
                  </a:extLst>
                </a:gridCol>
                <a:gridCol w="381000">
                  <a:extLst>
                    <a:ext uri="{9D8B030D-6E8A-4147-A177-3AD203B41FA5}">
                      <a16:colId xmlns:a16="http://schemas.microsoft.com/office/drawing/2014/main" val="2287788763"/>
                    </a:ext>
                  </a:extLst>
                </a:gridCol>
                <a:gridCol w="381000">
                  <a:extLst>
                    <a:ext uri="{9D8B030D-6E8A-4147-A177-3AD203B41FA5}">
                      <a16:colId xmlns:a16="http://schemas.microsoft.com/office/drawing/2014/main" val="3202753337"/>
                    </a:ext>
                  </a:extLst>
                </a:gridCol>
                <a:gridCol w="381000">
                  <a:extLst>
                    <a:ext uri="{9D8B030D-6E8A-4147-A177-3AD203B41FA5}">
                      <a16:colId xmlns:a16="http://schemas.microsoft.com/office/drawing/2014/main" val="142968283"/>
                    </a:ext>
                  </a:extLst>
                </a:gridCol>
                <a:gridCol w="381000">
                  <a:extLst>
                    <a:ext uri="{9D8B030D-6E8A-4147-A177-3AD203B41FA5}">
                      <a16:colId xmlns:a16="http://schemas.microsoft.com/office/drawing/2014/main" val="1480316725"/>
                    </a:ext>
                  </a:extLst>
                </a:gridCol>
                <a:gridCol w="381000">
                  <a:extLst>
                    <a:ext uri="{9D8B030D-6E8A-4147-A177-3AD203B41FA5}">
                      <a16:colId xmlns:a16="http://schemas.microsoft.com/office/drawing/2014/main" val="1351985173"/>
                    </a:ext>
                  </a:extLst>
                </a:gridCol>
                <a:gridCol w="381000">
                  <a:extLst>
                    <a:ext uri="{9D8B030D-6E8A-4147-A177-3AD203B41FA5}">
                      <a16:colId xmlns:a16="http://schemas.microsoft.com/office/drawing/2014/main" val="2840461264"/>
                    </a:ext>
                  </a:extLst>
                </a:gridCol>
                <a:gridCol w="381000">
                  <a:extLst>
                    <a:ext uri="{9D8B030D-6E8A-4147-A177-3AD203B41FA5}">
                      <a16:colId xmlns:a16="http://schemas.microsoft.com/office/drawing/2014/main" val="2016260104"/>
                    </a:ext>
                  </a:extLst>
                </a:gridCol>
                <a:gridCol w="1610140">
                  <a:extLst>
                    <a:ext uri="{9D8B030D-6E8A-4147-A177-3AD203B41FA5}">
                      <a16:colId xmlns:a16="http://schemas.microsoft.com/office/drawing/2014/main" val="2758091971"/>
                    </a:ext>
                  </a:extLst>
                </a:gridCol>
                <a:gridCol w="1093304">
                  <a:extLst>
                    <a:ext uri="{9D8B030D-6E8A-4147-A177-3AD203B41FA5}">
                      <a16:colId xmlns:a16="http://schemas.microsoft.com/office/drawing/2014/main" val="1726921897"/>
                    </a:ext>
                  </a:extLst>
                </a:gridCol>
              </a:tblGrid>
              <a:tr h="339038">
                <a:tc>
                  <a:txBody>
                    <a:bodyPr/>
                    <a:lstStyle/>
                    <a:p>
                      <a:pPr algn="l" rtl="0" fontAlgn="ctr"/>
                      <a:r>
                        <a:rPr lang="de-DE" sz="1100" u="none" strike="noStrike">
                          <a:effectLst/>
                          <a:latin typeface="Century Gothic" panose="020B0502020202020204" pitchFamily="34" charset="0"/>
                        </a:rPr>
                        <a:t>AUFGABE</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JAN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FEB</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MRZ</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MAI</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JUN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AUG</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SEP</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OKT</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NOV</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DEZ</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a:effectLst/>
                          <a:latin typeface="Century Gothic" panose="020B0502020202020204" pitchFamily="34" charset="0"/>
                        </a:rPr>
                        <a:t>VERANTWORTLICH</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tc>
                  <a:txBody>
                    <a:bodyPr/>
                    <a:lstStyle/>
                    <a:p>
                      <a:pPr algn="ctr" rtl="0" fontAlgn="ctr"/>
                      <a:r>
                        <a:rPr lang="de-DE" sz="1100" u="none" strike="noStrike">
                          <a:effectLst/>
                          <a:latin typeface="Century Gothic" panose="020B0502020202020204" pitchFamily="34" charset="0"/>
                        </a:rPr>
                        <a:t>FRIST</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extLst>
                  <a:ext uri="{0D108BD9-81ED-4DB2-BD59-A6C34878D82A}">
                    <a16:rowId xmlns:a16="http://schemas.microsoft.com/office/drawing/2014/main" val="2005904566"/>
                  </a:ext>
                </a:extLst>
              </a:tr>
              <a:tr h="271831">
                <a:tc>
                  <a:txBody>
                    <a:bodyPr/>
                    <a:lstStyle/>
                    <a:p>
                      <a:pPr algn="l" rtl="0" fontAlgn="ctr"/>
                      <a:r>
                        <a:rPr lang="de-DE" sz="1200" u="none" strike="noStrike">
                          <a:effectLst/>
                          <a:latin typeface="Century Gothic" panose="020B0502020202020204" pitchFamily="34" charset="0"/>
                        </a:rPr>
                        <a:t>Aufgabe 1 – E-Mail-Kampagnen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Diana K.</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r>
                        <a:rPr lang="de-DE"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116126271"/>
                  </a:ext>
                </a:extLst>
              </a:tr>
              <a:tr h="271831">
                <a:tc>
                  <a:txBody>
                    <a:bodyPr/>
                    <a:lstStyle/>
                    <a:p>
                      <a:pPr algn="l" rtl="0" fontAlgn="ctr"/>
                      <a:r>
                        <a:rPr lang="de-DE" sz="1200" b="0" i="0" u="none" strike="noStrike">
                          <a:solidFill>
                            <a:srgbClr val="000000"/>
                          </a:solidFill>
                          <a:effectLst/>
                          <a:latin typeface="Century Gothic" panose="020B0502020202020204" pitchFamily="34" charset="0"/>
                        </a:rPr>
                        <a:t>Aufgabe 2 – Direktwerbung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Paul F.</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4164349300"/>
                  </a:ext>
                </a:extLst>
              </a:tr>
              <a:tr h="27183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Aufgabe 3 – Printanzeigen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Harley 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010844664"/>
                  </a:ext>
                </a:extLst>
              </a:tr>
              <a:tr h="271831">
                <a:tc>
                  <a:txBody>
                    <a:bodyPr/>
                    <a:lstStyle/>
                    <a:p>
                      <a:pPr algn="l" rtl="0" fontAlgn="ctr"/>
                      <a:r>
                        <a:rPr lang="de-DE" sz="1200" b="0" i="0" u="none" strike="noStrike">
                          <a:solidFill>
                            <a:srgbClr val="000000"/>
                          </a:solidFill>
                          <a:effectLst/>
                          <a:latin typeface="Century Gothic" panose="020B0502020202020204" pitchFamily="34" charset="0"/>
                        </a:rPr>
                        <a:t>Aufgabe 4 – Fernsehspot</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Paul F.</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930472"/>
                  </a:ext>
                </a:extLst>
              </a:tr>
              <a:tr h="271831">
                <a:tc>
                  <a:txBody>
                    <a:bodyPr/>
                    <a:lstStyle/>
                    <a:p>
                      <a:pPr algn="l" rtl="0" fontAlgn="ctr"/>
                      <a:r>
                        <a:rPr lang="de-DE" sz="1200" b="0" i="0" u="none" strike="noStrike">
                          <a:solidFill>
                            <a:srgbClr val="000000"/>
                          </a:solidFill>
                          <a:effectLst/>
                          <a:latin typeface="Century Gothic" panose="020B0502020202020204" pitchFamily="34" charset="0"/>
                        </a:rPr>
                        <a:t>Aufgabe 5 – Blogbeiträge</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Diana K.</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276521801"/>
                  </a:ext>
                </a:extLst>
              </a:tr>
              <a:tr h="271831">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70503562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17839029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3077580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742749397"/>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418885804"/>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465929483"/>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15560351"/>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25410519"/>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821969"/>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52190243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88758196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18416785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82155961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AKTIVITÄTSPLAN</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550176169"/>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rtl="0" fontAlgn="ctr"/>
                      <a:r>
                        <a:rPr lang="de-DE" sz="1600" b="0" i="0" u="none" strike="noStrike">
                          <a:solidFill>
                            <a:schemeClr val="tx1"/>
                          </a:solidFill>
                          <a:effectLst/>
                          <a:latin typeface="Century Gothic" panose="020B0502020202020204" pitchFamily="34" charset="0"/>
                        </a:rPr>
                        <a:t>Das ist ein Medienplan für die Kampagne Beta. </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PLANZUSAMMENFASSUNG</a:t>
            </a: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Nonprofit-Marketing-Communications-Plan-Template_PowerPoint" id="{E4FFE595-09B6-A144-9BE9-340CFF00DE01}" vid="{046673E7-11C3-B942-BEB7-32312BE201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IC-Nonprofit-Marketing-Communications-Plan-Template_PowerPoint</Template>
  <TotalTime>0</TotalTime>
  <Words>342</Words>
  <Application>Microsoft Macintosh PowerPoint</Application>
  <PresentationFormat>Widescreen</PresentationFormat>
  <Paragraphs>123</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5</cp:revision>
  <dcterms:created xsi:type="dcterms:W3CDTF">2021-02-26T22:06:50Z</dcterms:created>
  <dcterms:modified xsi:type="dcterms:W3CDTF">2024-11-08T14:43:30Z</dcterms:modified>
</cp:coreProperties>
</file>