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2"/>
  </p:notesMasterIdLst>
  <p:sldIdLst>
    <p:sldId id="342" r:id="rId2"/>
    <p:sldId id="378" r:id="rId3"/>
    <p:sldId id="371" r:id="rId4"/>
    <p:sldId id="379" r:id="rId5"/>
    <p:sldId id="380" r:id="rId6"/>
    <p:sldId id="381" r:id="rId7"/>
    <p:sldId id="382" r:id="rId8"/>
    <p:sldId id="383" r:id="rId9"/>
    <p:sldId id="384" r:id="rId10"/>
    <p:sldId id="29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B5C0"/>
    <a:srgbClr val="FEFEFE"/>
    <a:srgbClr val="9CA58C"/>
    <a:srgbClr val="CBD6B5"/>
    <a:srgbClr val="EBD9B6"/>
    <a:srgbClr val="654105"/>
    <a:srgbClr val="7C5008"/>
    <a:srgbClr val="0098C6"/>
    <a:srgbClr val="02B9F0"/>
    <a:srgbClr val="D5A6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157" autoAdjust="0"/>
    <p:restoredTop sz="86447"/>
  </p:normalViewPr>
  <p:slideViewPr>
    <p:cSldViewPr snapToGrid="0" snapToObjects="1">
      <p:cViewPr varScale="1">
        <p:scale>
          <a:sx n="104" d="100"/>
          <a:sy n="104" d="100"/>
        </p:scale>
        <p:origin x="138" y="1398"/>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_rels/viewProps.xml.rels><?xml version="1.0" encoding="UTF-8" standalone="yes"?>
<Relationships xmlns="http://schemas.openxmlformats.org/package/2006/relationships"><Relationship Id="rId1"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10/24/2024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10</a:t>
            </a:fld>
            <a:endParaRPr/>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10/24/2024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10/24/2024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10/24/2024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10/24/2024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10/24/2024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10/24/2024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10/24/2024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10/24/2024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10/24/2024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10/24/2024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10/24/2024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10/24/2024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de.smartsheet.com/try-it?trp=50032" TargetMode="External"/><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7.sv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2.jpg"/><Relationship Id="rId5" Type="http://schemas.openxmlformats.org/officeDocument/2006/relationships/image" Target="../media/image11.sv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bstraktes rotes geometrisches Muster">
            <a:extLst>
              <a:ext uri="{FF2B5EF4-FFF2-40B4-BE49-F238E27FC236}">
                <a16:creationId xmlns:a16="http://schemas.microsoft.com/office/drawing/2014/main" id="{58AA660B-4D18-0578-C921-7240FC462F61}"/>
              </a:ext>
            </a:extLst>
          </p:cNvPr>
          <p:cNvPicPr>
            <a:picLocks noChangeAspect="1"/>
          </p:cNvPicPr>
          <p:nvPr/>
        </p:nvPicPr>
        <p:blipFill rotWithShape="1">
          <a:blip r:embed="rId2">
            <a:alphaModFix amt="34000"/>
          </a:blip>
          <a:srcRect r="33333"/>
          <a:stretch/>
        </p:blipFill>
        <p:spPr>
          <a:xfrm rot="16200000">
            <a:off x="2667000" y="-2667000"/>
            <a:ext cx="6858000" cy="12192000"/>
          </a:xfrm>
          <a:prstGeom prst="rect">
            <a:avLst/>
          </a:prstGeom>
        </p:spPr>
      </p:pic>
      <p:sp>
        <p:nvSpPr>
          <p:cNvPr id="13" name="Rectangle 12">
            <a:extLst>
              <a:ext uri="{FF2B5EF4-FFF2-40B4-BE49-F238E27FC236}">
                <a16:creationId xmlns:a16="http://schemas.microsoft.com/office/drawing/2014/main" id="{C87B1611-D82F-8F2B-3824-B0810494A4E4}"/>
              </a:ext>
            </a:extLst>
          </p:cNvPr>
          <p:cNvSpPr/>
          <p:nvPr/>
        </p:nvSpPr>
        <p:spPr>
          <a:xfrm rot="10800000">
            <a:off x="0" y="2932373"/>
            <a:ext cx="12192000" cy="2131996"/>
          </a:xfrm>
          <a:prstGeom prst="rect">
            <a:avLst/>
          </a:prstGeom>
          <a:solidFill>
            <a:schemeClr val="tx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arallelogram 1">
            <a:extLst>
              <a:ext uri="{FF2B5EF4-FFF2-40B4-BE49-F238E27FC236}">
                <a16:creationId xmlns:a16="http://schemas.microsoft.com/office/drawing/2014/main" id="{2A35ACA8-E3C3-0542-3647-CD070D08DD76}"/>
              </a:ext>
            </a:extLst>
          </p:cNvPr>
          <p:cNvSpPr/>
          <p:nvPr/>
        </p:nvSpPr>
        <p:spPr>
          <a:xfrm>
            <a:off x="5589198" y="2933657"/>
            <a:ext cx="4766187" cy="2130712"/>
          </a:xfrm>
          <a:prstGeom prst="parallelogram">
            <a:avLst/>
          </a:prstGeom>
          <a:pattFill prst="pct10">
            <a:fgClr>
              <a:schemeClr val="bg1">
                <a:lumMod val="85000"/>
              </a:schemeClr>
            </a:fgClr>
            <a:bgClr>
              <a:schemeClr val="tx2">
                <a:lumMod val="75000"/>
              </a:schemeClr>
            </a:bgClr>
          </a:patt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4" name="Picture 3">
            <a:hlinkClick r:id="rId3"/>
            <a:extLst>
              <a:ext uri="{FF2B5EF4-FFF2-40B4-BE49-F238E27FC236}">
                <a16:creationId xmlns:a16="http://schemas.microsoft.com/office/drawing/2014/main" id="{4AEB8225-3AA8-AF48-AD51-3F5F53316D6B}"/>
              </a:ext>
            </a:extLst>
          </p:cNvPr>
          <p:cNvPicPr>
            <a:picLocks noChangeAspect="1"/>
          </p:cNvPicPr>
          <p:nvPr/>
        </p:nvPicPr>
        <p:blipFill>
          <a:blip r:embed="rId4"/>
          <a:srcRect/>
          <a:stretch/>
        </p:blipFill>
        <p:spPr>
          <a:xfrm>
            <a:off x="8566553" y="335637"/>
            <a:ext cx="3168000" cy="630095"/>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7" y="317165"/>
            <a:ext cx="7384507" cy="830997"/>
          </a:xfrm>
          <a:prstGeom prst="rect">
            <a:avLst/>
          </a:prstGeom>
          <a:noFill/>
        </p:spPr>
        <p:txBody>
          <a:bodyPr wrap="square" rtlCol="0">
            <a:spAutoFit/>
          </a:bodyPr>
          <a:lstStyle/>
          <a:p>
            <a:pPr rtl="0"/>
            <a:r>
              <a:rPr lang="de-DE" sz="2400" b="1" dirty="0">
                <a:solidFill>
                  <a:schemeClr val="tx1">
                    <a:lumMod val="75000"/>
                    <a:lumOff val="25000"/>
                  </a:schemeClr>
                </a:solidFill>
                <a:latin typeface="Century Gothic" panose="020B0502020202020204" pitchFamily="34" charset="0"/>
              </a:rPr>
              <a:t>VORLAGE FÜR EINE MARKETING-FALLSTUDIE </a:t>
            </a:r>
            <a:br>
              <a:rPr lang="en-US" sz="2400" b="1" dirty="0">
                <a:solidFill>
                  <a:schemeClr val="tx1">
                    <a:lumMod val="75000"/>
                    <a:lumOff val="25000"/>
                  </a:schemeClr>
                </a:solidFill>
                <a:latin typeface="Century Gothic" panose="020B0502020202020204" pitchFamily="34" charset="0"/>
              </a:rPr>
            </a:br>
            <a:r>
              <a:rPr lang="de-DE" sz="2400" b="1" dirty="0">
                <a:solidFill>
                  <a:schemeClr val="tx1">
                    <a:lumMod val="75000"/>
                    <a:lumOff val="25000"/>
                  </a:schemeClr>
                </a:solidFill>
                <a:latin typeface="Century Gothic" panose="020B0502020202020204" pitchFamily="34" charset="0"/>
              </a:rPr>
              <a:t>FÜR POWERPOINT</a:t>
            </a:r>
          </a:p>
        </p:txBody>
      </p:sp>
      <p:sp>
        <p:nvSpPr>
          <p:cNvPr id="92" name="TextBox 91">
            <a:extLst>
              <a:ext uri="{FF2B5EF4-FFF2-40B4-BE49-F238E27FC236}">
                <a16:creationId xmlns:a16="http://schemas.microsoft.com/office/drawing/2014/main" id="{15002CF0-EA59-CE43-9D0C-B9955C66D425}"/>
              </a:ext>
            </a:extLst>
          </p:cNvPr>
          <p:cNvSpPr txBox="1"/>
          <p:nvPr/>
        </p:nvSpPr>
        <p:spPr>
          <a:xfrm>
            <a:off x="1" y="3587582"/>
            <a:ext cx="11942064" cy="830997"/>
          </a:xfrm>
          <a:prstGeom prst="rect">
            <a:avLst/>
          </a:prstGeom>
          <a:noFill/>
          <a:effectLst>
            <a:outerShdw blurRad="50800" dist="38100" dir="5400000" algn="t" rotWithShape="0">
              <a:prstClr val="black">
                <a:alpha val="40000"/>
              </a:prstClr>
            </a:outerShdw>
          </a:effectLst>
        </p:spPr>
        <p:txBody>
          <a:bodyPr wrap="square" rtlCol="0">
            <a:spAutoFit/>
          </a:bodyPr>
          <a:lstStyle/>
          <a:p>
            <a:pPr algn="ctr" rtl="0"/>
            <a:r>
              <a:rPr lang="de-DE" sz="4800" spc="400" dirty="0">
                <a:solidFill>
                  <a:schemeClr val="accent1">
                    <a:lumMod val="40000"/>
                    <a:lumOff val="60000"/>
                  </a:schemeClr>
                </a:solidFill>
                <a:latin typeface="Century Gothic" panose="020B0502020202020204" pitchFamily="34" charset="0"/>
              </a:rPr>
              <a:t>MARKETING-FALLSTUDIE</a:t>
            </a:r>
          </a:p>
        </p:txBody>
      </p:sp>
    </p:spTree>
    <p:extLst>
      <p:ext uri="{BB962C8B-B14F-4D97-AF65-F5344CB8AC3E}">
        <p14:creationId xmlns:p14="http://schemas.microsoft.com/office/powerpoint/2010/main" val="1508588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2195994091"/>
              </p:ext>
            </p:extLst>
          </p:nvPr>
        </p:nvGraphicFramePr>
        <p:xfrm>
          <a:off x="787790" y="1050352"/>
          <a:ext cx="10227213" cy="2736000"/>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736000">
                <a:tc>
                  <a:txBody>
                    <a:bodyPr/>
                    <a:lstStyle/>
                    <a:p>
                      <a:pPr marL="0" marR="0" algn="ctr" rtl="0">
                        <a:spcBef>
                          <a:spcPts val="0"/>
                        </a:spcBef>
                        <a:spcAft>
                          <a:spcPts val="0"/>
                        </a:spcAft>
                      </a:pPr>
                      <a:r>
                        <a:rPr lang="de-DE" sz="1600" b="1" dirty="0">
                          <a:solidFill>
                            <a:schemeClr val="tx1"/>
                          </a:solidFill>
                          <a:effectLst/>
                          <a:latin typeface="Century Gothic" panose="020B0502020202020204" pitchFamily="34" charset="0"/>
                        </a:rPr>
                        <a:t>HAFTUNGSAUSSCHLUSS</a:t>
                      </a:r>
                    </a:p>
                    <a:p>
                      <a:pPr marL="0" marR="0" rtl="0">
                        <a:spcBef>
                          <a:spcPts val="0"/>
                        </a:spcBef>
                        <a:spcAft>
                          <a:spcPts val="0"/>
                        </a:spcAft>
                      </a:pPr>
                      <a:r>
                        <a:rPr lang="de-DE" sz="1200" b="0" dirty="0">
                          <a:solidFill>
                            <a:schemeClr val="tx1"/>
                          </a:solidFill>
                          <a:effectLst/>
                          <a:latin typeface="Century Gothic" panose="020B0502020202020204" pitchFamily="34" charset="0"/>
                        </a:rPr>
                        <a:t> </a:t>
                      </a:r>
                    </a:p>
                    <a:p>
                      <a:pPr marL="0" marR="0" rtl="0">
                        <a:spcBef>
                          <a:spcPts val="0"/>
                        </a:spcBef>
                        <a:spcAft>
                          <a:spcPts val="0"/>
                        </a:spcAft>
                      </a:pPr>
                      <a:r>
                        <a:rPr lang="de-DE" sz="1600" b="0" dirty="0">
                          <a:solidFill>
                            <a:schemeClr val="tx1"/>
                          </a:solidFill>
                          <a:effectLst/>
                          <a:latin typeface="Century Gothic" panose="020B0502020202020204" pitchFamily="34" charset="0"/>
                        </a:rPr>
                        <a:t>Alle von Smartsheet auf der Website aufgeführten Artikel, Vorlagen oder Informationen dienen lediglich als Referenz. Wir versuchen, die Informationen stets zu aktualisieren und zu korrigieren. Wir geben jedoch, weder ausdrücklich noch stillschweigend, keine Zusicherungen oder Garantien jeglicher Art über die Vollständigkeit, Genauigkeit, Zuverlässigkeit, Eignung oder Verfügbarkeit in Bezug auf die Website oder die auf der Website enthaltenen Informationen, Artikel, Vorlagen oder zugehörigen Grafiken. Jegliches Vertrauen, das Sie in solche Informationen setzen, ist aus eigener Verantwortung.</a:t>
                      </a: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bstraktes rotes geometrisches Muster">
            <a:extLst>
              <a:ext uri="{FF2B5EF4-FFF2-40B4-BE49-F238E27FC236}">
                <a16:creationId xmlns:a16="http://schemas.microsoft.com/office/drawing/2014/main" id="{0AC1B624-A3A8-A206-5CC1-F84AF9C0B55D}"/>
              </a:ext>
            </a:extLst>
          </p:cNvPr>
          <p:cNvPicPr>
            <a:picLocks noChangeAspect="1"/>
          </p:cNvPicPr>
          <p:nvPr/>
        </p:nvPicPr>
        <p:blipFill rotWithShape="1">
          <a:blip r:embed="rId2">
            <a:alphaModFix amt="35000"/>
            <a:extLst>
              <a:ext uri="{BEBA8EAE-BF5A-486C-A8C5-ECC9F3942E4B}">
                <a14:imgProps xmlns:a14="http://schemas.microsoft.com/office/drawing/2010/main">
                  <a14:imgLayer r:embed="rId3">
                    <a14:imgEffect>
                      <a14:saturation sat="0"/>
                    </a14:imgEffect>
                  </a14:imgLayer>
                </a14:imgProps>
              </a:ext>
            </a:extLst>
          </a:blip>
          <a:srcRect b="15625"/>
          <a:stretch/>
        </p:blipFill>
        <p:spPr>
          <a:xfrm>
            <a:off x="0" y="0"/>
            <a:ext cx="12192000" cy="6858000"/>
          </a:xfrm>
          <a:prstGeom prst="rect">
            <a:avLst/>
          </a:prstGeom>
        </p:spPr>
      </p:pic>
      <p:sp>
        <p:nvSpPr>
          <p:cNvPr id="2" name="TextBox 1">
            <a:extLst>
              <a:ext uri="{FF2B5EF4-FFF2-40B4-BE49-F238E27FC236}">
                <a16:creationId xmlns:a16="http://schemas.microsoft.com/office/drawing/2014/main" id="{6DFB895D-64F9-81D0-8137-E9A8378B4CEE}"/>
              </a:ext>
            </a:extLst>
          </p:cNvPr>
          <p:cNvSpPr txBox="1"/>
          <p:nvPr/>
        </p:nvSpPr>
        <p:spPr>
          <a:xfrm>
            <a:off x="1875130" y="2659559"/>
            <a:ext cx="7721451" cy="769441"/>
          </a:xfrm>
          <a:prstGeom prst="rect">
            <a:avLst/>
          </a:prstGeom>
          <a:noFill/>
        </p:spPr>
        <p:txBody>
          <a:bodyPr wrap="square" rtlCol="0">
            <a:spAutoFit/>
          </a:bodyPr>
          <a:lstStyle/>
          <a:p>
            <a:pPr rtl="0"/>
            <a:r>
              <a:rPr lang="de-DE" sz="4400" dirty="0">
                <a:solidFill>
                  <a:schemeClr val="tx1">
                    <a:lumMod val="75000"/>
                    <a:lumOff val="25000"/>
                  </a:schemeClr>
                </a:solidFill>
                <a:latin typeface="Century Gothic" panose="020B0502020202020204" pitchFamily="34" charset="0"/>
              </a:rPr>
              <a:t>[ NAME DER FALLSTUDIE ]</a:t>
            </a:r>
          </a:p>
        </p:txBody>
      </p:sp>
      <p:sp>
        <p:nvSpPr>
          <p:cNvPr id="3" name="TextBox 2">
            <a:extLst>
              <a:ext uri="{FF2B5EF4-FFF2-40B4-BE49-F238E27FC236}">
                <a16:creationId xmlns:a16="http://schemas.microsoft.com/office/drawing/2014/main" id="{15D42A25-E21D-A507-4180-758347F79583}"/>
              </a:ext>
            </a:extLst>
          </p:cNvPr>
          <p:cNvSpPr txBox="1"/>
          <p:nvPr/>
        </p:nvSpPr>
        <p:spPr>
          <a:xfrm>
            <a:off x="1875131" y="4601846"/>
            <a:ext cx="8138087" cy="2000548"/>
          </a:xfrm>
          <a:prstGeom prst="rect">
            <a:avLst/>
          </a:prstGeom>
          <a:noFill/>
        </p:spPr>
        <p:txBody>
          <a:bodyPr wrap="square" rtlCol="0">
            <a:spAutoFit/>
          </a:bodyPr>
          <a:lstStyle/>
          <a:p>
            <a:pPr rtl="0"/>
            <a:r>
              <a:rPr lang="de-DE" sz="2200" dirty="0">
                <a:solidFill>
                  <a:schemeClr val="tx1">
                    <a:lumMod val="75000"/>
                    <a:lumOff val="25000"/>
                  </a:schemeClr>
                </a:solidFill>
                <a:latin typeface="Century Gothic" panose="020B0502020202020204" pitchFamily="34" charset="0"/>
              </a:rPr>
              <a:t>NAME DES UNTERNEHMENS</a:t>
            </a:r>
          </a:p>
          <a:p>
            <a:endParaRPr lang="en-US" sz="1400" dirty="0">
              <a:solidFill>
                <a:schemeClr val="tx1">
                  <a:lumMod val="50000"/>
                  <a:lumOff val="50000"/>
                </a:schemeClr>
              </a:solidFill>
              <a:latin typeface="Century Gothic" panose="020B0502020202020204" pitchFamily="34" charset="0"/>
            </a:endParaRPr>
          </a:p>
          <a:p>
            <a:pPr rtl="0"/>
            <a:r>
              <a:rPr lang="de-DE" dirty="0">
                <a:solidFill>
                  <a:schemeClr val="tx1">
                    <a:lumMod val="75000"/>
                    <a:lumOff val="25000"/>
                  </a:schemeClr>
                </a:solidFill>
                <a:latin typeface="Century Gothic" panose="020B0502020202020204" pitchFamily="34" charset="0"/>
              </a:rPr>
              <a:t>NAME DER VORTRAGENDEN PERSON</a:t>
            </a:r>
          </a:p>
          <a:p>
            <a:pPr rtl="0"/>
            <a:r>
              <a:rPr lang="de-DE" sz="1400" dirty="0">
                <a:solidFill>
                  <a:schemeClr val="tx1">
                    <a:lumMod val="50000"/>
                    <a:lumOff val="50000"/>
                  </a:schemeClr>
                </a:solidFill>
                <a:latin typeface="Century Gothic" panose="020B0502020202020204" pitchFamily="34" charset="0"/>
              </a:rPr>
              <a:t>TITEL DER VORTRAGENDEN PERSON</a:t>
            </a:r>
          </a:p>
          <a:p>
            <a:endParaRPr lang="en-US" sz="1400" dirty="0">
              <a:solidFill>
                <a:schemeClr val="tx1">
                  <a:lumMod val="75000"/>
                  <a:lumOff val="25000"/>
                </a:schemeClr>
              </a:solidFill>
              <a:latin typeface="Century Gothic" panose="020B0502020202020204" pitchFamily="34" charset="0"/>
            </a:endParaRPr>
          </a:p>
          <a:p>
            <a:endParaRPr lang="en-US" sz="1400" dirty="0">
              <a:solidFill>
                <a:schemeClr val="tx1">
                  <a:lumMod val="75000"/>
                  <a:lumOff val="25000"/>
                </a:schemeClr>
              </a:solidFill>
              <a:latin typeface="Century Gothic" panose="020B0502020202020204" pitchFamily="34" charset="0"/>
            </a:endParaRPr>
          </a:p>
          <a:p>
            <a:pPr rtl="0"/>
            <a:r>
              <a:rPr lang="de-DE" sz="1400" dirty="0">
                <a:solidFill>
                  <a:schemeClr val="tx1">
                    <a:lumMod val="75000"/>
                    <a:lumOff val="25000"/>
                  </a:schemeClr>
                </a:solidFill>
                <a:latin typeface="Century Gothic" panose="020B0502020202020204" pitchFamily="34" charset="0"/>
              </a:rPr>
              <a:t>DATUM</a:t>
            </a:r>
          </a:p>
          <a:p>
            <a:pPr rtl="0"/>
            <a:r>
              <a:rPr lang="de-DE" sz="1100" dirty="0">
                <a:solidFill>
                  <a:schemeClr val="tx1">
                    <a:lumMod val="50000"/>
                    <a:lumOff val="50000"/>
                  </a:schemeClr>
                </a:solidFill>
                <a:latin typeface="Century Gothic" panose="020B0502020202020204" pitchFamily="34" charset="0"/>
              </a:rPr>
              <a:t>TT.MM.JJ</a:t>
            </a:r>
            <a:r>
              <a:rPr lang="de-DE" sz="1400" dirty="0">
                <a:solidFill>
                  <a:schemeClr val="bg1">
                    <a:lumMod val="50000"/>
                  </a:schemeClr>
                </a:solidFill>
                <a:latin typeface="Century Gothic" panose="020B0502020202020204" pitchFamily="34" charset="0"/>
              </a:rPr>
              <a:t> </a:t>
            </a:r>
          </a:p>
        </p:txBody>
      </p:sp>
      <p:sp>
        <p:nvSpPr>
          <p:cNvPr id="6" name="Rectangle 5">
            <a:extLst>
              <a:ext uri="{FF2B5EF4-FFF2-40B4-BE49-F238E27FC236}">
                <a16:creationId xmlns:a16="http://schemas.microsoft.com/office/drawing/2014/main" id="{E9AEEF20-5CF7-A8A3-A9D0-386FF353F1BE}"/>
              </a:ext>
            </a:extLst>
          </p:cNvPr>
          <p:cNvSpPr/>
          <p:nvPr/>
        </p:nvSpPr>
        <p:spPr>
          <a:xfrm>
            <a:off x="0" y="0"/>
            <a:ext cx="1141046" cy="6858000"/>
          </a:xfrm>
          <a:prstGeom prst="rect">
            <a:avLst/>
          </a:prstGeom>
          <a:solidFill>
            <a:srgbClr val="E1B5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0ADD452-89DF-89E0-6239-97BF50BD69D2}"/>
              </a:ext>
            </a:extLst>
          </p:cNvPr>
          <p:cNvSpPr/>
          <p:nvPr/>
        </p:nvSpPr>
        <p:spPr>
          <a:xfrm>
            <a:off x="111089" y="0"/>
            <a:ext cx="1141046" cy="6858000"/>
          </a:xfrm>
          <a:prstGeom prst="rect">
            <a:avLst/>
          </a:prstGeom>
          <a:solidFill>
            <a:schemeClr val="tx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13530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6497C742-FB9B-CFBD-DF53-7AA4BEFECB20}"/>
              </a:ext>
            </a:extLst>
          </p:cNvPr>
          <p:cNvSpPr/>
          <p:nvPr/>
        </p:nvSpPr>
        <p:spPr>
          <a:xfrm>
            <a:off x="0" y="0"/>
            <a:ext cx="12192000" cy="1484923"/>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Parallelogram 1">
            <a:extLst>
              <a:ext uri="{FF2B5EF4-FFF2-40B4-BE49-F238E27FC236}">
                <a16:creationId xmlns:a16="http://schemas.microsoft.com/office/drawing/2014/main" id="{5499761C-7769-9D02-3538-30BE6653DABC}"/>
              </a:ext>
            </a:extLst>
          </p:cNvPr>
          <p:cNvSpPr/>
          <p:nvPr/>
        </p:nvSpPr>
        <p:spPr>
          <a:xfrm>
            <a:off x="7425813" y="0"/>
            <a:ext cx="4766187" cy="1484922"/>
          </a:xfrm>
          <a:prstGeom prst="parallelogram">
            <a:avLst/>
          </a:prstGeom>
          <a:pattFill prst="pct10">
            <a:fgClr>
              <a:schemeClr val="bg1">
                <a:lumMod val="85000"/>
              </a:schemeClr>
            </a:fgClr>
            <a:bgClr>
              <a:schemeClr val="tx2">
                <a:lumMod val="75000"/>
              </a:schemeClr>
            </a:bgClr>
          </a:patt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7" name="Rectangle 36">
            <a:extLst>
              <a:ext uri="{FF2B5EF4-FFF2-40B4-BE49-F238E27FC236}">
                <a16:creationId xmlns:a16="http://schemas.microsoft.com/office/drawing/2014/main" id="{C697E6C5-A67B-5D4E-70A1-B6582B26C1EE}"/>
              </a:ext>
            </a:extLst>
          </p:cNvPr>
          <p:cNvSpPr/>
          <p:nvPr/>
        </p:nvSpPr>
        <p:spPr>
          <a:xfrm>
            <a:off x="187569" y="1719384"/>
            <a:ext cx="3845170" cy="5138615"/>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4E947045-E728-BB19-207F-D5FBD8EAA29C}"/>
              </a:ext>
            </a:extLst>
          </p:cNvPr>
          <p:cNvGrpSpPr/>
          <p:nvPr/>
        </p:nvGrpSpPr>
        <p:grpSpPr>
          <a:xfrm>
            <a:off x="187569" y="117232"/>
            <a:ext cx="3845169" cy="1602153"/>
            <a:chOff x="187569" y="117232"/>
            <a:chExt cx="3845169" cy="1602153"/>
          </a:xfrm>
          <a:effectLst>
            <a:outerShdw blurRad="50800" dist="38100" dir="8100000" algn="tr" rotWithShape="0">
              <a:prstClr val="black">
                <a:alpha val="40000"/>
              </a:prstClr>
            </a:outerShdw>
          </a:effectLst>
        </p:grpSpPr>
        <p:sp>
          <p:nvSpPr>
            <p:cNvPr id="6" name="Speech Bubble: Rectangle 5">
              <a:extLst>
                <a:ext uri="{FF2B5EF4-FFF2-40B4-BE49-F238E27FC236}">
                  <a16:creationId xmlns:a16="http://schemas.microsoft.com/office/drawing/2014/main" id="{1FA78A1E-5024-1A2A-0FC4-1B0675435219}"/>
                </a:ext>
              </a:extLst>
            </p:cNvPr>
            <p:cNvSpPr/>
            <p:nvPr/>
          </p:nvSpPr>
          <p:spPr>
            <a:xfrm>
              <a:off x="187569" y="117232"/>
              <a:ext cx="3845169" cy="1602153"/>
            </a:xfrm>
            <a:prstGeom prst="wedgeRectCallout">
              <a:avLst/>
            </a:prstGeom>
            <a:solidFill>
              <a:srgbClr val="E1B5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bstraktes rotes geometrisches Muster">
              <a:extLst>
                <a:ext uri="{FF2B5EF4-FFF2-40B4-BE49-F238E27FC236}">
                  <a16:creationId xmlns:a16="http://schemas.microsoft.com/office/drawing/2014/main" id="{57538408-762C-7BFD-D3E3-216634D2AB30}"/>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Lst>
            </a:blip>
            <a:srcRect b="46646"/>
            <a:stretch/>
          </p:blipFill>
          <p:spPr>
            <a:xfrm>
              <a:off x="187569" y="117232"/>
              <a:ext cx="3845169" cy="1367691"/>
            </a:xfrm>
            <a:prstGeom prst="rect">
              <a:avLst/>
            </a:prstGeom>
          </p:spPr>
        </p:pic>
        <p:sp>
          <p:nvSpPr>
            <p:cNvPr id="12" name="Rectangle 11">
              <a:extLst>
                <a:ext uri="{FF2B5EF4-FFF2-40B4-BE49-F238E27FC236}">
                  <a16:creationId xmlns:a16="http://schemas.microsoft.com/office/drawing/2014/main" id="{7C6D29D3-8DB3-F7DA-4730-184E07367C2B}"/>
                </a:ext>
              </a:extLst>
            </p:cNvPr>
            <p:cNvSpPr/>
            <p:nvPr/>
          </p:nvSpPr>
          <p:spPr>
            <a:xfrm>
              <a:off x="187569" y="1446127"/>
              <a:ext cx="3845169" cy="700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C88ECBE-BAF3-F894-DB08-B6430EA4A297}"/>
              </a:ext>
            </a:extLst>
          </p:cNvPr>
          <p:cNvSpPr txBox="1"/>
          <p:nvPr/>
        </p:nvSpPr>
        <p:spPr>
          <a:xfrm>
            <a:off x="187569" y="117232"/>
            <a:ext cx="3845169" cy="677108"/>
          </a:xfrm>
          <a:prstGeom prst="rect">
            <a:avLst/>
          </a:prstGeom>
          <a:noFill/>
        </p:spPr>
        <p:txBody>
          <a:bodyPr wrap="square" rtlCol="0">
            <a:spAutoFit/>
          </a:bodyPr>
          <a:lstStyle/>
          <a:p>
            <a:pPr algn="r" rtl="0"/>
            <a:r>
              <a:rPr lang="de-DE" sz="3800" dirty="0">
                <a:solidFill>
                  <a:schemeClr val="tx2">
                    <a:lumMod val="75000"/>
                  </a:schemeClr>
                </a:solidFill>
                <a:latin typeface="Century Gothic" panose="020B0502020202020204" pitchFamily="34" charset="0"/>
              </a:rPr>
              <a:t>FALL-</a:t>
            </a:r>
          </a:p>
        </p:txBody>
      </p:sp>
      <p:sp>
        <p:nvSpPr>
          <p:cNvPr id="23" name="TextBox 22">
            <a:extLst>
              <a:ext uri="{FF2B5EF4-FFF2-40B4-BE49-F238E27FC236}">
                <a16:creationId xmlns:a16="http://schemas.microsoft.com/office/drawing/2014/main" id="{EC894426-DDFD-4692-BEDD-BCD33ACAFBBA}"/>
              </a:ext>
            </a:extLst>
          </p:cNvPr>
          <p:cNvSpPr txBox="1"/>
          <p:nvPr/>
        </p:nvSpPr>
        <p:spPr>
          <a:xfrm>
            <a:off x="187569" y="623015"/>
            <a:ext cx="3845169" cy="677108"/>
          </a:xfrm>
          <a:prstGeom prst="rect">
            <a:avLst/>
          </a:prstGeom>
          <a:noFill/>
        </p:spPr>
        <p:txBody>
          <a:bodyPr wrap="square" rtlCol="0">
            <a:spAutoFit/>
          </a:bodyPr>
          <a:lstStyle/>
          <a:p>
            <a:pPr algn="r" rtl="0"/>
            <a:r>
              <a:rPr lang="de-DE" sz="3800" b="1" dirty="0">
                <a:solidFill>
                  <a:schemeClr val="tx2">
                    <a:lumMod val="75000"/>
                  </a:schemeClr>
                </a:solidFill>
                <a:latin typeface="Century Gothic" panose="020B0502020202020204" pitchFamily="34" charset="0"/>
              </a:rPr>
              <a:t>STUDIE</a:t>
            </a:r>
          </a:p>
        </p:txBody>
      </p:sp>
      <p:sp>
        <p:nvSpPr>
          <p:cNvPr id="32" name="TextBox 31">
            <a:extLst>
              <a:ext uri="{FF2B5EF4-FFF2-40B4-BE49-F238E27FC236}">
                <a16:creationId xmlns:a16="http://schemas.microsoft.com/office/drawing/2014/main" id="{927B5937-3B24-355C-442C-1ADA3D747A26}"/>
              </a:ext>
            </a:extLst>
          </p:cNvPr>
          <p:cNvSpPr txBox="1"/>
          <p:nvPr/>
        </p:nvSpPr>
        <p:spPr>
          <a:xfrm>
            <a:off x="4407876" y="364111"/>
            <a:ext cx="7784124" cy="738664"/>
          </a:xfrm>
          <a:prstGeom prst="rect">
            <a:avLst/>
          </a:prstGeom>
          <a:noFill/>
        </p:spPr>
        <p:txBody>
          <a:bodyPr wrap="square" rtlCol="0">
            <a:spAutoFit/>
          </a:bodyPr>
          <a:lstStyle/>
          <a:p>
            <a:pPr algn="r" rtl="0"/>
            <a:r>
              <a:rPr lang="de-DE" sz="4200" spc="400" dirty="0">
                <a:solidFill>
                  <a:schemeClr val="bg1"/>
                </a:solidFill>
                <a:latin typeface="Century Gothic" panose="020B0502020202020204" pitchFamily="34" charset="0"/>
              </a:rPr>
              <a:t>EINFÜHRUNG</a:t>
            </a:r>
          </a:p>
        </p:txBody>
      </p:sp>
      <p:sp>
        <p:nvSpPr>
          <p:cNvPr id="36" name="TextBox 35">
            <a:extLst>
              <a:ext uri="{FF2B5EF4-FFF2-40B4-BE49-F238E27FC236}">
                <a16:creationId xmlns:a16="http://schemas.microsoft.com/office/drawing/2014/main" id="{FC5361E9-27F0-8FDF-3895-5D16084419BB}"/>
              </a:ext>
            </a:extLst>
          </p:cNvPr>
          <p:cNvSpPr txBox="1"/>
          <p:nvPr/>
        </p:nvSpPr>
        <p:spPr>
          <a:xfrm>
            <a:off x="4876800" y="3259015"/>
            <a:ext cx="6877538" cy="1551450"/>
          </a:xfrm>
          <a:prstGeom prst="rect">
            <a:avLst/>
          </a:prstGeom>
          <a:noFill/>
        </p:spPr>
        <p:txBody>
          <a:bodyPr wrap="square">
            <a:spAutoFit/>
          </a:bodyPr>
          <a:lstStyle/>
          <a:p>
            <a:pPr rtl="0">
              <a:lnSpc>
                <a:spcPct val="150000"/>
              </a:lnSpc>
            </a:pPr>
            <a:r>
              <a:rPr lang="de-DE" sz="2200" b="0" i="0" u="none" strike="noStrike" dirty="0">
                <a:solidFill>
                  <a:schemeClr val="tx2">
                    <a:lumMod val="75000"/>
                  </a:schemeClr>
                </a:solidFill>
                <a:effectLst/>
                <a:latin typeface="Century Gothic" panose="020B0502020202020204" pitchFamily="34" charset="0"/>
              </a:rPr>
              <a:t>Stellen Sie Ihr Unternehmen oder das Projekt kurz vor.</a:t>
            </a:r>
            <a:r>
              <a:rPr lang="de-DE" sz="2200" dirty="0">
                <a:solidFill>
                  <a:schemeClr val="tx2">
                    <a:lumMod val="75000"/>
                  </a:schemeClr>
                </a:solidFill>
                <a:latin typeface="Century Gothic" panose="020B0502020202020204" pitchFamily="34" charset="0"/>
              </a:rPr>
              <a:t> </a:t>
            </a:r>
            <a:r>
              <a:rPr lang="de-DE" sz="2200" b="0" i="0" u="none" strike="noStrike" dirty="0">
                <a:solidFill>
                  <a:schemeClr val="tx2">
                    <a:lumMod val="75000"/>
                  </a:schemeClr>
                </a:solidFill>
                <a:effectLst/>
                <a:latin typeface="Century Gothic" panose="020B0502020202020204" pitchFamily="34" charset="0"/>
              </a:rPr>
              <a:t>Geben Sie wichtige Informationen wie Branche, Größe und Mission an.</a:t>
            </a:r>
          </a:p>
        </p:txBody>
      </p:sp>
      <p:sp>
        <p:nvSpPr>
          <p:cNvPr id="42" name="TextBox 41">
            <a:extLst>
              <a:ext uri="{FF2B5EF4-FFF2-40B4-BE49-F238E27FC236}">
                <a16:creationId xmlns:a16="http://schemas.microsoft.com/office/drawing/2014/main" id="{8D9F77E9-822D-0219-744E-8DF44A06511C}"/>
              </a:ext>
            </a:extLst>
          </p:cNvPr>
          <p:cNvSpPr txBox="1"/>
          <p:nvPr/>
        </p:nvSpPr>
        <p:spPr>
          <a:xfrm>
            <a:off x="187569" y="5227207"/>
            <a:ext cx="3845170" cy="369332"/>
          </a:xfrm>
          <a:prstGeom prst="rect">
            <a:avLst/>
          </a:prstGeom>
          <a:noFill/>
        </p:spPr>
        <p:txBody>
          <a:bodyPr wrap="square">
            <a:spAutoFit/>
          </a:bodyPr>
          <a:lstStyle/>
          <a:p>
            <a:pPr algn="ctr" rtl="0"/>
            <a:r>
              <a:rPr lang="de-DE" sz="1800" b="1" dirty="0">
                <a:solidFill>
                  <a:schemeClr val="bg1"/>
                </a:solidFill>
                <a:latin typeface="Century Gothic" panose="020B0502020202020204" pitchFamily="34" charset="0"/>
              </a:rPr>
              <a:t>NAME DES UNTERNEHMENS</a:t>
            </a:r>
          </a:p>
        </p:txBody>
      </p:sp>
      <p:grpSp>
        <p:nvGrpSpPr>
          <p:cNvPr id="47" name="Group 46">
            <a:extLst>
              <a:ext uri="{FF2B5EF4-FFF2-40B4-BE49-F238E27FC236}">
                <a16:creationId xmlns:a16="http://schemas.microsoft.com/office/drawing/2014/main" id="{B48E7363-1C5C-4006-5960-B696B5AE936E}"/>
              </a:ext>
            </a:extLst>
          </p:cNvPr>
          <p:cNvGrpSpPr/>
          <p:nvPr/>
        </p:nvGrpSpPr>
        <p:grpSpPr>
          <a:xfrm>
            <a:off x="867508" y="2161781"/>
            <a:ext cx="2391508" cy="2391508"/>
            <a:chOff x="828431" y="3477343"/>
            <a:chExt cx="2391508" cy="2391508"/>
          </a:xfrm>
        </p:grpSpPr>
        <p:sp>
          <p:nvSpPr>
            <p:cNvPr id="45" name="Oval 44">
              <a:extLst>
                <a:ext uri="{FF2B5EF4-FFF2-40B4-BE49-F238E27FC236}">
                  <a16:creationId xmlns:a16="http://schemas.microsoft.com/office/drawing/2014/main" id="{E2DE3A36-984B-ECA9-B0BC-E07FB710243E}"/>
                </a:ext>
              </a:extLst>
            </p:cNvPr>
            <p:cNvSpPr/>
            <p:nvPr/>
          </p:nvSpPr>
          <p:spPr>
            <a:xfrm>
              <a:off x="828431" y="3477343"/>
              <a:ext cx="2391508" cy="2391508"/>
            </a:xfrm>
            <a:prstGeom prst="ellipse">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46465C07-5570-6182-2E68-0A54C10DEFB2}"/>
                </a:ext>
              </a:extLst>
            </p:cNvPr>
            <p:cNvSpPr txBox="1"/>
            <p:nvPr/>
          </p:nvSpPr>
          <p:spPr>
            <a:xfrm>
              <a:off x="828431" y="4445503"/>
              <a:ext cx="2391508" cy="455189"/>
            </a:xfrm>
            <a:prstGeom prst="rect">
              <a:avLst/>
            </a:prstGeom>
            <a:noFill/>
          </p:spPr>
          <p:txBody>
            <a:bodyPr wrap="square">
              <a:spAutoFit/>
            </a:bodyPr>
            <a:lstStyle/>
            <a:p>
              <a:pPr algn="ctr" rtl="0">
                <a:lnSpc>
                  <a:spcPct val="150000"/>
                </a:lnSpc>
              </a:pPr>
              <a:r>
                <a:rPr lang="de-DE" b="0" i="0" u="none" strike="noStrike" dirty="0">
                  <a:solidFill>
                    <a:schemeClr val="tx2">
                      <a:lumMod val="75000"/>
                    </a:schemeClr>
                  </a:solidFill>
                  <a:effectLst/>
                  <a:latin typeface="Century Gothic" panose="020B0502020202020204" pitchFamily="34" charset="0"/>
                </a:rPr>
                <a:t>IHR LOGO HIER</a:t>
              </a:r>
            </a:p>
          </p:txBody>
        </p:sp>
      </p:grpSp>
    </p:spTree>
    <p:extLst>
      <p:ext uri="{BB962C8B-B14F-4D97-AF65-F5344CB8AC3E}">
        <p14:creationId xmlns:p14="http://schemas.microsoft.com/office/powerpoint/2010/main" val="11480603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6497C742-FB9B-CFBD-DF53-7AA4BEFECB20}"/>
              </a:ext>
            </a:extLst>
          </p:cNvPr>
          <p:cNvSpPr/>
          <p:nvPr/>
        </p:nvSpPr>
        <p:spPr>
          <a:xfrm>
            <a:off x="0" y="0"/>
            <a:ext cx="12192000" cy="1484923"/>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Parallelogram 1">
            <a:extLst>
              <a:ext uri="{FF2B5EF4-FFF2-40B4-BE49-F238E27FC236}">
                <a16:creationId xmlns:a16="http://schemas.microsoft.com/office/drawing/2014/main" id="{EB6BA39C-F601-0529-730A-91718B67504E}"/>
              </a:ext>
            </a:extLst>
          </p:cNvPr>
          <p:cNvSpPr/>
          <p:nvPr/>
        </p:nvSpPr>
        <p:spPr>
          <a:xfrm>
            <a:off x="7425813" y="0"/>
            <a:ext cx="4766187" cy="1484922"/>
          </a:xfrm>
          <a:prstGeom prst="parallelogram">
            <a:avLst/>
          </a:prstGeom>
          <a:pattFill prst="pct10">
            <a:fgClr>
              <a:schemeClr val="bg1">
                <a:lumMod val="85000"/>
              </a:schemeClr>
            </a:fgClr>
            <a:bgClr>
              <a:schemeClr val="tx2">
                <a:lumMod val="75000"/>
              </a:schemeClr>
            </a:bgClr>
          </a:patt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nvGrpSpPr>
          <p:cNvPr id="18" name="Group 17">
            <a:extLst>
              <a:ext uri="{FF2B5EF4-FFF2-40B4-BE49-F238E27FC236}">
                <a16:creationId xmlns:a16="http://schemas.microsoft.com/office/drawing/2014/main" id="{4E947045-E728-BB19-207F-D5FBD8EAA29C}"/>
              </a:ext>
            </a:extLst>
          </p:cNvPr>
          <p:cNvGrpSpPr/>
          <p:nvPr/>
        </p:nvGrpSpPr>
        <p:grpSpPr>
          <a:xfrm>
            <a:off x="187569" y="117232"/>
            <a:ext cx="3845169" cy="1602153"/>
            <a:chOff x="187569" y="117232"/>
            <a:chExt cx="3845169" cy="1602153"/>
          </a:xfrm>
          <a:effectLst>
            <a:outerShdw blurRad="50800" dist="38100" dir="8100000" algn="tr" rotWithShape="0">
              <a:prstClr val="black">
                <a:alpha val="40000"/>
              </a:prstClr>
            </a:outerShdw>
          </a:effectLst>
        </p:grpSpPr>
        <p:sp>
          <p:nvSpPr>
            <p:cNvPr id="6" name="Speech Bubble: Rectangle 5">
              <a:extLst>
                <a:ext uri="{FF2B5EF4-FFF2-40B4-BE49-F238E27FC236}">
                  <a16:creationId xmlns:a16="http://schemas.microsoft.com/office/drawing/2014/main" id="{1FA78A1E-5024-1A2A-0FC4-1B0675435219}"/>
                </a:ext>
              </a:extLst>
            </p:cNvPr>
            <p:cNvSpPr/>
            <p:nvPr/>
          </p:nvSpPr>
          <p:spPr>
            <a:xfrm>
              <a:off x="187569" y="117232"/>
              <a:ext cx="3845169" cy="1602153"/>
            </a:xfrm>
            <a:prstGeom prst="wedgeRectCallout">
              <a:avLst/>
            </a:prstGeom>
            <a:solidFill>
              <a:srgbClr val="E1B5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bstraktes rotes geometrisches Muster">
              <a:extLst>
                <a:ext uri="{FF2B5EF4-FFF2-40B4-BE49-F238E27FC236}">
                  <a16:creationId xmlns:a16="http://schemas.microsoft.com/office/drawing/2014/main" id="{57538408-762C-7BFD-D3E3-216634D2AB30}"/>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Lst>
            </a:blip>
            <a:srcRect b="46646"/>
            <a:stretch/>
          </p:blipFill>
          <p:spPr>
            <a:xfrm>
              <a:off x="187569" y="117232"/>
              <a:ext cx="3845169" cy="1367691"/>
            </a:xfrm>
            <a:prstGeom prst="rect">
              <a:avLst/>
            </a:prstGeom>
          </p:spPr>
        </p:pic>
        <p:sp>
          <p:nvSpPr>
            <p:cNvPr id="12" name="Rectangle 11">
              <a:extLst>
                <a:ext uri="{FF2B5EF4-FFF2-40B4-BE49-F238E27FC236}">
                  <a16:creationId xmlns:a16="http://schemas.microsoft.com/office/drawing/2014/main" id="{7C6D29D3-8DB3-F7DA-4730-184E07367C2B}"/>
                </a:ext>
              </a:extLst>
            </p:cNvPr>
            <p:cNvSpPr/>
            <p:nvPr/>
          </p:nvSpPr>
          <p:spPr>
            <a:xfrm>
              <a:off x="187569" y="1446127"/>
              <a:ext cx="3845169" cy="700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C88ECBE-BAF3-F894-DB08-B6430EA4A297}"/>
              </a:ext>
            </a:extLst>
          </p:cNvPr>
          <p:cNvSpPr txBox="1"/>
          <p:nvPr/>
        </p:nvSpPr>
        <p:spPr>
          <a:xfrm>
            <a:off x="187569" y="117232"/>
            <a:ext cx="3845169" cy="677108"/>
          </a:xfrm>
          <a:prstGeom prst="rect">
            <a:avLst/>
          </a:prstGeom>
          <a:noFill/>
        </p:spPr>
        <p:txBody>
          <a:bodyPr wrap="square" rtlCol="0">
            <a:spAutoFit/>
          </a:bodyPr>
          <a:lstStyle/>
          <a:p>
            <a:pPr algn="r" rtl="0"/>
            <a:r>
              <a:rPr lang="de-DE" sz="3800">
                <a:solidFill>
                  <a:schemeClr val="tx2">
                    <a:lumMod val="75000"/>
                  </a:schemeClr>
                </a:solidFill>
                <a:latin typeface="Century Gothic" panose="020B0502020202020204" pitchFamily="34" charset="0"/>
              </a:rPr>
              <a:t>FALL-</a:t>
            </a:r>
          </a:p>
        </p:txBody>
      </p:sp>
      <p:sp>
        <p:nvSpPr>
          <p:cNvPr id="23" name="TextBox 22">
            <a:extLst>
              <a:ext uri="{FF2B5EF4-FFF2-40B4-BE49-F238E27FC236}">
                <a16:creationId xmlns:a16="http://schemas.microsoft.com/office/drawing/2014/main" id="{EC894426-DDFD-4692-BEDD-BCD33ACAFBBA}"/>
              </a:ext>
            </a:extLst>
          </p:cNvPr>
          <p:cNvSpPr txBox="1"/>
          <p:nvPr/>
        </p:nvSpPr>
        <p:spPr>
          <a:xfrm>
            <a:off x="187569" y="623015"/>
            <a:ext cx="3845169" cy="677108"/>
          </a:xfrm>
          <a:prstGeom prst="rect">
            <a:avLst/>
          </a:prstGeom>
          <a:noFill/>
        </p:spPr>
        <p:txBody>
          <a:bodyPr wrap="square" rtlCol="0">
            <a:spAutoFit/>
          </a:bodyPr>
          <a:lstStyle/>
          <a:p>
            <a:pPr algn="r" rtl="0"/>
            <a:r>
              <a:rPr lang="de-DE" sz="3800" b="1">
                <a:solidFill>
                  <a:schemeClr val="tx2">
                    <a:lumMod val="75000"/>
                  </a:schemeClr>
                </a:solidFill>
                <a:latin typeface="Century Gothic" panose="020B0502020202020204" pitchFamily="34" charset="0"/>
              </a:rPr>
              <a:t>STUDIE</a:t>
            </a:r>
          </a:p>
        </p:txBody>
      </p:sp>
      <p:sp>
        <p:nvSpPr>
          <p:cNvPr id="32" name="TextBox 31">
            <a:extLst>
              <a:ext uri="{FF2B5EF4-FFF2-40B4-BE49-F238E27FC236}">
                <a16:creationId xmlns:a16="http://schemas.microsoft.com/office/drawing/2014/main" id="{927B5937-3B24-355C-442C-1ADA3D747A26}"/>
              </a:ext>
            </a:extLst>
          </p:cNvPr>
          <p:cNvSpPr txBox="1"/>
          <p:nvPr/>
        </p:nvSpPr>
        <p:spPr>
          <a:xfrm>
            <a:off x="4220307" y="373129"/>
            <a:ext cx="7784124" cy="738664"/>
          </a:xfrm>
          <a:prstGeom prst="rect">
            <a:avLst/>
          </a:prstGeom>
          <a:noFill/>
        </p:spPr>
        <p:txBody>
          <a:bodyPr wrap="square" rtlCol="0">
            <a:spAutoFit/>
          </a:bodyPr>
          <a:lstStyle/>
          <a:p>
            <a:pPr algn="r" rtl="0"/>
            <a:r>
              <a:rPr lang="de-DE" sz="4200" spc="400">
                <a:solidFill>
                  <a:schemeClr val="bg1"/>
                </a:solidFill>
                <a:latin typeface="Century Gothic" panose="020B0502020202020204" pitchFamily="34" charset="0"/>
              </a:rPr>
              <a:t>HERAUSFORDERUNG</a:t>
            </a:r>
          </a:p>
        </p:txBody>
      </p:sp>
      <p:sp>
        <p:nvSpPr>
          <p:cNvPr id="36" name="TextBox 35">
            <a:extLst>
              <a:ext uri="{FF2B5EF4-FFF2-40B4-BE49-F238E27FC236}">
                <a16:creationId xmlns:a16="http://schemas.microsoft.com/office/drawing/2014/main" id="{FC5361E9-27F0-8FDF-3895-5D16084419BB}"/>
              </a:ext>
            </a:extLst>
          </p:cNvPr>
          <p:cNvSpPr txBox="1"/>
          <p:nvPr/>
        </p:nvSpPr>
        <p:spPr>
          <a:xfrm>
            <a:off x="187569" y="3142678"/>
            <a:ext cx="11816862" cy="535788"/>
          </a:xfrm>
          <a:prstGeom prst="rect">
            <a:avLst/>
          </a:prstGeom>
          <a:noFill/>
        </p:spPr>
        <p:txBody>
          <a:bodyPr wrap="square">
            <a:spAutoFit/>
          </a:bodyPr>
          <a:lstStyle/>
          <a:p>
            <a:pPr rtl="0">
              <a:lnSpc>
                <a:spcPct val="150000"/>
              </a:lnSpc>
            </a:pPr>
            <a:r>
              <a:rPr lang="de-DE" sz="2200" b="0" i="0" u="none" strike="noStrike" dirty="0">
                <a:solidFill>
                  <a:schemeClr val="tx2">
                    <a:lumMod val="75000"/>
                  </a:schemeClr>
                </a:solidFill>
                <a:effectLst/>
                <a:latin typeface="Century Gothic" panose="020B0502020202020204" pitchFamily="34" charset="0"/>
              </a:rPr>
              <a:t>Beschreiben Sie die größte Herausforderung oder das größte Problem, mit dem Ihr Unternehmen im Marketing konfrontiert war.</a:t>
            </a:r>
          </a:p>
        </p:txBody>
      </p:sp>
      <p:sp>
        <p:nvSpPr>
          <p:cNvPr id="42" name="TextBox 41">
            <a:extLst>
              <a:ext uri="{FF2B5EF4-FFF2-40B4-BE49-F238E27FC236}">
                <a16:creationId xmlns:a16="http://schemas.microsoft.com/office/drawing/2014/main" id="{8D9F77E9-822D-0219-744E-8DF44A06511C}"/>
              </a:ext>
            </a:extLst>
          </p:cNvPr>
          <p:cNvSpPr txBox="1"/>
          <p:nvPr/>
        </p:nvSpPr>
        <p:spPr>
          <a:xfrm>
            <a:off x="187569" y="2118864"/>
            <a:ext cx="3845169" cy="369332"/>
          </a:xfrm>
          <a:prstGeom prst="rect">
            <a:avLst/>
          </a:prstGeom>
          <a:noFill/>
        </p:spPr>
        <p:txBody>
          <a:bodyPr wrap="square">
            <a:spAutoFit/>
          </a:bodyPr>
          <a:lstStyle/>
          <a:p>
            <a:pPr rtl="0"/>
            <a:r>
              <a:rPr lang="de-DE" sz="1800" b="1">
                <a:solidFill>
                  <a:schemeClr val="bg1">
                    <a:lumMod val="50000"/>
                  </a:schemeClr>
                </a:solidFill>
                <a:latin typeface="Century Gothic" panose="020B0502020202020204" pitchFamily="34" charset="0"/>
              </a:rPr>
              <a:t>NAME DES UNTERNEHMENS</a:t>
            </a:r>
          </a:p>
        </p:txBody>
      </p:sp>
      <p:grpSp>
        <p:nvGrpSpPr>
          <p:cNvPr id="14" name="Group 13">
            <a:extLst>
              <a:ext uri="{FF2B5EF4-FFF2-40B4-BE49-F238E27FC236}">
                <a16:creationId xmlns:a16="http://schemas.microsoft.com/office/drawing/2014/main" id="{D42AEC27-C9B3-96B5-0E7E-9DC22EDD2346}"/>
              </a:ext>
            </a:extLst>
          </p:cNvPr>
          <p:cNvGrpSpPr/>
          <p:nvPr/>
        </p:nvGrpSpPr>
        <p:grpSpPr>
          <a:xfrm>
            <a:off x="261815" y="4805673"/>
            <a:ext cx="992554" cy="992554"/>
            <a:chOff x="4487986" y="3159368"/>
            <a:chExt cx="992554" cy="992554"/>
          </a:xfrm>
        </p:grpSpPr>
        <p:sp>
          <p:nvSpPr>
            <p:cNvPr id="5" name="Rectangle 4">
              <a:extLst>
                <a:ext uri="{FF2B5EF4-FFF2-40B4-BE49-F238E27FC236}">
                  <a16:creationId xmlns:a16="http://schemas.microsoft.com/office/drawing/2014/main" id="{FA57DBE3-397B-D213-8A55-9A9C110E1603}"/>
                </a:ext>
              </a:extLst>
            </p:cNvPr>
            <p:cNvSpPr/>
            <p:nvPr/>
          </p:nvSpPr>
          <p:spPr>
            <a:xfrm>
              <a:off x="4487986" y="3159368"/>
              <a:ext cx="992554" cy="992554"/>
            </a:xfrm>
            <a:prstGeom prst="rect">
              <a:avLst/>
            </a:prstGeom>
            <a:solidFill>
              <a:schemeClr val="bg1">
                <a:lumMod val="95000"/>
              </a:schemeClr>
            </a:solidFill>
            <a:ln w="28575">
              <a:solidFill>
                <a:schemeClr val="tx2">
                  <a:lumMod val="60000"/>
                  <a:lumOff val="40000"/>
                </a:schemeClr>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c 3" descr="Eisberg einfarbig">
              <a:extLst>
                <a:ext uri="{FF2B5EF4-FFF2-40B4-BE49-F238E27FC236}">
                  <a16:creationId xmlns:a16="http://schemas.microsoft.com/office/drawing/2014/main" id="{173BA29B-1471-5225-B791-AD3F263ECA1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673601" y="3344984"/>
              <a:ext cx="621323" cy="621323"/>
            </a:xfrm>
            <a:prstGeom prst="rect">
              <a:avLst/>
            </a:prstGeom>
          </p:spPr>
        </p:pic>
      </p:grpSp>
      <p:sp>
        <p:nvSpPr>
          <p:cNvPr id="13" name="TextBox 12">
            <a:extLst>
              <a:ext uri="{FF2B5EF4-FFF2-40B4-BE49-F238E27FC236}">
                <a16:creationId xmlns:a16="http://schemas.microsoft.com/office/drawing/2014/main" id="{3AD5861E-81A1-8E57-5156-4621DCCD3191}"/>
              </a:ext>
            </a:extLst>
          </p:cNvPr>
          <p:cNvSpPr txBox="1"/>
          <p:nvPr/>
        </p:nvSpPr>
        <p:spPr>
          <a:xfrm>
            <a:off x="1439984" y="5036373"/>
            <a:ext cx="5369169" cy="414857"/>
          </a:xfrm>
          <a:prstGeom prst="rect">
            <a:avLst/>
          </a:prstGeom>
          <a:noFill/>
        </p:spPr>
        <p:txBody>
          <a:bodyPr wrap="square">
            <a:spAutoFit/>
          </a:bodyPr>
          <a:lstStyle/>
          <a:p>
            <a:pPr rtl="0">
              <a:lnSpc>
                <a:spcPct val="150000"/>
              </a:lnSpc>
            </a:pPr>
            <a:r>
              <a:rPr lang="de-DE" sz="1600">
                <a:solidFill>
                  <a:schemeClr val="tx2">
                    <a:lumMod val="75000"/>
                  </a:schemeClr>
                </a:solidFill>
                <a:latin typeface="Century Gothic" panose="020B0502020202020204" pitchFamily="34" charset="0"/>
              </a:rPr>
              <a:t>Beschreiben Sie die Umstände. </a:t>
            </a:r>
          </a:p>
        </p:txBody>
      </p:sp>
      <p:grpSp>
        <p:nvGrpSpPr>
          <p:cNvPr id="15" name="Group 14">
            <a:extLst>
              <a:ext uri="{FF2B5EF4-FFF2-40B4-BE49-F238E27FC236}">
                <a16:creationId xmlns:a16="http://schemas.microsoft.com/office/drawing/2014/main" id="{51469553-977C-8C2A-FA91-DE13DFA92A5C}"/>
              </a:ext>
            </a:extLst>
          </p:cNvPr>
          <p:cNvGrpSpPr/>
          <p:nvPr/>
        </p:nvGrpSpPr>
        <p:grpSpPr>
          <a:xfrm>
            <a:off x="6096000" y="4805673"/>
            <a:ext cx="992554" cy="992554"/>
            <a:chOff x="4487986" y="3159368"/>
            <a:chExt cx="992554" cy="992554"/>
          </a:xfrm>
        </p:grpSpPr>
        <p:sp>
          <p:nvSpPr>
            <p:cNvPr id="16" name="Rectangle 15">
              <a:extLst>
                <a:ext uri="{FF2B5EF4-FFF2-40B4-BE49-F238E27FC236}">
                  <a16:creationId xmlns:a16="http://schemas.microsoft.com/office/drawing/2014/main" id="{8B8B0272-5204-0A7A-2536-A2C5FC06EEF5}"/>
                </a:ext>
              </a:extLst>
            </p:cNvPr>
            <p:cNvSpPr/>
            <p:nvPr/>
          </p:nvSpPr>
          <p:spPr>
            <a:xfrm>
              <a:off x="4487986" y="3159368"/>
              <a:ext cx="992554" cy="992554"/>
            </a:xfrm>
            <a:prstGeom prst="rect">
              <a:avLst/>
            </a:prstGeom>
            <a:solidFill>
              <a:schemeClr val="bg1">
                <a:lumMod val="95000"/>
              </a:schemeClr>
            </a:solidFill>
            <a:ln w="28575">
              <a:solidFill>
                <a:schemeClr val="tx2">
                  <a:lumMod val="60000"/>
                  <a:lumOff val="40000"/>
                </a:schemeClr>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Eisberg einfarbig">
              <a:extLst>
                <a:ext uri="{FF2B5EF4-FFF2-40B4-BE49-F238E27FC236}">
                  <a16:creationId xmlns:a16="http://schemas.microsoft.com/office/drawing/2014/main" id="{BF5B6DE4-9C3A-C3CE-48B8-2C1391DDD56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673601" y="3344984"/>
              <a:ext cx="621323" cy="621323"/>
            </a:xfrm>
            <a:prstGeom prst="rect">
              <a:avLst/>
            </a:prstGeom>
          </p:spPr>
        </p:pic>
      </p:grpSp>
      <p:sp>
        <p:nvSpPr>
          <p:cNvPr id="19" name="TextBox 18">
            <a:extLst>
              <a:ext uri="{FF2B5EF4-FFF2-40B4-BE49-F238E27FC236}">
                <a16:creationId xmlns:a16="http://schemas.microsoft.com/office/drawing/2014/main" id="{A56E8217-4920-3A61-5380-93532CF202EF}"/>
              </a:ext>
            </a:extLst>
          </p:cNvPr>
          <p:cNvSpPr txBox="1"/>
          <p:nvPr/>
        </p:nvSpPr>
        <p:spPr>
          <a:xfrm>
            <a:off x="7274169" y="4909855"/>
            <a:ext cx="5369169" cy="784189"/>
          </a:xfrm>
          <a:prstGeom prst="rect">
            <a:avLst/>
          </a:prstGeom>
          <a:noFill/>
        </p:spPr>
        <p:txBody>
          <a:bodyPr wrap="square">
            <a:spAutoFit/>
          </a:bodyPr>
          <a:lstStyle/>
          <a:p>
            <a:pPr rtl="0">
              <a:lnSpc>
                <a:spcPct val="150000"/>
              </a:lnSpc>
            </a:pPr>
            <a:r>
              <a:rPr lang="de-DE" sz="1600" dirty="0">
                <a:solidFill>
                  <a:schemeClr val="tx2">
                    <a:lumMod val="75000"/>
                  </a:schemeClr>
                </a:solidFill>
                <a:latin typeface="Century Gothic" panose="020B0502020202020204" pitchFamily="34" charset="0"/>
              </a:rPr>
              <a:t>Gehen Sie spezifisch auf die potenziellen Auswirkungen auf das Unternehmen ein. </a:t>
            </a:r>
          </a:p>
        </p:txBody>
      </p:sp>
    </p:spTree>
    <p:extLst>
      <p:ext uri="{BB962C8B-B14F-4D97-AF65-F5344CB8AC3E}">
        <p14:creationId xmlns:p14="http://schemas.microsoft.com/office/powerpoint/2010/main" val="36378000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6497C742-FB9B-CFBD-DF53-7AA4BEFECB20}"/>
              </a:ext>
            </a:extLst>
          </p:cNvPr>
          <p:cNvSpPr/>
          <p:nvPr/>
        </p:nvSpPr>
        <p:spPr>
          <a:xfrm>
            <a:off x="0" y="0"/>
            <a:ext cx="12192000" cy="1484923"/>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arallelogram 2">
            <a:extLst>
              <a:ext uri="{FF2B5EF4-FFF2-40B4-BE49-F238E27FC236}">
                <a16:creationId xmlns:a16="http://schemas.microsoft.com/office/drawing/2014/main" id="{CBDBDE34-9E66-ECD8-1CD8-1FD64BB66BDF}"/>
              </a:ext>
            </a:extLst>
          </p:cNvPr>
          <p:cNvSpPr/>
          <p:nvPr/>
        </p:nvSpPr>
        <p:spPr>
          <a:xfrm>
            <a:off x="7425813" y="0"/>
            <a:ext cx="4766187" cy="1484922"/>
          </a:xfrm>
          <a:prstGeom prst="parallelogram">
            <a:avLst/>
          </a:prstGeom>
          <a:pattFill prst="pct10">
            <a:fgClr>
              <a:schemeClr val="bg1">
                <a:lumMod val="85000"/>
              </a:schemeClr>
            </a:fgClr>
            <a:bgClr>
              <a:schemeClr val="tx2">
                <a:lumMod val="75000"/>
              </a:schemeClr>
            </a:bgClr>
          </a:patt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nvGrpSpPr>
          <p:cNvPr id="18" name="Group 17">
            <a:extLst>
              <a:ext uri="{FF2B5EF4-FFF2-40B4-BE49-F238E27FC236}">
                <a16:creationId xmlns:a16="http://schemas.microsoft.com/office/drawing/2014/main" id="{4E947045-E728-BB19-207F-D5FBD8EAA29C}"/>
              </a:ext>
            </a:extLst>
          </p:cNvPr>
          <p:cNvGrpSpPr/>
          <p:nvPr/>
        </p:nvGrpSpPr>
        <p:grpSpPr>
          <a:xfrm>
            <a:off x="187569" y="117232"/>
            <a:ext cx="3845169" cy="1602153"/>
            <a:chOff x="187569" y="117232"/>
            <a:chExt cx="3845169" cy="1602153"/>
          </a:xfrm>
          <a:effectLst>
            <a:outerShdw blurRad="50800" dist="38100" dir="8100000" algn="tr" rotWithShape="0">
              <a:prstClr val="black">
                <a:alpha val="40000"/>
              </a:prstClr>
            </a:outerShdw>
          </a:effectLst>
        </p:grpSpPr>
        <p:sp>
          <p:nvSpPr>
            <p:cNvPr id="6" name="Speech Bubble: Rectangle 5">
              <a:extLst>
                <a:ext uri="{FF2B5EF4-FFF2-40B4-BE49-F238E27FC236}">
                  <a16:creationId xmlns:a16="http://schemas.microsoft.com/office/drawing/2014/main" id="{1FA78A1E-5024-1A2A-0FC4-1B0675435219}"/>
                </a:ext>
              </a:extLst>
            </p:cNvPr>
            <p:cNvSpPr/>
            <p:nvPr/>
          </p:nvSpPr>
          <p:spPr>
            <a:xfrm>
              <a:off x="187569" y="117232"/>
              <a:ext cx="3845169" cy="1602153"/>
            </a:xfrm>
            <a:prstGeom prst="wedgeRectCallout">
              <a:avLst/>
            </a:prstGeom>
            <a:solidFill>
              <a:srgbClr val="E1B5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bstraktes rotes geometrisches Muster">
              <a:extLst>
                <a:ext uri="{FF2B5EF4-FFF2-40B4-BE49-F238E27FC236}">
                  <a16:creationId xmlns:a16="http://schemas.microsoft.com/office/drawing/2014/main" id="{57538408-762C-7BFD-D3E3-216634D2AB30}"/>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Lst>
            </a:blip>
            <a:srcRect b="46646"/>
            <a:stretch/>
          </p:blipFill>
          <p:spPr>
            <a:xfrm>
              <a:off x="187569" y="117232"/>
              <a:ext cx="3845169" cy="1367691"/>
            </a:xfrm>
            <a:prstGeom prst="rect">
              <a:avLst/>
            </a:prstGeom>
          </p:spPr>
        </p:pic>
        <p:sp>
          <p:nvSpPr>
            <p:cNvPr id="12" name="Rectangle 11">
              <a:extLst>
                <a:ext uri="{FF2B5EF4-FFF2-40B4-BE49-F238E27FC236}">
                  <a16:creationId xmlns:a16="http://schemas.microsoft.com/office/drawing/2014/main" id="{7C6D29D3-8DB3-F7DA-4730-184E07367C2B}"/>
                </a:ext>
              </a:extLst>
            </p:cNvPr>
            <p:cNvSpPr/>
            <p:nvPr/>
          </p:nvSpPr>
          <p:spPr>
            <a:xfrm>
              <a:off x="187569" y="1446127"/>
              <a:ext cx="3845169" cy="700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C88ECBE-BAF3-F894-DB08-B6430EA4A297}"/>
              </a:ext>
            </a:extLst>
          </p:cNvPr>
          <p:cNvSpPr txBox="1"/>
          <p:nvPr/>
        </p:nvSpPr>
        <p:spPr>
          <a:xfrm>
            <a:off x="187569" y="117232"/>
            <a:ext cx="3845169" cy="677108"/>
          </a:xfrm>
          <a:prstGeom prst="rect">
            <a:avLst/>
          </a:prstGeom>
          <a:noFill/>
        </p:spPr>
        <p:txBody>
          <a:bodyPr wrap="square" rtlCol="0">
            <a:spAutoFit/>
          </a:bodyPr>
          <a:lstStyle/>
          <a:p>
            <a:pPr algn="r" rtl="0"/>
            <a:r>
              <a:rPr lang="de-DE" sz="3800">
                <a:solidFill>
                  <a:schemeClr val="tx2">
                    <a:lumMod val="75000"/>
                  </a:schemeClr>
                </a:solidFill>
                <a:latin typeface="Century Gothic" panose="020B0502020202020204" pitchFamily="34" charset="0"/>
              </a:rPr>
              <a:t>FALL-</a:t>
            </a:r>
          </a:p>
        </p:txBody>
      </p:sp>
      <p:sp>
        <p:nvSpPr>
          <p:cNvPr id="23" name="TextBox 22">
            <a:extLst>
              <a:ext uri="{FF2B5EF4-FFF2-40B4-BE49-F238E27FC236}">
                <a16:creationId xmlns:a16="http://schemas.microsoft.com/office/drawing/2014/main" id="{EC894426-DDFD-4692-BEDD-BCD33ACAFBBA}"/>
              </a:ext>
            </a:extLst>
          </p:cNvPr>
          <p:cNvSpPr txBox="1"/>
          <p:nvPr/>
        </p:nvSpPr>
        <p:spPr>
          <a:xfrm>
            <a:off x="187569" y="623015"/>
            <a:ext cx="3845169" cy="677108"/>
          </a:xfrm>
          <a:prstGeom prst="rect">
            <a:avLst/>
          </a:prstGeom>
          <a:noFill/>
        </p:spPr>
        <p:txBody>
          <a:bodyPr wrap="square" rtlCol="0">
            <a:spAutoFit/>
          </a:bodyPr>
          <a:lstStyle/>
          <a:p>
            <a:pPr algn="r" rtl="0"/>
            <a:r>
              <a:rPr lang="de-DE" sz="3800" b="1">
                <a:solidFill>
                  <a:schemeClr val="tx2">
                    <a:lumMod val="75000"/>
                  </a:schemeClr>
                </a:solidFill>
                <a:latin typeface="Century Gothic" panose="020B0502020202020204" pitchFamily="34" charset="0"/>
              </a:rPr>
              <a:t>STUDIE</a:t>
            </a:r>
          </a:p>
        </p:txBody>
      </p:sp>
      <p:sp>
        <p:nvSpPr>
          <p:cNvPr id="32" name="TextBox 31">
            <a:extLst>
              <a:ext uri="{FF2B5EF4-FFF2-40B4-BE49-F238E27FC236}">
                <a16:creationId xmlns:a16="http://schemas.microsoft.com/office/drawing/2014/main" id="{927B5937-3B24-355C-442C-1ADA3D747A26}"/>
              </a:ext>
            </a:extLst>
          </p:cNvPr>
          <p:cNvSpPr txBox="1"/>
          <p:nvPr/>
        </p:nvSpPr>
        <p:spPr>
          <a:xfrm>
            <a:off x="4220307" y="373129"/>
            <a:ext cx="7784124" cy="738664"/>
          </a:xfrm>
          <a:prstGeom prst="rect">
            <a:avLst/>
          </a:prstGeom>
          <a:noFill/>
        </p:spPr>
        <p:txBody>
          <a:bodyPr wrap="square" rtlCol="0">
            <a:spAutoFit/>
          </a:bodyPr>
          <a:lstStyle/>
          <a:p>
            <a:pPr algn="r" rtl="0"/>
            <a:r>
              <a:rPr lang="de-DE" sz="4200" spc="400">
                <a:solidFill>
                  <a:schemeClr val="bg1"/>
                </a:solidFill>
                <a:latin typeface="Century Gothic" panose="020B0502020202020204" pitchFamily="34" charset="0"/>
              </a:rPr>
              <a:t>LÖSUNG</a:t>
            </a:r>
          </a:p>
        </p:txBody>
      </p:sp>
      <p:sp>
        <p:nvSpPr>
          <p:cNvPr id="36" name="TextBox 35">
            <a:extLst>
              <a:ext uri="{FF2B5EF4-FFF2-40B4-BE49-F238E27FC236}">
                <a16:creationId xmlns:a16="http://schemas.microsoft.com/office/drawing/2014/main" id="{FC5361E9-27F0-8FDF-3895-5D16084419BB}"/>
              </a:ext>
            </a:extLst>
          </p:cNvPr>
          <p:cNvSpPr txBox="1"/>
          <p:nvPr/>
        </p:nvSpPr>
        <p:spPr>
          <a:xfrm>
            <a:off x="1703754" y="3393785"/>
            <a:ext cx="8317701" cy="2059282"/>
          </a:xfrm>
          <a:prstGeom prst="rect">
            <a:avLst/>
          </a:prstGeom>
          <a:noFill/>
        </p:spPr>
        <p:txBody>
          <a:bodyPr wrap="square">
            <a:spAutoFit/>
          </a:bodyPr>
          <a:lstStyle/>
          <a:p>
            <a:pPr rtl="0">
              <a:lnSpc>
                <a:spcPct val="150000"/>
              </a:lnSpc>
            </a:pPr>
            <a:r>
              <a:rPr lang="de-DE" sz="2200" b="0" i="0" u="none" strike="noStrike" dirty="0">
                <a:solidFill>
                  <a:schemeClr val="tx2">
                    <a:lumMod val="75000"/>
                  </a:schemeClr>
                </a:solidFill>
                <a:effectLst/>
                <a:latin typeface="Century Gothic" panose="020B0502020202020204" pitchFamily="34" charset="0"/>
              </a:rPr>
              <a:t>Erläutern Sie die Marketingstrategien oder -taktiken, die Sie implementiert haben, um die Herausforderung zu meistern. Beschreiben Sie den Prozess und alle innovativen Ansätze, die Sie verwendet haben.</a:t>
            </a:r>
          </a:p>
        </p:txBody>
      </p:sp>
      <p:grpSp>
        <p:nvGrpSpPr>
          <p:cNvPr id="14" name="Group 13">
            <a:extLst>
              <a:ext uri="{FF2B5EF4-FFF2-40B4-BE49-F238E27FC236}">
                <a16:creationId xmlns:a16="http://schemas.microsoft.com/office/drawing/2014/main" id="{D42AEC27-C9B3-96B5-0E7E-9DC22EDD2346}"/>
              </a:ext>
            </a:extLst>
          </p:cNvPr>
          <p:cNvGrpSpPr/>
          <p:nvPr/>
        </p:nvGrpSpPr>
        <p:grpSpPr>
          <a:xfrm>
            <a:off x="261815" y="3429000"/>
            <a:ext cx="992554" cy="992554"/>
            <a:chOff x="4487986" y="3159368"/>
            <a:chExt cx="992554" cy="992554"/>
          </a:xfrm>
        </p:grpSpPr>
        <p:sp>
          <p:nvSpPr>
            <p:cNvPr id="5" name="Rectangle 4">
              <a:extLst>
                <a:ext uri="{FF2B5EF4-FFF2-40B4-BE49-F238E27FC236}">
                  <a16:creationId xmlns:a16="http://schemas.microsoft.com/office/drawing/2014/main" id="{FA57DBE3-397B-D213-8A55-9A9C110E1603}"/>
                </a:ext>
              </a:extLst>
            </p:cNvPr>
            <p:cNvSpPr/>
            <p:nvPr/>
          </p:nvSpPr>
          <p:spPr>
            <a:xfrm>
              <a:off x="4487986" y="3159368"/>
              <a:ext cx="992554" cy="992554"/>
            </a:xfrm>
            <a:prstGeom prst="rect">
              <a:avLst/>
            </a:prstGeom>
            <a:solidFill>
              <a:schemeClr val="bg1">
                <a:lumMod val="95000"/>
              </a:schemeClr>
            </a:solidFill>
            <a:ln w="28575">
              <a:solidFill>
                <a:schemeClr val="tx2">
                  <a:lumMod val="60000"/>
                  <a:lumOff val="40000"/>
                </a:schemeClr>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Graphic 3" descr="Playbook-Gliederung">
              <a:extLst>
                <a:ext uri="{FF2B5EF4-FFF2-40B4-BE49-F238E27FC236}">
                  <a16:creationId xmlns:a16="http://schemas.microsoft.com/office/drawing/2014/main" id="{173BA29B-1471-5225-B791-AD3F263ECA1B}"/>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4562233" y="3233616"/>
              <a:ext cx="812800" cy="812800"/>
            </a:xfrm>
            <a:prstGeom prst="rect">
              <a:avLst/>
            </a:prstGeom>
          </p:spPr>
        </p:pic>
      </p:grpSp>
      <p:sp>
        <p:nvSpPr>
          <p:cNvPr id="2" name="TextBox 1">
            <a:extLst>
              <a:ext uri="{FF2B5EF4-FFF2-40B4-BE49-F238E27FC236}">
                <a16:creationId xmlns:a16="http://schemas.microsoft.com/office/drawing/2014/main" id="{2091225E-A543-AFAE-CB7D-8E18D517FA11}"/>
              </a:ext>
            </a:extLst>
          </p:cNvPr>
          <p:cNvSpPr txBox="1"/>
          <p:nvPr/>
        </p:nvSpPr>
        <p:spPr>
          <a:xfrm>
            <a:off x="187569" y="2118864"/>
            <a:ext cx="3845169" cy="369332"/>
          </a:xfrm>
          <a:prstGeom prst="rect">
            <a:avLst/>
          </a:prstGeom>
          <a:noFill/>
        </p:spPr>
        <p:txBody>
          <a:bodyPr wrap="square">
            <a:spAutoFit/>
          </a:bodyPr>
          <a:lstStyle/>
          <a:p>
            <a:pPr rtl="0"/>
            <a:r>
              <a:rPr lang="de-DE" sz="1800" b="1">
                <a:solidFill>
                  <a:schemeClr val="bg1">
                    <a:lumMod val="50000"/>
                  </a:schemeClr>
                </a:solidFill>
                <a:latin typeface="Century Gothic" panose="020B0502020202020204" pitchFamily="34" charset="0"/>
              </a:rPr>
              <a:t>NAME DES UNTERNEHMENS</a:t>
            </a:r>
          </a:p>
        </p:txBody>
      </p:sp>
    </p:spTree>
    <p:extLst>
      <p:ext uri="{BB962C8B-B14F-4D97-AF65-F5344CB8AC3E}">
        <p14:creationId xmlns:p14="http://schemas.microsoft.com/office/powerpoint/2010/main" val="23445852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6497C742-FB9B-CFBD-DF53-7AA4BEFECB20}"/>
              </a:ext>
            </a:extLst>
          </p:cNvPr>
          <p:cNvSpPr/>
          <p:nvPr/>
        </p:nvSpPr>
        <p:spPr>
          <a:xfrm>
            <a:off x="0" y="0"/>
            <a:ext cx="12192000" cy="1484923"/>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Parallelogram 3">
            <a:extLst>
              <a:ext uri="{FF2B5EF4-FFF2-40B4-BE49-F238E27FC236}">
                <a16:creationId xmlns:a16="http://schemas.microsoft.com/office/drawing/2014/main" id="{A1FBDD9F-CACF-278F-5A46-7891DCFAB075}"/>
              </a:ext>
            </a:extLst>
          </p:cNvPr>
          <p:cNvSpPr/>
          <p:nvPr/>
        </p:nvSpPr>
        <p:spPr>
          <a:xfrm>
            <a:off x="7425813" y="0"/>
            <a:ext cx="4766187" cy="1484922"/>
          </a:xfrm>
          <a:prstGeom prst="parallelogram">
            <a:avLst/>
          </a:prstGeom>
          <a:pattFill prst="pct10">
            <a:fgClr>
              <a:schemeClr val="bg1">
                <a:lumMod val="85000"/>
              </a:schemeClr>
            </a:fgClr>
            <a:bgClr>
              <a:schemeClr val="tx2">
                <a:lumMod val="75000"/>
              </a:schemeClr>
            </a:bgClr>
          </a:patt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nvGrpSpPr>
          <p:cNvPr id="18" name="Group 17">
            <a:extLst>
              <a:ext uri="{FF2B5EF4-FFF2-40B4-BE49-F238E27FC236}">
                <a16:creationId xmlns:a16="http://schemas.microsoft.com/office/drawing/2014/main" id="{4E947045-E728-BB19-207F-D5FBD8EAA29C}"/>
              </a:ext>
            </a:extLst>
          </p:cNvPr>
          <p:cNvGrpSpPr/>
          <p:nvPr/>
        </p:nvGrpSpPr>
        <p:grpSpPr>
          <a:xfrm>
            <a:off x="187569" y="117232"/>
            <a:ext cx="3845169" cy="1602153"/>
            <a:chOff x="187569" y="117232"/>
            <a:chExt cx="3845169" cy="1602153"/>
          </a:xfrm>
          <a:effectLst>
            <a:outerShdw blurRad="50800" dist="38100" dir="8100000" algn="tr" rotWithShape="0">
              <a:prstClr val="black">
                <a:alpha val="40000"/>
              </a:prstClr>
            </a:outerShdw>
          </a:effectLst>
        </p:grpSpPr>
        <p:sp>
          <p:nvSpPr>
            <p:cNvPr id="6" name="Speech Bubble: Rectangle 5">
              <a:extLst>
                <a:ext uri="{FF2B5EF4-FFF2-40B4-BE49-F238E27FC236}">
                  <a16:creationId xmlns:a16="http://schemas.microsoft.com/office/drawing/2014/main" id="{1FA78A1E-5024-1A2A-0FC4-1B0675435219}"/>
                </a:ext>
              </a:extLst>
            </p:cNvPr>
            <p:cNvSpPr/>
            <p:nvPr/>
          </p:nvSpPr>
          <p:spPr>
            <a:xfrm>
              <a:off x="187569" y="117232"/>
              <a:ext cx="3845169" cy="1602153"/>
            </a:xfrm>
            <a:prstGeom prst="wedgeRectCallout">
              <a:avLst/>
            </a:prstGeom>
            <a:solidFill>
              <a:srgbClr val="E1B5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bstraktes rotes geometrisches Muster">
              <a:extLst>
                <a:ext uri="{FF2B5EF4-FFF2-40B4-BE49-F238E27FC236}">
                  <a16:creationId xmlns:a16="http://schemas.microsoft.com/office/drawing/2014/main" id="{57538408-762C-7BFD-D3E3-216634D2AB30}"/>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Lst>
            </a:blip>
            <a:srcRect b="46646"/>
            <a:stretch/>
          </p:blipFill>
          <p:spPr>
            <a:xfrm>
              <a:off x="187569" y="117232"/>
              <a:ext cx="3845169" cy="1367691"/>
            </a:xfrm>
            <a:prstGeom prst="rect">
              <a:avLst/>
            </a:prstGeom>
          </p:spPr>
        </p:pic>
        <p:sp>
          <p:nvSpPr>
            <p:cNvPr id="12" name="Rectangle 11">
              <a:extLst>
                <a:ext uri="{FF2B5EF4-FFF2-40B4-BE49-F238E27FC236}">
                  <a16:creationId xmlns:a16="http://schemas.microsoft.com/office/drawing/2014/main" id="{7C6D29D3-8DB3-F7DA-4730-184E07367C2B}"/>
                </a:ext>
              </a:extLst>
            </p:cNvPr>
            <p:cNvSpPr/>
            <p:nvPr/>
          </p:nvSpPr>
          <p:spPr>
            <a:xfrm>
              <a:off x="187569" y="1446127"/>
              <a:ext cx="3845169" cy="700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C88ECBE-BAF3-F894-DB08-B6430EA4A297}"/>
              </a:ext>
            </a:extLst>
          </p:cNvPr>
          <p:cNvSpPr txBox="1"/>
          <p:nvPr/>
        </p:nvSpPr>
        <p:spPr>
          <a:xfrm>
            <a:off x="187569" y="117232"/>
            <a:ext cx="3845169" cy="677108"/>
          </a:xfrm>
          <a:prstGeom prst="rect">
            <a:avLst/>
          </a:prstGeom>
          <a:noFill/>
        </p:spPr>
        <p:txBody>
          <a:bodyPr wrap="square" rtlCol="0">
            <a:spAutoFit/>
          </a:bodyPr>
          <a:lstStyle/>
          <a:p>
            <a:pPr algn="r" rtl="0"/>
            <a:r>
              <a:rPr lang="de-DE" sz="3800">
                <a:solidFill>
                  <a:schemeClr val="tx2">
                    <a:lumMod val="75000"/>
                  </a:schemeClr>
                </a:solidFill>
                <a:latin typeface="Century Gothic" panose="020B0502020202020204" pitchFamily="34" charset="0"/>
              </a:rPr>
              <a:t>FALL-</a:t>
            </a:r>
          </a:p>
        </p:txBody>
      </p:sp>
      <p:sp>
        <p:nvSpPr>
          <p:cNvPr id="23" name="TextBox 22">
            <a:extLst>
              <a:ext uri="{FF2B5EF4-FFF2-40B4-BE49-F238E27FC236}">
                <a16:creationId xmlns:a16="http://schemas.microsoft.com/office/drawing/2014/main" id="{EC894426-DDFD-4692-BEDD-BCD33ACAFBBA}"/>
              </a:ext>
            </a:extLst>
          </p:cNvPr>
          <p:cNvSpPr txBox="1"/>
          <p:nvPr/>
        </p:nvSpPr>
        <p:spPr>
          <a:xfrm>
            <a:off x="187569" y="623015"/>
            <a:ext cx="3845169" cy="677108"/>
          </a:xfrm>
          <a:prstGeom prst="rect">
            <a:avLst/>
          </a:prstGeom>
          <a:noFill/>
        </p:spPr>
        <p:txBody>
          <a:bodyPr wrap="square" rtlCol="0">
            <a:spAutoFit/>
          </a:bodyPr>
          <a:lstStyle/>
          <a:p>
            <a:pPr algn="r" rtl="0"/>
            <a:r>
              <a:rPr lang="de-DE" sz="3800" b="1">
                <a:solidFill>
                  <a:schemeClr val="tx2">
                    <a:lumMod val="75000"/>
                  </a:schemeClr>
                </a:solidFill>
                <a:latin typeface="Century Gothic" panose="020B0502020202020204" pitchFamily="34" charset="0"/>
              </a:rPr>
              <a:t>STUDIE</a:t>
            </a:r>
          </a:p>
        </p:txBody>
      </p:sp>
      <p:sp>
        <p:nvSpPr>
          <p:cNvPr id="32" name="TextBox 31">
            <a:extLst>
              <a:ext uri="{FF2B5EF4-FFF2-40B4-BE49-F238E27FC236}">
                <a16:creationId xmlns:a16="http://schemas.microsoft.com/office/drawing/2014/main" id="{927B5937-3B24-355C-442C-1ADA3D747A26}"/>
              </a:ext>
            </a:extLst>
          </p:cNvPr>
          <p:cNvSpPr txBox="1"/>
          <p:nvPr/>
        </p:nvSpPr>
        <p:spPr>
          <a:xfrm>
            <a:off x="4220307" y="373129"/>
            <a:ext cx="7784124" cy="738664"/>
          </a:xfrm>
          <a:prstGeom prst="rect">
            <a:avLst/>
          </a:prstGeom>
          <a:noFill/>
        </p:spPr>
        <p:txBody>
          <a:bodyPr wrap="square" rtlCol="0">
            <a:spAutoFit/>
          </a:bodyPr>
          <a:lstStyle/>
          <a:p>
            <a:pPr algn="r" rtl="0"/>
            <a:r>
              <a:rPr lang="de-DE" sz="4200" spc="400">
                <a:solidFill>
                  <a:schemeClr val="bg1"/>
                </a:solidFill>
                <a:latin typeface="Century Gothic" panose="020B0502020202020204" pitchFamily="34" charset="0"/>
              </a:rPr>
              <a:t>ERGEBNISSE</a:t>
            </a:r>
          </a:p>
        </p:txBody>
      </p:sp>
      <p:sp>
        <p:nvSpPr>
          <p:cNvPr id="36" name="TextBox 35">
            <a:extLst>
              <a:ext uri="{FF2B5EF4-FFF2-40B4-BE49-F238E27FC236}">
                <a16:creationId xmlns:a16="http://schemas.microsoft.com/office/drawing/2014/main" id="{FC5361E9-27F0-8FDF-3895-5D16084419BB}"/>
              </a:ext>
            </a:extLst>
          </p:cNvPr>
          <p:cNvSpPr txBox="1"/>
          <p:nvPr/>
        </p:nvSpPr>
        <p:spPr>
          <a:xfrm>
            <a:off x="187568" y="3087970"/>
            <a:ext cx="8032795" cy="1551450"/>
          </a:xfrm>
          <a:prstGeom prst="rect">
            <a:avLst/>
          </a:prstGeom>
          <a:noFill/>
        </p:spPr>
        <p:txBody>
          <a:bodyPr wrap="square">
            <a:spAutoFit/>
          </a:bodyPr>
          <a:lstStyle/>
          <a:p>
            <a:pPr rtl="0">
              <a:lnSpc>
                <a:spcPct val="150000"/>
              </a:lnSpc>
            </a:pPr>
            <a:r>
              <a:rPr lang="de-DE" sz="2200" b="0" i="0" u="none" strike="noStrike" dirty="0">
                <a:solidFill>
                  <a:schemeClr val="tx2">
                    <a:lumMod val="75000"/>
                  </a:schemeClr>
                </a:solidFill>
                <a:effectLst/>
                <a:latin typeface="Century Gothic" panose="020B0502020202020204" pitchFamily="34" charset="0"/>
              </a:rPr>
              <a:t>Präsentieren Sie die Ergebnisse Ihrer Marketingaktivitäten. Verwenden Sie Daten, Statistiken und Grafiken, um den Erfolg klar und quantifizierbar zu veranschaulichen.</a:t>
            </a:r>
          </a:p>
        </p:txBody>
      </p:sp>
      <p:pic>
        <p:nvPicPr>
          <p:cNvPr id="2" name="Picture 1" descr="Ein grauer Kreis mit schwarzem Hintergrund Beschreibung automatisch generiert">
            <a:extLst>
              <a:ext uri="{FF2B5EF4-FFF2-40B4-BE49-F238E27FC236}">
                <a16:creationId xmlns:a16="http://schemas.microsoft.com/office/drawing/2014/main" id="{12DE00AE-5EAD-1EA2-A7DA-6733543AD5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10969" y="4704916"/>
            <a:ext cx="2014416" cy="2014416"/>
          </a:xfrm>
          <a:prstGeom prst="rect">
            <a:avLst/>
          </a:prstGeom>
        </p:spPr>
      </p:pic>
      <p:pic>
        <p:nvPicPr>
          <p:cNvPr id="3" name="Picture 2" descr="Eine weiße Linie mit Punkten Beschreibung automatisch generiert">
            <a:extLst>
              <a:ext uri="{FF2B5EF4-FFF2-40B4-BE49-F238E27FC236}">
                <a16:creationId xmlns:a16="http://schemas.microsoft.com/office/drawing/2014/main" id="{C081C46A-4227-C826-88B8-B1014D44BE5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06169" y="1947929"/>
            <a:ext cx="2624016" cy="2430469"/>
          </a:xfrm>
          <a:prstGeom prst="rect">
            <a:avLst/>
          </a:prstGeom>
        </p:spPr>
      </p:pic>
      <p:sp>
        <p:nvSpPr>
          <p:cNvPr id="7" name="TextBox 6">
            <a:extLst>
              <a:ext uri="{FF2B5EF4-FFF2-40B4-BE49-F238E27FC236}">
                <a16:creationId xmlns:a16="http://schemas.microsoft.com/office/drawing/2014/main" id="{C84C3CE7-CDA0-D31B-C1ED-46653F83A09A}"/>
              </a:ext>
            </a:extLst>
          </p:cNvPr>
          <p:cNvSpPr txBox="1"/>
          <p:nvPr/>
        </p:nvSpPr>
        <p:spPr>
          <a:xfrm>
            <a:off x="187569" y="2118864"/>
            <a:ext cx="3845169" cy="369332"/>
          </a:xfrm>
          <a:prstGeom prst="rect">
            <a:avLst/>
          </a:prstGeom>
          <a:noFill/>
        </p:spPr>
        <p:txBody>
          <a:bodyPr wrap="square">
            <a:spAutoFit/>
          </a:bodyPr>
          <a:lstStyle/>
          <a:p>
            <a:pPr rtl="0"/>
            <a:r>
              <a:rPr lang="de-DE" sz="1800" b="1">
                <a:solidFill>
                  <a:schemeClr val="bg1">
                    <a:lumMod val="50000"/>
                  </a:schemeClr>
                </a:solidFill>
                <a:latin typeface="Century Gothic" panose="020B0502020202020204" pitchFamily="34" charset="0"/>
              </a:rPr>
              <a:t>NAME DES UNTERNEHMENS</a:t>
            </a:r>
          </a:p>
        </p:txBody>
      </p:sp>
    </p:spTree>
    <p:extLst>
      <p:ext uri="{BB962C8B-B14F-4D97-AF65-F5344CB8AC3E}">
        <p14:creationId xmlns:p14="http://schemas.microsoft.com/office/powerpoint/2010/main" val="9540936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6497C742-FB9B-CFBD-DF53-7AA4BEFECB20}"/>
              </a:ext>
            </a:extLst>
          </p:cNvPr>
          <p:cNvSpPr/>
          <p:nvPr/>
        </p:nvSpPr>
        <p:spPr>
          <a:xfrm>
            <a:off x="0" y="1"/>
            <a:ext cx="121920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Parallelogram 1">
            <a:extLst>
              <a:ext uri="{FF2B5EF4-FFF2-40B4-BE49-F238E27FC236}">
                <a16:creationId xmlns:a16="http://schemas.microsoft.com/office/drawing/2014/main" id="{E9E3B734-0B38-2452-0EF6-1120B582CD24}"/>
              </a:ext>
            </a:extLst>
          </p:cNvPr>
          <p:cNvSpPr/>
          <p:nvPr/>
        </p:nvSpPr>
        <p:spPr>
          <a:xfrm>
            <a:off x="7425813" y="0"/>
            <a:ext cx="4766187" cy="1484922"/>
          </a:xfrm>
          <a:prstGeom prst="parallelogram">
            <a:avLst/>
          </a:prstGeom>
          <a:pattFill prst="pct10">
            <a:fgClr>
              <a:schemeClr val="bg1">
                <a:lumMod val="85000"/>
              </a:schemeClr>
            </a:fgClr>
            <a:bgClr>
              <a:schemeClr val="tx2">
                <a:lumMod val="75000"/>
              </a:schemeClr>
            </a:bgClr>
          </a:patt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nvGrpSpPr>
          <p:cNvPr id="18" name="Group 17">
            <a:extLst>
              <a:ext uri="{FF2B5EF4-FFF2-40B4-BE49-F238E27FC236}">
                <a16:creationId xmlns:a16="http://schemas.microsoft.com/office/drawing/2014/main" id="{4E947045-E728-BB19-207F-D5FBD8EAA29C}"/>
              </a:ext>
            </a:extLst>
          </p:cNvPr>
          <p:cNvGrpSpPr/>
          <p:nvPr/>
        </p:nvGrpSpPr>
        <p:grpSpPr>
          <a:xfrm>
            <a:off x="187569" y="117232"/>
            <a:ext cx="3845169" cy="1602153"/>
            <a:chOff x="187569" y="117232"/>
            <a:chExt cx="3845169" cy="1602153"/>
          </a:xfrm>
          <a:effectLst>
            <a:outerShdw blurRad="50800" dist="38100" dir="8100000" algn="tr" rotWithShape="0">
              <a:prstClr val="black">
                <a:alpha val="40000"/>
              </a:prstClr>
            </a:outerShdw>
          </a:effectLst>
        </p:grpSpPr>
        <p:sp>
          <p:nvSpPr>
            <p:cNvPr id="6" name="Speech Bubble: Rectangle 5">
              <a:extLst>
                <a:ext uri="{FF2B5EF4-FFF2-40B4-BE49-F238E27FC236}">
                  <a16:creationId xmlns:a16="http://schemas.microsoft.com/office/drawing/2014/main" id="{1FA78A1E-5024-1A2A-0FC4-1B0675435219}"/>
                </a:ext>
              </a:extLst>
            </p:cNvPr>
            <p:cNvSpPr/>
            <p:nvPr/>
          </p:nvSpPr>
          <p:spPr>
            <a:xfrm>
              <a:off x="187569" y="117232"/>
              <a:ext cx="3845169" cy="1602153"/>
            </a:xfrm>
            <a:prstGeom prst="wedgeRectCallout">
              <a:avLst/>
            </a:prstGeom>
            <a:solidFill>
              <a:srgbClr val="E1B5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bstraktes rotes geometrisches Muster">
              <a:extLst>
                <a:ext uri="{FF2B5EF4-FFF2-40B4-BE49-F238E27FC236}">
                  <a16:creationId xmlns:a16="http://schemas.microsoft.com/office/drawing/2014/main" id="{57538408-762C-7BFD-D3E3-216634D2AB30}"/>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Lst>
            </a:blip>
            <a:srcRect b="46646"/>
            <a:stretch/>
          </p:blipFill>
          <p:spPr>
            <a:xfrm>
              <a:off x="187569" y="117232"/>
              <a:ext cx="3845169" cy="1367691"/>
            </a:xfrm>
            <a:prstGeom prst="rect">
              <a:avLst/>
            </a:prstGeom>
          </p:spPr>
        </p:pic>
        <p:sp>
          <p:nvSpPr>
            <p:cNvPr id="12" name="Rectangle 11">
              <a:extLst>
                <a:ext uri="{FF2B5EF4-FFF2-40B4-BE49-F238E27FC236}">
                  <a16:creationId xmlns:a16="http://schemas.microsoft.com/office/drawing/2014/main" id="{7C6D29D3-8DB3-F7DA-4730-184E07367C2B}"/>
                </a:ext>
              </a:extLst>
            </p:cNvPr>
            <p:cNvSpPr/>
            <p:nvPr/>
          </p:nvSpPr>
          <p:spPr>
            <a:xfrm>
              <a:off x="187569" y="1446127"/>
              <a:ext cx="3845169" cy="700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C88ECBE-BAF3-F894-DB08-B6430EA4A297}"/>
              </a:ext>
            </a:extLst>
          </p:cNvPr>
          <p:cNvSpPr txBox="1"/>
          <p:nvPr/>
        </p:nvSpPr>
        <p:spPr>
          <a:xfrm>
            <a:off x="187569" y="117232"/>
            <a:ext cx="3845169" cy="677108"/>
          </a:xfrm>
          <a:prstGeom prst="rect">
            <a:avLst/>
          </a:prstGeom>
          <a:noFill/>
        </p:spPr>
        <p:txBody>
          <a:bodyPr wrap="square" rtlCol="0">
            <a:spAutoFit/>
          </a:bodyPr>
          <a:lstStyle/>
          <a:p>
            <a:pPr algn="r" rtl="0"/>
            <a:r>
              <a:rPr lang="de-DE" sz="3800">
                <a:solidFill>
                  <a:schemeClr val="tx2">
                    <a:lumMod val="75000"/>
                  </a:schemeClr>
                </a:solidFill>
                <a:latin typeface="Century Gothic" panose="020B0502020202020204" pitchFamily="34" charset="0"/>
              </a:rPr>
              <a:t>FALL-</a:t>
            </a:r>
          </a:p>
        </p:txBody>
      </p:sp>
      <p:sp>
        <p:nvSpPr>
          <p:cNvPr id="23" name="TextBox 22">
            <a:extLst>
              <a:ext uri="{FF2B5EF4-FFF2-40B4-BE49-F238E27FC236}">
                <a16:creationId xmlns:a16="http://schemas.microsoft.com/office/drawing/2014/main" id="{EC894426-DDFD-4692-BEDD-BCD33ACAFBBA}"/>
              </a:ext>
            </a:extLst>
          </p:cNvPr>
          <p:cNvSpPr txBox="1"/>
          <p:nvPr/>
        </p:nvSpPr>
        <p:spPr>
          <a:xfrm>
            <a:off x="187569" y="623015"/>
            <a:ext cx="3845169" cy="677108"/>
          </a:xfrm>
          <a:prstGeom prst="rect">
            <a:avLst/>
          </a:prstGeom>
          <a:noFill/>
        </p:spPr>
        <p:txBody>
          <a:bodyPr wrap="square" rtlCol="0">
            <a:spAutoFit/>
          </a:bodyPr>
          <a:lstStyle/>
          <a:p>
            <a:pPr algn="r" rtl="0"/>
            <a:r>
              <a:rPr lang="de-DE" sz="3800" b="1">
                <a:solidFill>
                  <a:schemeClr val="tx2">
                    <a:lumMod val="75000"/>
                  </a:schemeClr>
                </a:solidFill>
                <a:latin typeface="Century Gothic" panose="020B0502020202020204" pitchFamily="34" charset="0"/>
              </a:rPr>
              <a:t>STUDIE</a:t>
            </a:r>
          </a:p>
        </p:txBody>
      </p:sp>
      <p:sp>
        <p:nvSpPr>
          <p:cNvPr id="32" name="TextBox 31">
            <a:extLst>
              <a:ext uri="{FF2B5EF4-FFF2-40B4-BE49-F238E27FC236}">
                <a16:creationId xmlns:a16="http://schemas.microsoft.com/office/drawing/2014/main" id="{927B5937-3B24-355C-442C-1ADA3D747A26}"/>
              </a:ext>
            </a:extLst>
          </p:cNvPr>
          <p:cNvSpPr txBox="1"/>
          <p:nvPr/>
        </p:nvSpPr>
        <p:spPr>
          <a:xfrm>
            <a:off x="4220307" y="373129"/>
            <a:ext cx="7784124" cy="738664"/>
          </a:xfrm>
          <a:prstGeom prst="rect">
            <a:avLst/>
          </a:prstGeom>
          <a:noFill/>
        </p:spPr>
        <p:txBody>
          <a:bodyPr wrap="square" rtlCol="0">
            <a:spAutoFit/>
          </a:bodyPr>
          <a:lstStyle/>
          <a:p>
            <a:pPr algn="r" rtl="0"/>
            <a:r>
              <a:rPr lang="de-DE" sz="4200" spc="400">
                <a:solidFill>
                  <a:schemeClr val="bg1"/>
                </a:solidFill>
                <a:latin typeface="Century Gothic" panose="020B0502020202020204" pitchFamily="34" charset="0"/>
              </a:rPr>
              <a:t>ERFAHRUNGSBERICHTE</a:t>
            </a:r>
          </a:p>
        </p:txBody>
      </p:sp>
      <p:sp>
        <p:nvSpPr>
          <p:cNvPr id="36" name="TextBox 35">
            <a:extLst>
              <a:ext uri="{FF2B5EF4-FFF2-40B4-BE49-F238E27FC236}">
                <a16:creationId xmlns:a16="http://schemas.microsoft.com/office/drawing/2014/main" id="{FC5361E9-27F0-8FDF-3895-5D16084419BB}"/>
              </a:ext>
            </a:extLst>
          </p:cNvPr>
          <p:cNvSpPr txBox="1"/>
          <p:nvPr/>
        </p:nvSpPr>
        <p:spPr>
          <a:xfrm>
            <a:off x="2915138" y="2942220"/>
            <a:ext cx="6154971" cy="2567113"/>
          </a:xfrm>
          <a:prstGeom prst="rect">
            <a:avLst/>
          </a:prstGeom>
          <a:noFill/>
        </p:spPr>
        <p:txBody>
          <a:bodyPr wrap="square">
            <a:spAutoFit/>
          </a:bodyPr>
          <a:lstStyle/>
          <a:p>
            <a:pPr rtl="0">
              <a:lnSpc>
                <a:spcPct val="150000"/>
              </a:lnSpc>
            </a:pPr>
            <a:r>
              <a:rPr lang="de-DE" sz="2200" b="0" i="0" u="none" strike="noStrike" dirty="0">
                <a:solidFill>
                  <a:schemeClr val="bg1">
                    <a:lumMod val="95000"/>
                  </a:schemeClr>
                </a:solidFill>
                <a:effectLst/>
                <a:latin typeface="Century Gothic" panose="020B0502020202020204" pitchFamily="34" charset="0"/>
              </a:rPr>
              <a:t>Fügen Sie Zitate</a:t>
            </a:r>
            <a:r>
              <a:rPr lang="de-DE" sz="2200" dirty="0">
                <a:solidFill>
                  <a:schemeClr val="bg1">
                    <a:lumMod val="95000"/>
                  </a:schemeClr>
                </a:solidFill>
                <a:latin typeface="Century Gothic" panose="020B0502020202020204" pitchFamily="34" charset="0"/>
              </a:rPr>
              <a:t> oder </a:t>
            </a:r>
            <a:r>
              <a:rPr lang="de-DE" sz="2200" b="0" i="0" u="none" strike="noStrike" dirty="0">
                <a:solidFill>
                  <a:schemeClr val="bg1">
                    <a:lumMod val="95000"/>
                  </a:schemeClr>
                </a:solidFill>
                <a:effectLst/>
                <a:latin typeface="Century Gothic" panose="020B0502020202020204" pitchFamily="34" charset="0"/>
              </a:rPr>
              <a:t>Erfahrungsberichte von Kund*innen/Auftraggebern hinzu, die die Wirksamkeit Ihrer Lösung untermauern. Stellen Sie sicher, dass sie relevant sind und einen Mehrwert für Ihre Fallstudie darstellen.</a:t>
            </a:r>
          </a:p>
        </p:txBody>
      </p:sp>
      <p:pic>
        <p:nvPicPr>
          <p:cNvPr id="7" name="Graphic 6" descr="Öffnendes einfarbiges Anführungszeichen">
            <a:extLst>
              <a:ext uri="{FF2B5EF4-FFF2-40B4-BE49-F238E27FC236}">
                <a16:creationId xmlns:a16="http://schemas.microsoft.com/office/drawing/2014/main" id="{FA44E701-8161-D970-016A-59A7EC6F465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4554415"/>
            <a:ext cx="2303585" cy="2303585"/>
          </a:xfrm>
          <a:prstGeom prst="rect">
            <a:avLst/>
          </a:prstGeom>
        </p:spPr>
      </p:pic>
      <p:pic>
        <p:nvPicPr>
          <p:cNvPr id="8" name="Graphic 7" descr="Öffnendes einfarbiges Anführungszeichen">
            <a:extLst>
              <a:ext uri="{FF2B5EF4-FFF2-40B4-BE49-F238E27FC236}">
                <a16:creationId xmlns:a16="http://schemas.microsoft.com/office/drawing/2014/main" id="{A7F2E73A-B6EA-8125-1774-0A65FB7C3C1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0800000">
            <a:off x="9888415" y="1397364"/>
            <a:ext cx="2303585" cy="2303585"/>
          </a:xfrm>
          <a:prstGeom prst="rect">
            <a:avLst/>
          </a:prstGeom>
        </p:spPr>
      </p:pic>
      <p:sp>
        <p:nvSpPr>
          <p:cNvPr id="9" name="TextBox 8">
            <a:extLst>
              <a:ext uri="{FF2B5EF4-FFF2-40B4-BE49-F238E27FC236}">
                <a16:creationId xmlns:a16="http://schemas.microsoft.com/office/drawing/2014/main" id="{5FF5B4D7-5BA0-934A-3A51-DB2C4151B11E}"/>
              </a:ext>
            </a:extLst>
          </p:cNvPr>
          <p:cNvSpPr txBox="1"/>
          <p:nvPr/>
        </p:nvSpPr>
        <p:spPr>
          <a:xfrm>
            <a:off x="4220307" y="5848829"/>
            <a:ext cx="7518400" cy="455189"/>
          </a:xfrm>
          <a:prstGeom prst="rect">
            <a:avLst/>
          </a:prstGeom>
          <a:noFill/>
        </p:spPr>
        <p:txBody>
          <a:bodyPr wrap="square">
            <a:spAutoFit/>
          </a:bodyPr>
          <a:lstStyle/>
          <a:p>
            <a:pPr algn="r" rtl="0">
              <a:lnSpc>
                <a:spcPct val="150000"/>
              </a:lnSpc>
            </a:pPr>
            <a:r>
              <a:rPr lang="de-DE" i="1">
                <a:solidFill>
                  <a:schemeClr val="bg1">
                    <a:lumMod val="95000"/>
                  </a:schemeClr>
                </a:solidFill>
                <a:latin typeface="Century Gothic" panose="020B0502020202020204" pitchFamily="34" charset="0"/>
              </a:rPr>
              <a:t>– Name der Quelle, Titel/Firma</a:t>
            </a:r>
          </a:p>
        </p:txBody>
      </p:sp>
      <p:pic>
        <p:nvPicPr>
          <p:cNvPr id="13" name="Picture 12" descr="Porträt eines Mannes im hellbraunen Hemd">
            <a:extLst>
              <a:ext uri="{FF2B5EF4-FFF2-40B4-BE49-F238E27FC236}">
                <a16:creationId xmlns:a16="http://schemas.microsoft.com/office/drawing/2014/main" id="{2C65ED76-D600-8A73-C13E-516D65DA721D}"/>
              </a:ext>
            </a:extLst>
          </p:cNvPr>
          <p:cNvPicPr>
            <a:picLocks noChangeAspect="1"/>
          </p:cNvPicPr>
          <p:nvPr/>
        </p:nvPicPr>
        <p:blipFill rotWithShape="1">
          <a:blip r:embed="rId6"/>
          <a:srcRect l="24661" r="16717"/>
          <a:stretch/>
        </p:blipFill>
        <p:spPr>
          <a:xfrm>
            <a:off x="9888415" y="3700949"/>
            <a:ext cx="1792435" cy="2038419"/>
          </a:xfrm>
          <a:prstGeom prst="rect">
            <a:avLst/>
          </a:prstGeom>
        </p:spPr>
      </p:pic>
      <p:sp>
        <p:nvSpPr>
          <p:cNvPr id="14" name="TextBox 13">
            <a:extLst>
              <a:ext uri="{FF2B5EF4-FFF2-40B4-BE49-F238E27FC236}">
                <a16:creationId xmlns:a16="http://schemas.microsoft.com/office/drawing/2014/main" id="{45B98A90-90D6-2274-E501-034C955BD7FE}"/>
              </a:ext>
            </a:extLst>
          </p:cNvPr>
          <p:cNvSpPr txBox="1"/>
          <p:nvPr/>
        </p:nvSpPr>
        <p:spPr>
          <a:xfrm>
            <a:off x="187569" y="2118864"/>
            <a:ext cx="3845169" cy="369332"/>
          </a:xfrm>
          <a:prstGeom prst="rect">
            <a:avLst/>
          </a:prstGeom>
          <a:noFill/>
        </p:spPr>
        <p:txBody>
          <a:bodyPr wrap="square">
            <a:spAutoFit/>
          </a:bodyPr>
          <a:lstStyle/>
          <a:p>
            <a:pPr rtl="0"/>
            <a:r>
              <a:rPr lang="de-DE" sz="1800" b="1">
                <a:solidFill>
                  <a:schemeClr val="bg1">
                    <a:lumMod val="50000"/>
                  </a:schemeClr>
                </a:solidFill>
                <a:latin typeface="Century Gothic" panose="020B0502020202020204" pitchFamily="34" charset="0"/>
              </a:rPr>
              <a:t>NAME DES UNTERNEHMENS</a:t>
            </a:r>
          </a:p>
        </p:txBody>
      </p:sp>
    </p:spTree>
    <p:extLst>
      <p:ext uri="{BB962C8B-B14F-4D97-AF65-F5344CB8AC3E}">
        <p14:creationId xmlns:p14="http://schemas.microsoft.com/office/powerpoint/2010/main" val="14426097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6497C742-FB9B-CFBD-DF53-7AA4BEFECB20}"/>
              </a:ext>
            </a:extLst>
          </p:cNvPr>
          <p:cNvSpPr/>
          <p:nvPr/>
        </p:nvSpPr>
        <p:spPr>
          <a:xfrm>
            <a:off x="0" y="0"/>
            <a:ext cx="12192000" cy="1484923"/>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arallelogram 2">
            <a:extLst>
              <a:ext uri="{FF2B5EF4-FFF2-40B4-BE49-F238E27FC236}">
                <a16:creationId xmlns:a16="http://schemas.microsoft.com/office/drawing/2014/main" id="{C9B533CC-08A8-F22A-FDF7-17CB7BB3BDAD}"/>
              </a:ext>
            </a:extLst>
          </p:cNvPr>
          <p:cNvSpPr/>
          <p:nvPr/>
        </p:nvSpPr>
        <p:spPr>
          <a:xfrm>
            <a:off x="7425813" y="0"/>
            <a:ext cx="4766187" cy="1484922"/>
          </a:xfrm>
          <a:prstGeom prst="parallelogram">
            <a:avLst/>
          </a:prstGeom>
          <a:pattFill prst="pct10">
            <a:fgClr>
              <a:schemeClr val="bg1">
                <a:lumMod val="85000"/>
              </a:schemeClr>
            </a:fgClr>
            <a:bgClr>
              <a:schemeClr val="tx2">
                <a:lumMod val="75000"/>
              </a:schemeClr>
            </a:bgClr>
          </a:patt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nvGrpSpPr>
          <p:cNvPr id="18" name="Group 17">
            <a:extLst>
              <a:ext uri="{FF2B5EF4-FFF2-40B4-BE49-F238E27FC236}">
                <a16:creationId xmlns:a16="http://schemas.microsoft.com/office/drawing/2014/main" id="{4E947045-E728-BB19-207F-D5FBD8EAA29C}"/>
              </a:ext>
            </a:extLst>
          </p:cNvPr>
          <p:cNvGrpSpPr/>
          <p:nvPr/>
        </p:nvGrpSpPr>
        <p:grpSpPr>
          <a:xfrm>
            <a:off x="187569" y="117232"/>
            <a:ext cx="3845169" cy="1602153"/>
            <a:chOff x="187569" y="117232"/>
            <a:chExt cx="3845169" cy="1602153"/>
          </a:xfrm>
          <a:effectLst>
            <a:outerShdw blurRad="50800" dist="38100" dir="8100000" algn="tr" rotWithShape="0">
              <a:prstClr val="black">
                <a:alpha val="40000"/>
              </a:prstClr>
            </a:outerShdw>
          </a:effectLst>
        </p:grpSpPr>
        <p:sp>
          <p:nvSpPr>
            <p:cNvPr id="6" name="Speech Bubble: Rectangle 5">
              <a:extLst>
                <a:ext uri="{FF2B5EF4-FFF2-40B4-BE49-F238E27FC236}">
                  <a16:creationId xmlns:a16="http://schemas.microsoft.com/office/drawing/2014/main" id="{1FA78A1E-5024-1A2A-0FC4-1B0675435219}"/>
                </a:ext>
              </a:extLst>
            </p:cNvPr>
            <p:cNvSpPr/>
            <p:nvPr/>
          </p:nvSpPr>
          <p:spPr>
            <a:xfrm>
              <a:off x="187569" y="117232"/>
              <a:ext cx="3845169" cy="1602153"/>
            </a:xfrm>
            <a:prstGeom prst="wedgeRectCallout">
              <a:avLst/>
            </a:prstGeom>
            <a:solidFill>
              <a:srgbClr val="E1B5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bstraktes rotes geometrisches Muster">
              <a:extLst>
                <a:ext uri="{FF2B5EF4-FFF2-40B4-BE49-F238E27FC236}">
                  <a16:creationId xmlns:a16="http://schemas.microsoft.com/office/drawing/2014/main" id="{57538408-762C-7BFD-D3E3-216634D2AB30}"/>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Lst>
            </a:blip>
            <a:srcRect b="46646"/>
            <a:stretch/>
          </p:blipFill>
          <p:spPr>
            <a:xfrm>
              <a:off x="187569" y="117232"/>
              <a:ext cx="3845169" cy="1367691"/>
            </a:xfrm>
            <a:prstGeom prst="rect">
              <a:avLst/>
            </a:prstGeom>
          </p:spPr>
        </p:pic>
        <p:sp>
          <p:nvSpPr>
            <p:cNvPr id="12" name="Rectangle 11">
              <a:extLst>
                <a:ext uri="{FF2B5EF4-FFF2-40B4-BE49-F238E27FC236}">
                  <a16:creationId xmlns:a16="http://schemas.microsoft.com/office/drawing/2014/main" id="{7C6D29D3-8DB3-F7DA-4730-184E07367C2B}"/>
                </a:ext>
              </a:extLst>
            </p:cNvPr>
            <p:cNvSpPr/>
            <p:nvPr/>
          </p:nvSpPr>
          <p:spPr>
            <a:xfrm>
              <a:off x="187569" y="1446127"/>
              <a:ext cx="3845169" cy="700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C88ECBE-BAF3-F894-DB08-B6430EA4A297}"/>
              </a:ext>
            </a:extLst>
          </p:cNvPr>
          <p:cNvSpPr txBox="1"/>
          <p:nvPr/>
        </p:nvSpPr>
        <p:spPr>
          <a:xfrm>
            <a:off x="187569" y="117232"/>
            <a:ext cx="3845169" cy="677108"/>
          </a:xfrm>
          <a:prstGeom prst="rect">
            <a:avLst/>
          </a:prstGeom>
          <a:noFill/>
        </p:spPr>
        <p:txBody>
          <a:bodyPr wrap="square" rtlCol="0">
            <a:spAutoFit/>
          </a:bodyPr>
          <a:lstStyle/>
          <a:p>
            <a:pPr algn="r" rtl="0"/>
            <a:r>
              <a:rPr lang="de-DE" sz="3800">
                <a:solidFill>
                  <a:schemeClr val="tx2">
                    <a:lumMod val="75000"/>
                  </a:schemeClr>
                </a:solidFill>
                <a:latin typeface="Century Gothic" panose="020B0502020202020204" pitchFamily="34" charset="0"/>
              </a:rPr>
              <a:t>FALL-</a:t>
            </a:r>
          </a:p>
        </p:txBody>
      </p:sp>
      <p:sp>
        <p:nvSpPr>
          <p:cNvPr id="23" name="TextBox 22">
            <a:extLst>
              <a:ext uri="{FF2B5EF4-FFF2-40B4-BE49-F238E27FC236}">
                <a16:creationId xmlns:a16="http://schemas.microsoft.com/office/drawing/2014/main" id="{EC894426-DDFD-4692-BEDD-BCD33ACAFBBA}"/>
              </a:ext>
            </a:extLst>
          </p:cNvPr>
          <p:cNvSpPr txBox="1"/>
          <p:nvPr/>
        </p:nvSpPr>
        <p:spPr>
          <a:xfrm>
            <a:off x="187569" y="623015"/>
            <a:ext cx="3845169" cy="677108"/>
          </a:xfrm>
          <a:prstGeom prst="rect">
            <a:avLst/>
          </a:prstGeom>
          <a:noFill/>
        </p:spPr>
        <p:txBody>
          <a:bodyPr wrap="square" rtlCol="0">
            <a:spAutoFit/>
          </a:bodyPr>
          <a:lstStyle/>
          <a:p>
            <a:pPr algn="r" rtl="0"/>
            <a:r>
              <a:rPr lang="de-DE" sz="3800" b="1">
                <a:solidFill>
                  <a:schemeClr val="tx2">
                    <a:lumMod val="75000"/>
                  </a:schemeClr>
                </a:solidFill>
                <a:latin typeface="Century Gothic" panose="020B0502020202020204" pitchFamily="34" charset="0"/>
              </a:rPr>
              <a:t>STUDIE</a:t>
            </a:r>
          </a:p>
        </p:txBody>
      </p:sp>
      <p:sp>
        <p:nvSpPr>
          <p:cNvPr id="32" name="TextBox 31">
            <a:extLst>
              <a:ext uri="{FF2B5EF4-FFF2-40B4-BE49-F238E27FC236}">
                <a16:creationId xmlns:a16="http://schemas.microsoft.com/office/drawing/2014/main" id="{927B5937-3B24-355C-442C-1ADA3D747A26}"/>
              </a:ext>
            </a:extLst>
          </p:cNvPr>
          <p:cNvSpPr txBox="1"/>
          <p:nvPr/>
        </p:nvSpPr>
        <p:spPr>
          <a:xfrm>
            <a:off x="4220307" y="373129"/>
            <a:ext cx="7784124" cy="738664"/>
          </a:xfrm>
          <a:prstGeom prst="rect">
            <a:avLst/>
          </a:prstGeom>
          <a:noFill/>
        </p:spPr>
        <p:txBody>
          <a:bodyPr wrap="square" rtlCol="0">
            <a:spAutoFit/>
          </a:bodyPr>
          <a:lstStyle/>
          <a:p>
            <a:pPr algn="r" rtl="0"/>
            <a:r>
              <a:rPr lang="de-DE" sz="4200" spc="400">
                <a:solidFill>
                  <a:schemeClr val="bg1"/>
                </a:solidFill>
                <a:latin typeface="Century Gothic" panose="020B0502020202020204" pitchFamily="34" charset="0"/>
              </a:rPr>
              <a:t>FAZIT</a:t>
            </a:r>
          </a:p>
        </p:txBody>
      </p:sp>
      <p:sp>
        <p:nvSpPr>
          <p:cNvPr id="36" name="TextBox 35">
            <a:extLst>
              <a:ext uri="{FF2B5EF4-FFF2-40B4-BE49-F238E27FC236}">
                <a16:creationId xmlns:a16="http://schemas.microsoft.com/office/drawing/2014/main" id="{FC5361E9-27F0-8FDF-3895-5D16084419BB}"/>
              </a:ext>
            </a:extLst>
          </p:cNvPr>
          <p:cNvSpPr txBox="1"/>
          <p:nvPr/>
        </p:nvSpPr>
        <p:spPr>
          <a:xfrm>
            <a:off x="187569" y="3509108"/>
            <a:ext cx="11566769" cy="1043619"/>
          </a:xfrm>
          <a:prstGeom prst="rect">
            <a:avLst/>
          </a:prstGeom>
          <a:noFill/>
        </p:spPr>
        <p:txBody>
          <a:bodyPr wrap="square">
            <a:spAutoFit/>
          </a:bodyPr>
          <a:lstStyle/>
          <a:p>
            <a:pPr rtl="0">
              <a:lnSpc>
                <a:spcPct val="150000"/>
              </a:lnSpc>
            </a:pPr>
            <a:r>
              <a:rPr lang="de-DE" sz="2200" b="0" i="0" u="none" strike="noStrike">
                <a:solidFill>
                  <a:schemeClr val="tx2">
                    <a:lumMod val="75000"/>
                  </a:schemeClr>
                </a:solidFill>
                <a:effectLst/>
                <a:latin typeface="Century Gothic" panose="020B0502020202020204" pitchFamily="34" charset="0"/>
              </a:rPr>
              <a:t>Fassen Sie die wichtigsten Punkte Ihrer Fallstudie zusammen. Heben Sie die wichtigsten Erkenntnisse und die Gesamtwirkung Ihrer Marketingaktivitäten hervor.</a:t>
            </a:r>
          </a:p>
        </p:txBody>
      </p:sp>
      <p:sp>
        <p:nvSpPr>
          <p:cNvPr id="2" name="TextBox 1">
            <a:extLst>
              <a:ext uri="{FF2B5EF4-FFF2-40B4-BE49-F238E27FC236}">
                <a16:creationId xmlns:a16="http://schemas.microsoft.com/office/drawing/2014/main" id="{EF7F9C8C-DBB4-BDDF-7C7F-32C3B8B6311D}"/>
              </a:ext>
            </a:extLst>
          </p:cNvPr>
          <p:cNvSpPr txBox="1"/>
          <p:nvPr/>
        </p:nvSpPr>
        <p:spPr>
          <a:xfrm>
            <a:off x="187569" y="2118864"/>
            <a:ext cx="3845169" cy="369332"/>
          </a:xfrm>
          <a:prstGeom prst="rect">
            <a:avLst/>
          </a:prstGeom>
          <a:noFill/>
        </p:spPr>
        <p:txBody>
          <a:bodyPr wrap="square">
            <a:spAutoFit/>
          </a:bodyPr>
          <a:lstStyle/>
          <a:p>
            <a:pPr rtl="0"/>
            <a:r>
              <a:rPr lang="de-DE" sz="1800" b="1">
                <a:solidFill>
                  <a:schemeClr val="bg1">
                    <a:lumMod val="50000"/>
                  </a:schemeClr>
                </a:solidFill>
                <a:latin typeface="Century Gothic" panose="020B0502020202020204" pitchFamily="34" charset="0"/>
              </a:rPr>
              <a:t>NAME DES UNTERNEHMENS</a:t>
            </a:r>
          </a:p>
        </p:txBody>
      </p:sp>
    </p:spTree>
    <p:extLst>
      <p:ext uri="{BB962C8B-B14F-4D97-AF65-F5344CB8AC3E}">
        <p14:creationId xmlns:p14="http://schemas.microsoft.com/office/powerpoint/2010/main" val="3381457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6497C742-FB9B-CFBD-DF53-7AA4BEFECB20}"/>
              </a:ext>
            </a:extLst>
          </p:cNvPr>
          <p:cNvSpPr/>
          <p:nvPr/>
        </p:nvSpPr>
        <p:spPr>
          <a:xfrm>
            <a:off x="0" y="0"/>
            <a:ext cx="12192000" cy="1484923"/>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arallelogram 2">
            <a:extLst>
              <a:ext uri="{FF2B5EF4-FFF2-40B4-BE49-F238E27FC236}">
                <a16:creationId xmlns:a16="http://schemas.microsoft.com/office/drawing/2014/main" id="{85845816-A425-210F-4E22-4FD098C127DE}"/>
              </a:ext>
            </a:extLst>
          </p:cNvPr>
          <p:cNvSpPr/>
          <p:nvPr/>
        </p:nvSpPr>
        <p:spPr>
          <a:xfrm>
            <a:off x="7425813" y="0"/>
            <a:ext cx="4766187" cy="1484922"/>
          </a:xfrm>
          <a:prstGeom prst="parallelogram">
            <a:avLst/>
          </a:prstGeom>
          <a:pattFill prst="pct10">
            <a:fgClr>
              <a:schemeClr val="bg1">
                <a:lumMod val="85000"/>
              </a:schemeClr>
            </a:fgClr>
            <a:bgClr>
              <a:schemeClr val="tx2">
                <a:lumMod val="75000"/>
              </a:schemeClr>
            </a:bgClr>
          </a:patt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0" name="TextBox 19">
            <a:extLst>
              <a:ext uri="{FF2B5EF4-FFF2-40B4-BE49-F238E27FC236}">
                <a16:creationId xmlns:a16="http://schemas.microsoft.com/office/drawing/2014/main" id="{6C88ECBE-BAF3-F894-DB08-B6430EA4A297}"/>
              </a:ext>
            </a:extLst>
          </p:cNvPr>
          <p:cNvSpPr txBox="1"/>
          <p:nvPr/>
        </p:nvSpPr>
        <p:spPr>
          <a:xfrm>
            <a:off x="187569" y="117232"/>
            <a:ext cx="3845169" cy="677108"/>
          </a:xfrm>
          <a:prstGeom prst="rect">
            <a:avLst/>
          </a:prstGeom>
          <a:noFill/>
        </p:spPr>
        <p:txBody>
          <a:bodyPr wrap="square" rtlCol="0">
            <a:spAutoFit/>
          </a:bodyPr>
          <a:lstStyle/>
          <a:p>
            <a:pPr algn="r" rtl="0"/>
            <a:r>
              <a:rPr lang="de-DE" sz="3800">
                <a:solidFill>
                  <a:schemeClr val="tx2">
                    <a:lumMod val="75000"/>
                  </a:schemeClr>
                </a:solidFill>
                <a:latin typeface="Century Gothic" panose="020B0502020202020204" pitchFamily="34" charset="0"/>
              </a:rPr>
              <a:t>FALL-</a:t>
            </a:r>
          </a:p>
        </p:txBody>
      </p:sp>
      <p:sp>
        <p:nvSpPr>
          <p:cNvPr id="23" name="TextBox 22">
            <a:extLst>
              <a:ext uri="{FF2B5EF4-FFF2-40B4-BE49-F238E27FC236}">
                <a16:creationId xmlns:a16="http://schemas.microsoft.com/office/drawing/2014/main" id="{EC894426-DDFD-4692-BEDD-BCD33ACAFBBA}"/>
              </a:ext>
            </a:extLst>
          </p:cNvPr>
          <p:cNvSpPr txBox="1"/>
          <p:nvPr/>
        </p:nvSpPr>
        <p:spPr>
          <a:xfrm>
            <a:off x="187569" y="623015"/>
            <a:ext cx="3845169" cy="677108"/>
          </a:xfrm>
          <a:prstGeom prst="rect">
            <a:avLst/>
          </a:prstGeom>
          <a:noFill/>
        </p:spPr>
        <p:txBody>
          <a:bodyPr wrap="square" rtlCol="0">
            <a:spAutoFit/>
          </a:bodyPr>
          <a:lstStyle/>
          <a:p>
            <a:pPr algn="r" rtl="0"/>
            <a:r>
              <a:rPr lang="de-DE" sz="3800" b="1">
                <a:solidFill>
                  <a:schemeClr val="tx2">
                    <a:lumMod val="75000"/>
                  </a:schemeClr>
                </a:solidFill>
                <a:latin typeface="Century Gothic" panose="020B0502020202020204" pitchFamily="34" charset="0"/>
              </a:rPr>
              <a:t>STUDIE</a:t>
            </a:r>
          </a:p>
        </p:txBody>
      </p:sp>
      <p:sp>
        <p:nvSpPr>
          <p:cNvPr id="32" name="TextBox 31">
            <a:extLst>
              <a:ext uri="{FF2B5EF4-FFF2-40B4-BE49-F238E27FC236}">
                <a16:creationId xmlns:a16="http://schemas.microsoft.com/office/drawing/2014/main" id="{927B5937-3B24-355C-442C-1ADA3D747A26}"/>
              </a:ext>
            </a:extLst>
          </p:cNvPr>
          <p:cNvSpPr txBox="1"/>
          <p:nvPr/>
        </p:nvSpPr>
        <p:spPr>
          <a:xfrm>
            <a:off x="4220307" y="373129"/>
            <a:ext cx="7784124" cy="738664"/>
          </a:xfrm>
          <a:prstGeom prst="rect">
            <a:avLst/>
          </a:prstGeom>
          <a:noFill/>
        </p:spPr>
        <p:txBody>
          <a:bodyPr wrap="square" rtlCol="0">
            <a:spAutoFit/>
          </a:bodyPr>
          <a:lstStyle/>
          <a:p>
            <a:pPr algn="r" rtl="0"/>
            <a:r>
              <a:rPr lang="de-DE" sz="4200" spc="400">
                <a:solidFill>
                  <a:schemeClr val="bg1"/>
                </a:solidFill>
                <a:latin typeface="Century Gothic" panose="020B0502020202020204" pitchFamily="34" charset="0"/>
              </a:rPr>
              <a:t>CALL-TO-ACTION</a:t>
            </a:r>
          </a:p>
        </p:txBody>
      </p:sp>
      <p:sp>
        <p:nvSpPr>
          <p:cNvPr id="36" name="TextBox 35">
            <a:extLst>
              <a:ext uri="{FF2B5EF4-FFF2-40B4-BE49-F238E27FC236}">
                <a16:creationId xmlns:a16="http://schemas.microsoft.com/office/drawing/2014/main" id="{FC5361E9-27F0-8FDF-3895-5D16084419BB}"/>
              </a:ext>
            </a:extLst>
          </p:cNvPr>
          <p:cNvSpPr txBox="1"/>
          <p:nvPr/>
        </p:nvSpPr>
        <p:spPr>
          <a:xfrm>
            <a:off x="4876800" y="2397605"/>
            <a:ext cx="6640945" cy="3074944"/>
          </a:xfrm>
          <a:prstGeom prst="rect">
            <a:avLst/>
          </a:prstGeom>
          <a:noFill/>
        </p:spPr>
        <p:txBody>
          <a:bodyPr wrap="square">
            <a:spAutoFit/>
          </a:bodyPr>
          <a:lstStyle/>
          <a:p>
            <a:pPr rtl="0">
              <a:lnSpc>
                <a:spcPct val="150000"/>
              </a:lnSpc>
            </a:pPr>
            <a:r>
              <a:rPr lang="de-DE" sz="2200" b="0" i="0" u="none" strike="noStrike" dirty="0">
                <a:solidFill>
                  <a:schemeClr val="tx2">
                    <a:lumMod val="75000"/>
                  </a:schemeClr>
                </a:solidFill>
                <a:effectLst/>
                <a:latin typeface="Century Gothic" panose="020B0502020202020204" pitchFamily="34" charset="0"/>
              </a:rPr>
              <a:t>Geben Sie Ihre Kontaktinformationen und einen klaren Call-to-Action (CTA) an. Beispiele für </a:t>
            </a:r>
            <a:r>
              <a:rPr lang="de-DE" sz="2200" dirty="0">
                <a:solidFill>
                  <a:schemeClr val="tx2">
                    <a:lumMod val="75000"/>
                  </a:schemeClr>
                </a:solidFill>
                <a:latin typeface="Century Gothic" panose="020B0502020202020204" pitchFamily="34" charset="0"/>
              </a:rPr>
              <a:t>CTAs</a:t>
            </a:r>
            <a:r>
              <a:rPr lang="de-DE" sz="2200" b="0" i="0" u="none" strike="noStrike" dirty="0">
                <a:solidFill>
                  <a:schemeClr val="tx2">
                    <a:lumMod val="75000"/>
                  </a:schemeClr>
                </a:solidFill>
                <a:effectLst/>
                <a:latin typeface="Century Gothic" panose="020B0502020202020204" pitchFamily="34" charset="0"/>
              </a:rPr>
              <a:t> sind Aufforderungen, Ihr Unternehmen zu kontaktieren, die Website Ihres Unternehmens zu besuchen oder sich auf eine bestimmte Weise zu engagieren.</a:t>
            </a:r>
          </a:p>
        </p:txBody>
      </p:sp>
      <p:pic>
        <p:nvPicPr>
          <p:cNvPr id="2" name="Picture 1">
            <a:extLst>
              <a:ext uri="{FF2B5EF4-FFF2-40B4-BE49-F238E27FC236}">
                <a16:creationId xmlns:a16="http://schemas.microsoft.com/office/drawing/2014/main" id="{1EF36C1F-7ACF-427B-BC1A-72B19E4677FC}"/>
              </a:ext>
            </a:extLst>
          </p:cNvPr>
          <p:cNvPicPr>
            <a:picLocks noChangeAspect="1"/>
          </p:cNvPicPr>
          <p:nvPr/>
        </p:nvPicPr>
        <p:blipFill rotWithShape="1">
          <a:blip r:embed="rId2"/>
          <a:srcRect t="90" b="2365"/>
          <a:stretch/>
        </p:blipFill>
        <p:spPr>
          <a:xfrm>
            <a:off x="232778" y="911572"/>
            <a:ext cx="3987529" cy="4431403"/>
          </a:xfrm>
          <a:prstGeom prst="rect">
            <a:avLst/>
          </a:prstGeom>
        </p:spPr>
      </p:pic>
      <p:sp>
        <p:nvSpPr>
          <p:cNvPr id="4" name="TextBox 3">
            <a:extLst>
              <a:ext uri="{FF2B5EF4-FFF2-40B4-BE49-F238E27FC236}">
                <a16:creationId xmlns:a16="http://schemas.microsoft.com/office/drawing/2014/main" id="{2B4618EA-1CDE-FBA7-245C-DB553964EBE5}"/>
              </a:ext>
            </a:extLst>
          </p:cNvPr>
          <p:cNvSpPr txBox="1"/>
          <p:nvPr/>
        </p:nvSpPr>
        <p:spPr>
          <a:xfrm>
            <a:off x="662473" y="5901339"/>
            <a:ext cx="11178073" cy="646331"/>
          </a:xfrm>
          <a:prstGeom prst="rect">
            <a:avLst/>
          </a:prstGeom>
          <a:noFill/>
        </p:spPr>
        <p:txBody>
          <a:bodyPr wrap="square">
            <a:spAutoFit/>
          </a:bodyPr>
          <a:lstStyle/>
          <a:p>
            <a:pPr rtl="0"/>
            <a:r>
              <a:rPr lang="de-DE">
                <a:solidFill>
                  <a:schemeClr val="tx1">
                    <a:lumMod val="75000"/>
                    <a:lumOff val="25000"/>
                  </a:schemeClr>
                </a:solidFill>
                <a:latin typeface="Century Gothic" panose="020B0502020202020204" pitchFamily="34" charset="0"/>
              </a:rPr>
              <a:t>NAME DER VORTRAGENDEN PERSON</a:t>
            </a:r>
          </a:p>
          <a:p>
            <a:pPr rtl="0"/>
            <a:r>
              <a:rPr lang="de-DE" sz="1800">
                <a:solidFill>
                  <a:schemeClr val="tx1">
                    <a:lumMod val="50000"/>
                    <a:lumOff val="50000"/>
                  </a:schemeClr>
                </a:solidFill>
                <a:latin typeface="Century Gothic" panose="020B0502020202020204" pitchFamily="34" charset="0"/>
              </a:rPr>
              <a:t>TITEL DER VORTRAGENDEN PERSON | </a:t>
            </a:r>
            <a:r>
              <a:rPr lang="de-DE">
                <a:solidFill>
                  <a:schemeClr val="tx1">
                    <a:lumMod val="50000"/>
                    <a:lumOff val="50000"/>
                  </a:schemeClr>
                </a:solidFill>
                <a:latin typeface="Century Gothic" panose="020B0502020202020204" pitchFamily="34" charset="0"/>
              </a:rPr>
              <a:t>Tel. </a:t>
            </a:r>
            <a:r>
              <a:rPr lang="de-DE" sz="1800">
                <a:solidFill>
                  <a:schemeClr val="tx1">
                    <a:lumMod val="50000"/>
                    <a:lumOff val="50000"/>
                  </a:schemeClr>
                </a:solidFill>
                <a:latin typeface="Century Gothic" panose="020B0502020202020204" pitchFamily="34" charset="0"/>
              </a:rPr>
              <a:t>XXX XXX XXXX | E-Mail-Adresse | Website</a:t>
            </a:r>
          </a:p>
        </p:txBody>
      </p:sp>
    </p:spTree>
    <p:extLst>
      <p:ext uri="{BB962C8B-B14F-4D97-AF65-F5344CB8AC3E}">
        <p14:creationId xmlns:p14="http://schemas.microsoft.com/office/powerpoint/2010/main" val="3801319251"/>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0</TotalTime>
  <Words>402</Words>
  <Application>Microsoft Office PowerPoint</Application>
  <PresentationFormat>Widescreen</PresentationFormat>
  <Paragraphs>55</Paragraphs>
  <Slides>10</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Nicole Li （李虹）</cp:lastModifiedBy>
  <cp:revision>20</cp:revision>
  <dcterms:created xsi:type="dcterms:W3CDTF">2022-05-22T18:55:25Z</dcterms:created>
  <dcterms:modified xsi:type="dcterms:W3CDTF">2024-10-24T07:59:53Z</dcterms:modified>
</cp:coreProperties>
</file>