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42" r:id="rId2"/>
    <p:sldId id="378" r:id="rId3"/>
    <p:sldId id="371" r:id="rId4"/>
    <p:sldId id="379" r:id="rId5"/>
    <p:sldId id="380" r:id="rId6"/>
    <p:sldId id="381" r:id="rId7"/>
    <p:sldId id="382" r:id="rId8"/>
    <p:sldId id="383" r:id="rId9"/>
    <p:sldId id="384"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E1B5C0"/>
    <a:srgbClr val="FEFEFE"/>
    <a:srgbClr val="9CA58C"/>
    <a:srgbClr val="EBD9B6"/>
    <a:srgbClr val="654105"/>
    <a:srgbClr val="7C5008"/>
    <a:srgbClr val="0098C6"/>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7" autoAdjust="0"/>
    <p:restoredTop sz="86447"/>
  </p:normalViewPr>
  <p:slideViewPr>
    <p:cSldViewPr snapToGrid="0" snapToObjects="1">
      <p:cViewPr varScale="1">
        <p:scale>
          <a:sx n="108" d="100"/>
          <a:sy n="108" d="100"/>
        </p:scale>
        <p:origin x="114" y="53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10</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50032"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ktes rotes geometrisches Muster">
            <a:extLst>
              <a:ext uri="{FF2B5EF4-FFF2-40B4-BE49-F238E27FC236}">
                <a16:creationId xmlns:a16="http://schemas.microsoft.com/office/drawing/2014/main" id="{58AA660B-4D18-0578-C921-7240FC462F61}"/>
              </a:ext>
            </a:extLst>
          </p:cNvPr>
          <p:cNvPicPr>
            <a:picLocks noChangeAspect="1"/>
          </p:cNvPicPr>
          <p:nvPr/>
        </p:nvPicPr>
        <p:blipFill rotWithShape="1">
          <a:blip r:embed="rId2">
            <a:alphaModFix amt="34000"/>
          </a:blip>
          <a:srcRect r="33333"/>
          <a:stretch/>
        </p:blipFill>
        <p:spPr>
          <a:xfrm rot="16200000">
            <a:off x="2667000" y="-2667000"/>
            <a:ext cx="6858000" cy="12192000"/>
          </a:xfrm>
          <a:prstGeom prst="rect">
            <a:avLst/>
          </a:prstGeom>
        </p:spPr>
      </p:pic>
      <p:sp>
        <p:nvSpPr>
          <p:cNvPr id="13" name="Rectangle 12">
            <a:extLst>
              <a:ext uri="{FF2B5EF4-FFF2-40B4-BE49-F238E27FC236}">
                <a16:creationId xmlns:a16="http://schemas.microsoft.com/office/drawing/2014/main" id="{C87B1611-D82F-8F2B-3824-B0810494A4E4}"/>
              </a:ext>
            </a:extLst>
          </p:cNvPr>
          <p:cNvSpPr/>
          <p:nvPr/>
        </p:nvSpPr>
        <p:spPr>
          <a:xfrm rot="10800000">
            <a:off x="0" y="2932373"/>
            <a:ext cx="12192000" cy="2131996"/>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2A35ACA8-E3C3-0542-3647-CD070D08DD76}"/>
              </a:ext>
            </a:extLst>
          </p:cNvPr>
          <p:cNvSpPr/>
          <p:nvPr/>
        </p:nvSpPr>
        <p:spPr>
          <a:xfrm>
            <a:off x="5589198" y="2933657"/>
            <a:ext cx="4766187" cy="213071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594262" y="344873"/>
            <a:ext cx="3168000" cy="63009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de-DE" sz="2400" b="1" dirty="0">
                <a:solidFill>
                  <a:schemeClr val="tx1">
                    <a:lumMod val="75000"/>
                    <a:lumOff val="25000"/>
                  </a:schemeClr>
                </a:solidFill>
                <a:latin typeface="Century Gothic" panose="020B0502020202020204" pitchFamily="34" charset="0"/>
              </a:rPr>
              <a:t>VORLAGE FÜR EINE MARKETING-FALLSTUDIE </a:t>
            </a:r>
            <a:br>
              <a:rPr lang="en-US" sz="2400" b="1" dirty="0">
                <a:solidFill>
                  <a:schemeClr val="tx1">
                    <a:lumMod val="75000"/>
                    <a:lumOff val="25000"/>
                  </a:schemeClr>
                </a:solidFill>
                <a:latin typeface="Century Gothic" panose="020B0502020202020204" pitchFamily="34" charset="0"/>
              </a:rPr>
            </a:br>
            <a:r>
              <a:rPr lang="de-DE" sz="2400" b="1" dirty="0">
                <a:solidFill>
                  <a:schemeClr val="tx1">
                    <a:lumMod val="75000"/>
                    <a:lumOff val="25000"/>
                  </a:schemeClr>
                </a:solidFill>
                <a:latin typeface="Century Gothic" panose="020B0502020202020204" pitchFamily="34" charset="0"/>
              </a:rPr>
              <a:t>FÜR POWERPOINT (BEISPIEL)</a:t>
            </a:r>
          </a:p>
        </p:txBody>
      </p:sp>
      <p:sp>
        <p:nvSpPr>
          <p:cNvPr id="92" name="TextBox 91">
            <a:extLst>
              <a:ext uri="{FF2B5EF4-FFF2-40B4-BE49-F238E27FC236}">
                <a16:creationId xmlns:a16="http://schemas.microsoft.com/office/drawing/2014/main" id="{15002CF0-EA59-CE43-9D0C-B9955C66D425}"/>
              </a:ext>
            </a:extLst>
          </p:cNvPr>
          <p:cNvSpPr txBox="1"/>
          <p:nvPr/>
        </p:nvSpPr>
        <p:spPr>
          <a:xfrm>
            <a:off x="1" y="3587582"/>
            <a:ext cx="11942064" cy="830997"/>
          </a:xfrm>
          <a:prstGeom prst="rect">
            <a:avLst/>
          </a:prstGeom>
          <a:noFill/>
          <a:effectLst>
            <a:outerShdw blurRad="50800" dist="38100" dir="5400000" algn="t" rotWithShape="0">
              <a:prstClr val="black">
                <a:alpha val="40000"/>
              </a:prstClr>
            </a:outerShdw>
          </a:effectLst>
        </p:spPr>
        <p:txBody>
          <a:bodyPr wrap="square" rtlCol="0">
            <a:spAutoFit/>
          </a:bodyPr>
          <a:lstStyle/>
          <a:p>
            <a:pPr algn="ctr" rtl="0"/>
            <a:r>
              <a:rPr lang="de-DE" sz="4800" spc="400">
                <a:solidFill>
                  <a:schemeClr val="accent1">
                    <a:lumMod val="40000"/>
                    <a:lumOff val="60000"/>
                  </a:schemeClr>
                </a:solidFill>
                <a:latin typeface="Century Gothic" panose="020B0502020202020204" pitchFamily="34" charset="0"/>
              </a:rPr>
              <a:t>MARKETING-FALLSTUDIE</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363128980"/>
              </p:ext>
            </p:extLst>
          </p:nvPr>
        </p:nvGraphicFramePr>
        <p:xfrm>
          <a:off x="787790" y="1050352"/>
          <a:ext cx="10227213" cy="2736000"/>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736000">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ktes rotes geometrisches Muster">
            <a:extLst>
              <a:ext uri="{FF2B5EF4-FFF2-40B4-BE49-F238E27FC236}">
                <a16:creationId xmlns:a16="http://schemas.microsoft.com/office/drawing/2014/main" id="{0AC1B624-A3A8-A206-5CC1-F84AF9C0B55D}"/>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b="15625"/>
          <a:stretch/>
        </p:blipFill>
        <p:spPr>
          <a:xfrm>
            <a:off x="0" y="0"/>
            <a:ext cx="12192000" cy="6858000"/>
          </a:xfrm>
          <a:prstGeom prst="rect">
            <a:avLst/>
          </a:prstGeom>
        </p:spPr>
      </p:pic>
      <p:sp>
        <p:nvSpPr>
          <p:cNvPr id="2" name="TextBox 1">
            <a:extLst>
              <a:ext uri="{FF2B5EF4-FFF2-40B4-BE49-F238E27FC236}">
                <a16:creationId xmlns:a16="http://schemas.microsoft.com/office/drawing/2014/main" id="{6DFB895D-64F9-81D0-8137-E9A8378B4CEE}"/>
              </a:ext>
            </a:extLst>
          </p:cNvPr>
          <p:cNvSpPr txBox="1"/>
          <p:nvPr/>
        </p:nvSpPr>
        <p:spPr>
          <a:xfrm>
            <a:off x="1875131" y="1742107"/>
            <a:ext cx="9022718" cy="1446550"/>
          </a:xfrm>
          <a:prstGeom prst="rect">
            <a:avLst/>
          </a:prstGeom>
          <a:noFill/>
        </p:spPr>
        <p:txBody>
          <a:bodyPr wrap="square" rtlCol="0">
            <a:spAutoFit/>
          </a:bodyPr>
          <a:lstStyle/>
          <a:p>
            <a:pPr rtl="0"/>
            <a:r>
              <a:rPr lang="de-DE" sz="4400" dirty="0">
                <a:solidFill>
                  <a:schemeClr val="tx1">
                    <a:lumMod val="75000"/>
                    <a:lumOff val="25000"/>
                  </a:schemeClr>
                </a:solidFill>
                <a:latin typeface="Century Gothic" panose="020B0502020202020204" pitchFamily="34" charset="0"/>
              </a:rPr>
              <a:t>REVOLUTION DER EV-LOGISTIK: Die Erfolgsgeschichte von Positive Charge</a:t>
            </a:r>
          </a:p>
        </p:txBody>
      </p:sp>
      <p:sp>
        <p:nvSpPr>
          <p:cNvPr id="3" name="TextBox 2">
            <a:extLst>
              <a:ext uri="{FF2B5EF4-FFF2-40B4-BE49-F238E27FC236}">
                <a16:creationId xmlns:a16="http://schemas.microsoft.com/office/drawing/2014/main" id="{15D42A25-E21D-A507-4180-758347F79583}"/>
              </a:ext>
            </a:extLst>
          </p:cNvPr>
          <p:cNvSpPr txBox="1"/>
          <p:nvPr/>
        </p:nvSpPr>
        <p:spPr>
          <a:xfrm>
            <a:off x="1875131" y="4601846"/>
            <a:ext cx="8138087" cy="2000548"/>
          </a:xfrm>
          <a:prstGeom prst="rect">
            <a:avLst/>
          </a:prstGeom>
          <a:noFill/>
        </p:spPr>
        <p:txBody>
          <a:bodyPr wrap="square" rtlCol="0">
            <a:spAutoFit/>
          </a:bodyPr>
          <a:lstStyle/>
          <a:p>
            <a:pPr rtl="0"/>
            <a:r>
              <a:rPr lang="de-DE" sz="2200">
                <a:solidFill>
                  <a:schemeClr val="tx1">
                    <a:lumMod val="75000"/>
                    <a:lumOff val="25000"/>
                  </a:schemeClr>
                </a:solidFill>
                <a:latin typeface="Century Gothic" panose="020B0502020202020204" pitchFamily="34" charset="0"/>
              </a:rPr>
              <a:t>POSITIVE CHARGE</a:t>
            </a:r>
          </a:p>
          <a:p>
            <a:endParaRPr lang="en-US" sz="1400" dirty="0">
              <a:solidFill>
                <a:schemeClr val="tx1">
                  <a:lumMod val="50000"/>
                  <a:lumOff val="50000"/>
                </a:schemeClr>
              </a:solidFill>
              <a:latin typeface="Century Gothic" panose="020B0502020202020204" pitchFamily="34" charset="0"/>
            </a:endParaRPr>
          </a:p>
          <a:p>
            <a:pPr rtl="0"/>
            <a:r>
              <a:rPr lang="de-DE" sz="1800">
                <a:solidFill>
                  <a:schemeClr val="tx1">
                    <a:lumMod val="75000"/>
                    <a:lumOff val="25000"/>
                  </a:schemeClr>
                </a:solidFill>
                <a:latin typeface="Century Gothic" panose="020B0502020202020204" pitchFamily="34" charset="0"/>
              </a:rPr>
              <a:t>Lena Meier</a:t>
            </a:r>
          </a:p>
          <a:p>
            <a:pPr rtl="0"/>
            <a:r>
              <a:rPr lang="de-DE" sz="1400">
                <a:solidFill>
                  <a:schemeClr val="tx1">
                    <a:lumMod val="50000"/>
                    <a:lumOff val="50000"/>
                  </a:schemeClr>
                </a:solidFill>
                <a:latin typeface="Century Gothic" panose="020B0502020202020204" pitchFamily="34" charset="0"/>
              </a:rPr>
              <a:t>Projektmanagement</a:t>
            </a:r>
          </a:p>
          <a:p>
            <a:endParaRPr lang="en-US" sz="1400" dirty="0">
              <a:solidFill>
                <a:schemeClr val="tx1">
                  <a:lumMod val="75000"/>
                  <a:lumOff val="25000"/>
                </a:schemeClr>
              </a:solidFill>
              <a:latin typeface="Century Gothic" panose="020B0502020202020204" pitchFamily="34" charset="0"/>
            </a:endParaRPr>
          </a:p>
          <a:p>
            <a:endParaRPr lang="en-US" sz="1400" dirty="0">
              <a:solidFill>
                <a:schemeClr val="tx1">
                  <a:lumMod val="75000"/>
                  <a:lumOff val="25000"/>
                </a:schemeClr>
              </a:solidFill>
              <a:latin typeface="Century Gothic" panose="020B0502020202020204" pitchFamily="34" charset="0"/>
            </a:endParaRPr>
          </a:p>
          <a:p>
            <a:pPr rtl="0"/>
            <a:r>
              <a:rPr lang="de-DE" sz="1400">
                <a:solidFill>
                  <a:schemeClr val="tx1">
                    <a:lumMod val="75000"/>
                    <a:lumOff val="25000"/>
                  </a:schemeClr>
                </a:solidFill>
                <a:latin typeface="Century Gothic" panose="020B0502020202020204" pitchFamily="34" charset="0"/>
              </a:rPr>
              <a:t>DATUM</a:t>
            </a:r>
          </a:p>
          <a:p>
            <a:pPr rtl="0"/>
            <a:r>
              <a:rPr lang="de-DE" sz="1100">
                <a:solidFill>
                  <a:schemeClr val="tx1">
                    <a:lumMod val="50000"/>
                    <a:lumOff val="50000"/>
                  </a:schemeClr>
                </a:solidFill>
                <a:latin typeface="Century Gothic" panose="020B0502020202020204" pitchFamily="34" charset="0"/>
              </a:rPr>
              <a:t>TT.MM.JJ</a:t>
            </a:r>
            <a:r>
              <a:rPr lang="de-DE" sz="1400">
                <a:solidFill>
                  <a:schemeClr val="bg1">
                    <a:lumMod val="50000"/>
                  </a:schemeClr>
                </a:solidFill>
                <a:latin typeface="Century Gothic" panose="020B0502020202020204" pitchFamily="34" charset="0"/>
              </a:rPr>
              <a:t> </a:t>
            </a:r>
          </a:p>
        </p:txBody>
      </p:sp>
      <p:sp>
        <p:nvSpPr>
          <p:cNvPr id="6" name="Rectangle 5">
            <a:extLst>
              <a:ext uri="{FF2B5EF4-FFF2-40B4-BE49-F238E27FC236}">
                <a16:creationId xmlns:a16="http://schemas.microsoft.com/office/drawing/2014/main" id="{E9AEEF20-5CF7-A8A3-A9D0-386FF353F1BE}"/>
              </a:ext>
            </a:extLst>
          </p:cNvPr>
          <p:cNvSpPr/>
          <p:nvPr/>
        </p:nvSpPr>
        <p:spPr>
          <a:xfrm>
            <a:off x="0" y="0"/>
            <a:ext cx="1141046" cy="6858000"/>
          </a:xfrm>
          <a:prstGeom prst="rec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ADD452-89DF-89E0-6239-97BF50BD69D2}"/>
              </a:ext>
            </a:extLst>
          </p:cNvPr>
          <p:cNvSpPr/>
          <p:nvPr/>
        </p:nvSpPr>
        <p:spPr>
          <a:xfrm>
            <a:off x="111089" y="0"/>
            <a:ext cx="1141046" cy="68580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353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5499761C-7769-9D02-3538-30BE6653DABC}"/>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ectangle 36">
            <a:extLst>
              <a:ext uri="{FF2B5EF4-FFF2-40B4-BE49-F238E27FC236}">
                <a16:creationId xmlns:a16="http://schemas.microsoft.com/office/drawing/2014/main" id="{C697E6C5-A67B-5D4E-70A1-B6582B26C1EE}"/>
              </a:ext>
            </a:extLst>
          </p:cNvPr>
          <p:cNvSpPr/>
          <p:nvPr/>
        </p:nvSpPr>
        <p:spPr>
          <a:xfrm>
            <a:off x="187569" y="1719384"/>
            <a:ext cx="3845170" cy="513861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ktes rotes geometrisches Muster">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de-DE" sz="3800">
                <a:solidFill>
                  <a:schemeClr val="tx2">
                    <a:lumMod val="75000"/>
                  </a:schemeClr>
                </a:solidFill>
                <a:latin typeface="Century Gothic" panose="020B0502020202020204" pitchFamily="34" charset="0"/>
              </a:rPr>
              <a:t>FALL-</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de-DE" sz="3800" b="1">
                <a:solidFill>
                  <a:schemeClr val="tx2">
                    <a:lumMod val="75000"/>
                  </a:schemeClr>
                </a:solidFill>
                <a:latin typeface="Century Gothic" panose="020B0502020202020204" pitchFamily="34" charset="0"/>
              </a:rPr>
              <a:t>STUDIE</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407876" y="364111"/>
            <a:ext cx="7784124" cy="738664"/>
          </a:xfrm>
          <a:prstGeom prst="rect">
            <a:avLst/>
          </a:prstGeom>
          <a:noFill/>
        </p:spPr>
        <p:txBody>
          <a:bodyPr wrap="square" rtlCol="0">
            <a:spAutoFit/>
          </a:bodyPr>
          <a:lstStyle/>
          <a:p>
            <a:pPr algn="r" rtl="0"/>
            <a:r>
              <a:rPr lang="de-DE" sz="4200" spc="400">
                <a:solidFill>
                  <a:schemeClr val="bg1"/>
                </a:solidFill>
                <a:latin typeface="Century Gothic" panose="020B0502020202020204" pitchFamily="34" charset="0"/>
              </a:rPr>
              <a:t>EINFÜHRUNG</a:t>
            </a:r>
          </a:p>
        </p:txBody>
      </p:sp>
      <p:sp>
        <p:nvSpPr>
          <p:cNvPr id="36" name="TextBox 35">
            <a:extLst>
              <a:ext uri="{FF2B5EF4-FFF2-40B4-BE49-F238E27FC236}">
                <a16:creationId xmlns:a16="http://schemas.microsoft.com/office/drawing/2014/main" id="{FC5361E9-27F0-8FDF-3895-5D16084419BB}"/>
              </a:ext>
            </a:extLst>
          </p:cNvPr>
          <p:cNvSpPr txBox="1"/>
          <p:nvPr/>
        </p:nvSpPr>
        <p:spPr>
          <a:xfrm>
            <a:off x="4861169" y="2337120"/>
            <a:ext cx="6582686" cy="3582776"/>
          </a:xfrm>
          <a:prstGeom prst="rect">
            <a:avLst/>
          </a:prstGeom>
          <a:noFill/>
        </p:spPr>
        <p:txBody>
          <a:bodyPr wrap="square">
            <a:spAutoFit/>
          </a:bodyPr>
          <a:lstStyle/>
          <a:p>
            <a:pPr rtl="0">
              <a:lnSpc>
                <a:spcPct val="150000"/>
              </a:lnSpc>
            </a:pPr>
            <a:r>
              <a:rPr lang="de-DE" sz="2200" b="0" i="0" u="none" strike="noStrike" dirty="0">
                <a:solidFill>
                  <a:schemeClr val="tx2">
                    <a:lumMod val="75000"/>
                  </a:schemeClr>
                </a:solidFill>
                <a:effectLst/>
                <a:latin typeface="Century Gothic" panose="020B0502020202020204" pitchFamily="34" charset="0"/>
              </a:rPr>
              <a:t>Positive Charge</a:t>
            </a:r>
            <a:r>
              <a:rPr lang="de-DE" sz="2200" dirty="0">
                <a:solidFill>
                  <a:schemeClr val="tx2">
                    <a:lumMod val="75000"/>
                  </a:schemeClr>
                </a:solidFill>
                <a:latin typeface="Century Gothic" panose="020B0502020202020204" pitchFamily="34" charset="0"/>
              </a:rPr>
              <a:t> steht </a:t>
            </a:r>
            <a:r>
              <a:rPr lang="de-DE" sz="2200" b="0" i="0" u="none" strike="noStrike" dirty="0">
                <a:solidFill>
                  <a:schemeClr val="tx2">
                    <a:lumMod val="75000"/>
                  </a:schemeClr>
                </a:solidFill>
                <a:effectLst/>
                <a:latin typeface="Century Gothic" panose="020B0502020202020204" pitchFamily="34" charset="0"/>
              </a:rPr>
              <a:t>an der Spitze der Technologie für Elektrofahrzeuge (EV) und ist auf die Bereitstellung innovativer Ladelösungen und effizienter Logistikdienste spezialisiert. Mit unserem Engagement für Nachhaltigkeit und technologischen Fortschritt möchten wir die EV-Logistik in städtischen Gebieten optimieren.</a:t>
            </a:r>
          </a:p>
        </p:txBody>
      </p:sp>
      <p:sp>
        <p:nvSpPr>
          <p:cNvPr id="42" name="TextBox 41">
            <a:extLst>
              <a:ext uri="{FF2B5EF4-FFF2-40B4-BE49-F238E27FC236}">
                <a16:creationId xmlns:a16="http://schemas.microsoft.com/office/drawing/2014/main" id="{8D9F77E9-822D-0219-744E-8DF44A06511C}"/>
              </a:ext>
            </a:extLst>
          </p:cNvPr>
          <p:cNvSpPr txBox="1"/>
          <p:nvPr/>
        </p:nvSpPr>
        <p:spPr>
          <a:xfrm>
            <a:off x="187569" y="5227207"/>
            <a:ext cx="3845170" cy="369332"/>
          </a:xfrm>
          <a:prstGeom prst="rect">
            <a:avLst/>
          </a:prstGeom>
          <a:noFill/>
        </p:spPr>
        <p:txBody>
          <a:bodyPr wrap="square">
            <a:spAutoFit/>
          </a:bodyPr>
          <a:lstStyle/>
          <a:p>
            <a:pPr algn="ctr" rtl="0"/>
            <a:r>
              <a:rPr lang="de-DE" b="1">
                <a:solidFill>
                  <a:schemeClr val="bg1"/>
                </a:solidFill>
                <a:latin typeface="Century Gothic" panose="020B0502020202020204" pitchFamily="34" charset="0"/>
              </a:rPr>
              <a:t>POSITIVE CHARGE</a:t>
            </a:r>
          </a:p>
        </p:txBody>
      </p:sp>
      <p:sp>
        <p:nvSpPr>
          <p:cNvPr id="45" name="Oval 44">
            <a:extLst>
              <a:ext uri="{FF2B5EF4-FFF2-40B4-BE49-F238E27FC236}">
                <a16:creationId xmlns:a16="http://schemas.microsoft.com/office/drawing/2014/main" id="{E2DE3A36-984B-ECA9-B0BC-E07FB710243E}"/>
              </a:ext>
            </a:extLst>
          </p:cNvPr>
          <p:cNvSpPr/>
          <p:nvPr/>
        </p:nvSpPr>
        <p:spPr>
          <a:xfrm>
            <a:off x="867508" y="2161781"/>
            <a:ext cx="2391508" cy="2391508"/>
          </a:xfrm>
          <a:prstGeom prst="ellipse">
            <a:avLst/>
          </a:prstGeom>
          <a:solidFill>
            <a:srgbClr val="CBD6B5"/>
          </a:solidFill>
          <a:ln w="1206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Einfarbiger Stecker">
            <a:extLst>
              <a:ext uri="{FF2B5EF4-FFF2-40B4-BE49-F238E27FC236}">
                <a16:creationId xmlns:a16="http://schemas.microsoft.com/office/drawing/2014/main" id="{6F2B0082-AF71-A412-C34B-F064A9DF15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813924">
            <a:off x="1076366" y="2319450"/>
            <a:ext cx="2026758" cy="2026758"/>
          </a:xfrm>
          <a:prstGeom prst="rect">
            <a:avLst/>
          </a:prstGeom>
        </p:spPr>
      </p:pic>
    </p:spTree>
    <p:extLst>
      <p:ext uri="{BB962C8B-B14F-4D97-AF65-F5344CB8AC3E}">
        <p14:creationId xmlns:p14="http://schemas.microsoft.com/office/powerpoint/2010/main" val="114806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EB6BA39C-F601-0529-730A-91718B67504E}"/>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ktes rotes geometrisches Muster">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de-DE" sz="3800">
                <a:solidFill>
                  <a:schemeClr val="tx2">
                    <a:lumMod val="75000"/>
                  </a:schemeClr>
                </a:solidFill>
                <a:latin typeface="Century Gothic" panose="020B0502020202020204" pitchFamily="34" charset="0"/>
              </a:rPr>
              <a:t>FALL-</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de-DE" sz="3800" b="1">
                <a:solidFill>
                  <a:schemeClr val="tx2">
                    <a:lumMod val="75000"/>
                  </a:schemeClr>
                </a:solidFill>
                <a:latin typeface="Century Gothic" panose="020B0502020202020204" pitchFamily="34" charset="0"/>
              </a:rPr>
              <a:t>STUDIE</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de-DE" sz="4200" spc="400">
                <a:solidFill>
                  <a:schemeClr val="bg1"/>
                </a:solidFill>
                <a:latin typeface="Century Gothic" panose="020B0502020202020204" pitchFamily="34" charset="0"/>
              </a:rPr>
              <a:t>HERAUSFORDERUNG</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079817"/>
            <a:ext cx="11816862" cy="535788"/>
          </a:xfrm>
          <a:prstGeom prst="rect">
            <a:avLst/>
          </a:prstGeom>
          <a:noFill/>
        </p:spPr>
        <p:txBody>
          <a:bodyPr wrap="square">
            <a:spAutoFit/>
          </a:bodyPr>
          <a:lstStyle/>
          <a:p>
            <a:pPr rtl="0">
              <a:lnSpc>
                <a:spcPct val="150000"/>
              </a:lnSpc>
            </a:pPr>
            <a:r>
              <a:rPr lang="de-DE" sz="2200" dirty="0">
                <a:solidFill>
                  <a:schemeClr val="tx2">
                    <a:lumMod val="75000"/>
                  </a:schemeClr>
                </a:solidFill>
                <a:latin typeface="Century Gothic" panose="020B0502020202020204" pitchFamily="34" charset="0"/>
              </a:rPr>
              <a:t>Die </a:t>
            </a:r>
            <a:r>
              <a:rPr lang="de-DE" sz="2200" b="0" i="0" u="none" strike="noStrike" dirty="0">
                <a:solidFill>
                  <a:schemeClr val="tx2">
                    <a:lumMod val="75000"/>
                  </a:schemeClr>
                </a:solidFill>
                <a:effectLst/>
                <a:latin typeface="Century Gothic" panose="020B0502020202020204" pitchFamily="34" charset="0"/>
              </a:rPr>
              <a:t>größte Herausforderung oder das größte Problem im Marketing für Positive Charge:</a:t>
            </a:r>
          </a:p>
        </p:txBody>
      </p:sp>
      <p:sp>
        <p:nvSpPr>
          <p:cNvPr id="42" name="TextBox 41">
            <a:extLst>
              <a:ext uri="{FF2B5EF4-FFF2-40B4-BE49-F238E27FC236}">
                <a16:creationId xmlns:a16="http://schemas.microsoft.com/office/drawing/2014/main" id="{8D9F77E9-822D-0219-744E-8DF44A06511C}"/>
              </a:ext>
            </a:extLst>
          </p:cNvPr>
          <p:cNvSpPr txBox="1"/>
          <p:nvPr/>
        </p:nvSpPr>
        <p:spPr>
          <a:xfrm>
            <a:off x="187569" y="2118864"/>
            <a:ext cx="3845169" cy="369332"/>
          </a:xfrm>
          <a:prstGeom prst="rect">
            <a:avLst/>
          </a:prstGeom>
          <a:noFill/>
        </p:spPr>
        <p:txBody>
          <a:bodyPr wrap="square">
            <a:spAutoFit/>
          </a:bodyPr>
          <a:lstStyle/>
          <a:p>
            <a:pPr rtl="0"/>
            <a:r>
              <a:rPr lang="de-DE" sz="1800" b="1">
                <a:solidFill>
                  <a:schemeClr val="bg1">
                    <a:lumMod val="50000"/>
                  </a:schemeClr>
                </a:solidFill>
                <a:latin typeface="Century Gothic" panose="020B0502020202020204" pitchFamily="34" charset="0"/>
              </a:rPr>
              <a:t>POSITIVE CHARGE</a:t>
            </a:r>
          </a:p>
        </p:txBody>
      </p:sp>
      <p:grpSp>
        <p:nvGrpSpPr>
          <p:cNvPr id="14" name="Group 13">
            <a:extLst>
              <a:ext uri="{FF2B5EF4-FFF2-40B4-BE49-F238E27FC236}">
                <a16:creationId xmlns:a16="http://schemas.microsoft.com/office/drawing/2014/main" id="{D42AEC27-C9B3-96B5-0E7E-9DC22EDD2346}"/>
              </a:ext>
            </a:extLst>
          </p:cNvPr>
          <p:cNvGrpSpPr/>
          <p:nvPr/>
        </p:nvGrpSpPr>
        <p:grpSpPr>
          <a:xfrm>
            <a:off x="261815" y="4805673"/>
            <a:ext cx="992554" cy="992554"/>
            <a:chOff x="4487986" y="3159368"/>
            <a:chExt cx="992554" cy="992554"/>
          </a:xfrm>
        </p:grpSpPr>
        <p:sp>
          <p:nvSpPr>
            <p:cNvPr id="5" name="Rectangle 4">
              <a:extLst>
                <a:ext uri="{FF2B5EF4-FFF2-40B4-BE49-F238E27FC236}">
                  <a16:creationId xmlns:a16="http://schemas.microsoft.com/office/drawing/2014/main" id="{FA57DBE3-397B-D213-8A55-9A9C110E1603}"/>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Eisberg einfarbig">
              <a:extLst>
                <a:ext uri="{FF2B5EF4-FFF2-40B4-BE49-F238E27FC236}">
                  <a16:creationId xmlns:a16="http://schemas.microsoft.com/office/drawing/2014/main" id="{173BA29B-1471-5225-B791-AD3F263ECA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3601" y="3344984"/>
              <a:ext cx="621323" cy="621323"/>
            </a:xfrm>
            <a:prstGeom prst="rect">
              <a:avLst/>
            </a:prstGeom>
          </p:spPr>
        </p:pic>
      </p:grpSp>
      <p:sp>
        <p:nvSpPr>
          <p:cNvPr id="13" name="TextBox 12">
            <a:extLst>
              <a:ext uri="{FF2B5EF4-FFF2-40B4-BE49-F238E27FC236}">
                <a16:creationId xmlns:a16="http://schemas.microsoft.com/office/drawing/2014/main" id="{3AD5861E-81A1-8E57-5156-4621DCCD3191}"/>
              </a:ext>
            </a:extLst>
          </p:cNvPr>
          <p:cNvSpPr txBox="1"/>
          <p:nvPr/>
        </p:nvSpPr>
        <p:spPr>
          <a:xfrm>
            <a:off x="1439984" y="4650446"/>
            <a:ext cx="4340614" cy="1522853"/>
          </a:xfrm>
          <a:prstGeom prst="rect">
            <a:avLst/>
          </a:prstGeom>
          <a:noFill/>
        </p:spPr>
        <p:txBody>
          <a:bodyPr wrap="square">
            <a:spAutoFit/>
          </a:bodyPr>
          <a:lstStyle/>
          <a:p>
            <a:pPr rtl="0">
              <a:lnSpc>
                <a:spcPct val="150000"/>
              </a:lnSpc>
            </a:pPr>
            <a:r>
              <a:rPr lang="de-DE" sz="1600" dirty="0">
                <a:solidFill>
                  <a:schemeClr val="tx2">
                    <a:lumMod val="75000"/>
                  </a:schemeClr>
                </a:solidFill>
                <a:latin typeface="Century Gothic" panose="020B0502020202020204" pitchFamily="34" charset="0"/>
              </a:rPr>
              <a:t>Der Mangel an Schnellladestationen für Elektrofahrzeuge in größeren städtischen Gebieten behindert die betriebliche Effizienz von Logistikunternehmen. Dieses Problem müssen wir beheben. </a:t>
            </a:r>
          </a:p>
        </p:txBody>
      </p:sp>
      <p:grpSp>
        <p:nvGrpSpPr>
          <p:cNvPr id="15" name="Group 14">
            <a:extLst>
              <a:ext uri="{FF2B5EF4-FFF2-40B4-BE49-F238E27FC236}">
                <a16:creationId xmlns:a16="http://schemas.microsoft.com/office/drawing/2014/main" id="{51469553-977C-8C2A-FA91-DE13DFA92A5C}"/>
              </a:ext>
            </a:extLst>
          </p:cNvPr>
          <p:cNvGrpSpPr/>
          <p:nvPr/>
        </p:nvGrpSpPr>
        <p:grpSpPr>
          <a:xfrm>
            <a:off x="6096000" y="4805673"/>
            <a:ext cx="992554" cy="992554"/>
            <a:chOff x="4487986" y="3159368"/>
            <a:chExt cx="992554" cy="992554"/>
          </a:xfrm>
        </p:grpSpPr>
        <p:sp>
          <p:nvSpPr>
            <p:cNvPr id="16" name="Rectangle 15">
              <a:extLst>
                <a:ext uri="{FF2B5EF4-FFF2-40B4-BE49-F238E27FC236}">
                  <a16:creationId xmlns:a16="http://schemas.microsoft.com/office/drawing/2014/main" id="{8B8B0272-5204-0A7A-2536-A2C5FC06EEF5}"/>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Eisberg einfarbig">
              <a:extLst>
                <a:ext uri="{FF2B5EF4-FFF2-40B4-BE49-F238E27FC236}">
                  <a16:creationId xmlns:a16="http://schemas.microsoft.com/office/drawing/2014/main" id="{BF5B6DE4-9C3A-C3CE-48B8-2C1391DDD5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3601" y="3344984"/>
              <a:ext cx="621323" cy="621323"/>
            </a:xfrm>
            <a:prstGeom prst="rect">
              <a:avLst/>
            </a:prstGeom>
          </p:spPr>
        </p:pic>
      </p:grpSp>
      <p:sp>
        <p:nvSpPr>
          <p:cNvPr id="19" name="TextBox 18">
            <a:extLst>
              <a:ext uri="{FF2B5EF4-FFF2-40B4-BE49-F238E27FC236}">
                <a16:creationId xmlns:a16="http://schemas.microsoft.com/office/drawing/2014/main" id="{A56E8217-4920-3A61-5380-93532CF202EF}"/>
              </a:ext>
            </a:extLst>
          </p:cNvPr>
          <p:cNvSpPr txBox="1"/>
          <p:nvPr/>
        </p:nvSpPr>
        <p:spPr>
          <a:xfrm>
            <a:off x="7425813" y="4650446"/>
            <a:ext cx="4340614" cy="1522853"/>
          </a:xfrm>
          <a:prstGeom prst="rect">
            <a:avLst/>
          </a:prstGeom>
          <a:noFill/>
        </p:spPr>
        <p:txBody>
          <a:bodyPr wrap="square">
            <a:spAutoFit/>
          </a:bodyPr>
          <a:lstStyle/>
          <a:p>
            <a:pPr rtl="0">
              <a:lnSpc>
                <a:spcPct val="150000"/>
              </a:lnSpc>
            </a:pPr>
            <a:r>
              <a:rPr lang="de-DE" sz="1600" dirty="0">
                <a:solidFill>
                  <a:schemeClr val="tx2">
                    <a:lumMod val="75000"/>
                  </a:schemeClr>
                </a:solidFill>
                <a:latin typeface="Century Gothic" panose="020B0502020202020204" pitchFamily="34" charset="0"/>
              </a:rPr>
              <a:t>Wir müssen auch ein fortschrittliches Logistiknetz integrieren, das der wachsenden Nachfrage nach umweltfreundlichen Transportlösungen nachkommen kann.</a:t>
            </a:r>
          </a:p>
        </p:txBody>
      </p:sp>
    </p:spTree>
    <p:extLst>
      <p:ext uri="{BB962C8B-B14F-4D97-AF65-F5344CB8AC3E}">
        <p14:creationId xmlns:p14="http://schemas.microsoft.com/office/powerpoint/2010/main" val="363780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CBDBDE34-9E66-ECD8-1CD8-1FD64BB66BDF}"/>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ktes rotes geometrisches Muster">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de-DE" sz="3800">
                <a:solidFill>
                  <a:schemeClr val="tx2">
                    <a:lumMod val="75000"/>
                  </a:schemeClr>
                </a:solidFill>
                <a:latin typeface="Century Gothic" panose="020B0502020202020204" pitchFamily="34" charset="0"/>
              </a:rPr>
              <a:t>FALL-</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de-DE" sz="3800" b="1">
                <a:solidFill>
                  <a:schemeClr val="tx2">
                    <a:lumMod val="75000"/>
                  </a:schemeClr>
                </a:solidFill>
                <a:latin typeface="Century Gothic" panose="020B0502020202020204" pitchFamily="34" charset="0"/>
              </a:rPr>
              <a:t>STUDIE</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de-DE" sz="4200" spc="400">
                <a:solidFill>
                  <a:schemeClr val="bg1"/>
                </a:solidFill>
                <a:latin typeface="Century Gothic" panose="020B0502020202020204" pitchFamily="34" charset="0"/>
              </a:rPr>
              <a:t>LÖSUNG</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703754" y="3393785"/>
            <a:ext cx="9592319" cy="2567113"/>
          </a:xfrm>
          <a:prstGeom prst="rect">
            <a:avLst/>
          </a:prstGeom>
          <a:noFill/>
        </p:spPr>
        <p:txBody>
          <a:bodyPr wrap="square">
            <a:spAutoFit/>
          </a:bodyPr>
          <a:lstStyle/>
          <a:p>
            <a:pPr rtl="0">
              <a:lnSpc>
                <a:spcPct val="150000"/>
              </a:lnSpc>
            </a:pPr>
            <a:r>
              <a:rPr lang="de-DE" sz="2200" b="0" i="0" u="none" strike="noStrike" dirty="0">
                <a:solidFill>
                  <a:schemeClr val="tx2">
                    <a:lumMod val="75000"/>
                  </a:schemeClr>
                </a:solidFill>
                <a:effectLst/>
                <a:latin typeface="Century Gothic" panose="020B0502020202020204" pitchFamily="34" charset="0"/>
              </a:rPr>
              <a:t>Positive Charge führte ein Netzwerk </a:t>
            </a:r>
            <a:r>
              <a:rPr lang="de-DE" sz="2200" b="1" i="0" u="none" strike="noStrike" dirty="0">
                <a:solidFill>
                  <a:schemeClr val="tx2">
                    <a:lumMod val="75000"/>
                  </a:schemeClr>
                </a:solidFill>
                <a:effectLst/>
                <a:latin typeface="Century Gothic" panose="020B0502020202020204" pitchFamily="34" charset="0"/>
              </a:rPr>
              <a:t>strategisch platzierter</a:t>
            </a:r>
            <a:r>
              <a:rPr lang="de-DE" sz="2200" b="0" i="0" u="none" strike="noStrike" dirty="0">
                <a:solidFill>
                  <a:schemeClr val="tx2">
                    <a:lumMod val="75000"/>
                  </a:schemeClr>
                </a:solidFill>
                <a:effectLst/>
                <a:latin typeface="Century Gothic" panose="020B0502020202020204" pitchFamily="34" charset="0"/>
              </a:rPr>
              <a:t> </a:t>
            </a:r>
            <a:r>
              <a:rPr lang="de-DE" sz="2200" b="1" i="0" u="none" strike="noStrike" dirty="0">
                <a:solidFill>
                  <a:schemeClr val="tx2">
                    <a:lumMod val="75000"/>
                  </a:schemeClr>
                </a:solidFill>
                <a:effectLst/>
                <a:latin typeface="Century Gothic" panose="020B0502020202020204" pitchFamily="34" charset="0"/>
              </a:rPr>
              <a:t>Schnellladestationen für Elektrofahrzeuge</a:t>
            </a:r>
            <a:r>
              <a:rPr lang="de-DE" sz="2200" b="0" i="0" u="none" strike="noStrike" dirty="0">
                <a:solidFill>
                  <a:schemeClr val="tx2">
                    <a:lumMod val="75000"/>
                  </a:schemeClr>
                </a:solidFill>
                <a:effectLst/>
                <a:latin typeface="Century Gothic" panose="020B0502020202020204" pitchFamily="34" charset="0"/>
              </a:rPr>
              <a:t> ein und implementierte eine </a:t>
            </a:r>
            <a:r>
              <a:rPr lang="de-DE" sz="2200" b="1" i="0" u="none" strike="noStrike" dirty="0">
                <a:solidFill>
                  <a:schemeClr val="tx2">
                    <a:lumMod val="75000"/>
                  </a:schemeClr>
                </a:solidFill>
                <a:effectLst/>
                <a:latin typeface="Century Gothic" panose="020B0502020202020204" pitchFamily="34" charset="0"/>
              </a:rPr>
              <a:t>hochmoderne Logistikplattform. </a:t>
            </a:r>
            <a:r>
              <a:rPr lang="de-DE" sz="2200" b="0" i="0" u="none" strike="noStrike" dirty="0">
                <a:solidFill>
                  <a:schemeClr val="tx2">
                    <a:lumMod val="75000"/>
                  </a:schemeClr>
                </a:solidFill>
                <a:effectLst/>
                <a:latin typeface="Century Gothic" panose="020B0502020202020204" pitchFamily="34" charset="0"/>
              </a:rPr>
              <a:t>Über die leicht zugänglichen Ladestationen hinaus bot diese Lösung auch eine optimale Routenplanung und Flottenmanagement dank </a:t>
            </a:r>
            <a:r>
              <a:rPr lang="de-DE" sz="2200" b="1" i="0" u="none" strike="noStrike" dirty="0">
                <a:solidFill>
                  <a:schemeClr val="tx2">
                    <a:lumMod val="75000"/>
                  </a:schemeClr>
                </a:solidFill>
                <a:effectLst/>
                <a:latin typeface="Century Gothic" panose="020B0502020202020204" pitchFamily="34" charset="0"/>
              </a:rPr>
              <a:t>Echtzeitdaten</a:t>
            </a:r>
            <a:r>
              <a:rPr lang="de-DE" sz="2200" b="0" i="0" u="none" strike="noStrike" dirty="0">
                <a:solidFill>
                  <a:schemeClr val="tx2">
                    <a:lumMod val="75000"/>
                  </a:schemeClr>
                </a:solidFill>
                <a:effectLst/>
                <a:latin typeface="Century Gothic" panose="020B0502020202020204" pitchFamily="34" charset="0"/>
              </a:rPr>
              <a:t>.</a:t>
            </a:r>
          </a:p>
        </p:txBody>
      </p:sp>
      <p:grpSp>
        <p:nvGrpSpPr>
          <p:cNvPr id="14" name="Group 13">
            <a:extLst>
              <a:ext uri="{FF2B5EF4-FFF2-40B4-BE49-F238E27FC236}">
                <a16:creationId xmlns:a16="http://schemas.microsoft.com/office/drawing/2014/main" id="{D42AEC27-C9B3-96B5-0E7E-9DC22EDD2346}"/>
              </a:ext>
            </a:extLst>
          </p:cNvPr>
          <p:cNvGrpSpPr/>
          <p:nvPr/>
        </p:nvGrpSpPr>
        <p:grpSpPr>
          <a:xfrm>
            <a:off x="261815" y="3429000"/>
            <a:ext cx="992554" cy="992554"/>
            <a:chOff x="4487986" y="3159368"/>
            <a:chExt cx="992554" cy="992554"/>
          </a:xfrm>
        </p:grpSpPr>
        <p:sp>
          <p:nvSpPr>
            <p:cNvPr id="5" name="Rectangle 4">
              <a:extLst>
                <a:ext uri="{FF2B5EF4-FFF2-40B4-BE49-F238E27FC236}">
                  <a16:creationId xmlns:a16="http://schemas.microsoft.com/office/drawing/2014/main" id="{FA57DBE3-397B-D213-8A55-9A9C110E1603}"/>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Playbook-Gliederung">
              <a:extLst>
                <a:ext uri="{FF2B5EF4-FFF2-40B4-BE49-F238E27FC236}">
                  <a16:creationId xmlns:a16="http://schemas.microsoft.com/office/drawing/2014/main" id="{173BA29B-1471-5225-B791-AD3F263ECA1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62233" y="3233616"/>
              <a:ext cx="812800" cy="812800"/>
            </a:xfrm>
            <a:prstGeom prst="rect">
              <a:avLst/>
            </a:prstGeom>
          </p:spPr>
        </p:pic>
      </p:grpSp>
      <p:sp>
        <p:nvSpPr>
          <p:cNvPr id="2" name="TextBox 1">
            <a:extLst>
              <a:ext uri="{FF2B5EF4-FFF2-40B4-BE49-F238E27FC236}">
                <a16:creationId xmlns:a16="http://schemas.microsoft.com/office/drawing/2014/main" id="{2091225E-A543-AFAE-CB7D-8E18D517FA11}"/>
              </a:ext>
            </a:extLst>
          </p:cNvPr>
          <p:cNvSpPr txBox="1"/>
          <p:nvPr/>
        </p:nvSpPr>
        <p:spPr>
          <a:xfrm>
            <a:off x="187569" y="2118864"/>
            <a:ext cx="3845169" cy="369332"/>
          </a:xfrm>
          <a:prstGeom prst="rect">
            <a:avLst/>
          </a:prstGeom>
          <a:noFill/>
        </p:spPr>
        <p:txBody>
          <a:bodyPr wrap="square">
            <a:spAutoFit/>
          </a:bodyPr>
          <a:lstStyle/>
          <a:p>
            <a:pPr rtl="0"/>
            <a:r>
              <a:rPr lang="de-DE" b="1">
                <a:solidFill>
                  <a:schemeClr val="bg1">
                    <a:lumMod val="50000"/>
                  </a:schemeClr>
                </a:solidFill>
                <a:latin typeface="Century Gothic" panose="020B0502020202020204" pitchFamily="34" charset="0"/>
              </a:rPr>
              <a:t>POSITIVE CHARGE</a:t>
            </a:r>
          </a:p>
        </p:txBody>
      </p:sp>
    </p:spTree>
    <p:extLst>
      <p:ext uri="{BB962C8B-B14F-4D97-AF65-F5344CB8AC3E}">
        <p14:creationId xmlns:p14="http://schemas.microsoft.com/office/powerpoint/2010/main" val="234458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A1FBDD9F-CACF-278F-5A46-7891DCFAB075}"/>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ktes rotes geometrisches Muster">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de-DE" sz="3800">
                <a:solidFill>
                  <a:schemeClr val="tx2">
                    <a:lumMod val="75000"/>
                  </a:schemeClr>
                </a:solidFill>
                <a:latin typeface="Century Gothic" panose="020B0502020202020204" pitchFamily="34" charset="0"/>
              </a:rPr>
              <a:t>FALL-</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de-DE" sz="3800" b="1">
                <a:solidFill>
                  <a:schemeClr val="tx2">
                    <a:lumMod val="75000"/>
                  </a:schemeClr>
                </a:solidFill>
                <a:latin typeface="Century Gothic" panose="020B0502020202020204" pitchFamily="34" charset="0"/>
              </a:rPr>
              <a:t>STUDIE</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de-DE" sz="4200" spc="400">
                <a:solidFill>
                  <a:schemeClr val="bg1"/>
                </a:solidFill>
                <a:latin typeface="Century Gothic" panose="020B0502020202020204" pitchFamily="34" charset="0"/>
              </a:rPr>
              <a:t>ERGEBNISSE</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8" y="3087970"/>
            <a:ext cx="8402249" cy="2567113"/>
          </a:xfrm>
          <a:prstGeom prst="rect">
            <a:avLst/>
          </a:prstGeom>
          <a:noFill/>
        </p:spPr>
        <p:txBody>
          <a:bodyPr wrap="square">
            <a:spAutoFit/>
          </a:bodyPr>
          <a:lstStyle/>
          <a:p>
            <a:pPr rtl="0">
              <a:lnSpc>
                <a:spcPct val="150000"/>
              </a:lnSpc>
            </a:pPr>
            <a:r>
              <a:rPr lang="de-DE" sz="2200" b="0" i="0" u="none" strike="noStrike" dirty="0">
                <a:solidFill>
                  <a:schemeClr val="tx2">
                    <a:lumMod val="75000"/>
                  </a:schemeClr>
                </a:solidFill>
                <a:effectLst/>
                <a:latin typeface="Century Gothic" panose="020B0502020202020204" pitchFamily="34" charset="0"/>
              </a:rPr>
              <a:t>Die Implementierung führte zu einer Steigerung der Ladeeffizienz um 40 % und zu einer Verbesserung der gesamten Logistikabläufe um 25 %. Unser innovativer Ansatz reduzierte Ausfallzeiten und Kohlenstoffemissionen erheblich und setzte einen neuen Standard in der EV-Logistik.</a:t>
            </a:r>
          </a:p>
        </p:txBody>
      </p:sp>
      <p:pic>
        <p:nvPicPr>
          <p:cNvPr id="2" name="Picture 1" descr="Ein grauer Kreis mit schwarzem Hintergrund Beschreibung automatisch generiert">
            <a:extLst>
              <a:ext uri="{FF2B5EF4-FFF2-40B4-BE49-F238E27FC236}">
                <a16:creationId xmlns:a16="http://schemas.microsoft.com/office/drawing/2014/main" id="{12DE00AE-5EAD-1EA2-A7DA-6733543AD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969" y="4704916"/>
            <a:ext cx="2014416" cy="2014416"/>
          </a:xfrm>
          <a:prstGeom prst="rect">
            <a:avLst/>
          </a:prstGeom>
        </p:spPr>
      </p:pic>
      <p:pic>
        <p:nvPicPr>
          <p:cNvPr id="3" name="Picture 2" descr="Eine weiße Linie mit Punkten Beschreibung automatisch generiert">
            <a:extLst>
              <a:ext uri="{FF2B5EF4-FFF2-40B4-BE49-F238E27FC236}">
                <a16:creationId xmlns:a16="http://schemas.microsoft.com/office/drawing/2014/main" id="{C081C46A-4227-C826-88B8-B1014D44BE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6169" y="1947929"/>
            <a:ext cx="2624016" cy="2430469"/>
          </a:xfrm>
          <a:prstGeom prst="rect">
            <a:avLst/>
          </a:prstGeom>
        </p:spPr>
      </p:pic>
      <p:sp>
        <p:nvSpPr>
          <p:cNvPr id="7" name="TextBox 6">
            <a:extLst>
              <a:ext uri="{FF2B5EF4-FFF2-40B4-BE49-F238E27FC236}">
                <a16:creationId xmlns:a16="http://schemas.microsoft.com/office/drawing/2014/main" id="{C84C3CE7-CDA0-D31B-C1ED-46653F83A09A}"/>
              </a:ext>
            </a:extLst>
          </p:cNvPr>
          <p:cNvSpPr txBox="1"/>
          <p:nvPr/>
        </p:nvSpPr>
        <p:spPr>
          <a:xfrm>
            <a:off x="187569" y="2118864"/>
            <a:ext cx="3845169" cy="369332"/>
          </a:xfrm>
          <a:prstGeom prst="rect">
            <a:avLst/>
          </a:prstGeom>
          <a:noFill/>
        </p:spPr>
        <p:txBody>
          <a:bodyPr wrap="square">
            <a:spAutoFit/>
          </a:bodyPr>
          <a:lstStyle/>
          <a:p>
            <a:pPr rtl="0"/>
            <a:r>
              <a:rPr lang="de-DE" sz="1800" b="1">
                <a:solidFill>
                  <a:schemeClr val="bg1">
                    <a:lumMod val="50000"/>
                  </a:schemeClr>
                </a:solidFill>
                <a:latin typeface="Century Gothic" panose="020B0502020202020204" pitchFamily="34" charset="0"/>
              </a:rPr>
              <a:t>POSITIVE CHARGE</a:t>
            </a:r>
          </a:p>
        </p:txBody>
      </p:sp>
    </p:spTree>
    <p:extLst>
      <p:ext uri="{BB962C8B-B14F-4D97-AF65-F5344CB8AC3E}">
        <p14:creationId xmlns:p14="http://schemas.microsoft.com/office/powerpoint/2010/main" val="95409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1"/>
            <a:ext cx="12192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E9E3B734-0B38-2452-0EF6-1120B582CD24}"/>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ktes rotes geometrisches Muster">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de-DE" sz="3800">
                <a:solidFill>
                  <a:schemeClr val="tx2">
                    <a:lumMod val="75000"/>
                  </a:schemeClr>
                </a:solidFill>
                <a:latin typeface="Century Gothic" panose="020B0502020202020204" pitchFamily="34" charset="0"/>
              </a:rPr>
              <a:t>FALL-</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de-DE" sz="3800" b="1">
                <a:solidFill>
                  <a:schemeClr val="tx2">
                    <a:lumMod val="75000"/>
                  </a:schemeClr>
                </a:solidFill>
                <a:latin typeface="Century Gothic" panose="020B0502020202020204" pitchFamily="34" charset="0"/>
              </a:rPr>
              <a:t>STUDIE</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de-DE" sz="4200" spc="400">
                <a:solidFill>
                  <a:schemeClr val="bg1"/>
                </a:solidFill>
                <a:latin typeface="Century Gothic" panose="020B0502020202020204" pitchFamily="34" charset="0"/>
              </a:rPr>
              <a:t>ERFAHRUNGSBERICHTE</a:t>
            </a:r>
          </a:p>
        </p:txBody>
      </p:sp>
      <p:sp>
        <p:nvSpPr>
          <p:cNvPr id="36" name="TextBox 35">
            <a:extLst>
              <a:ext uri="{FF2B5EF4-FFF2-40B4-BE49-F238E27FC236}">
                <a16:creationId xmlns:a16="http://schemas.microsoft.com/office/drawing/2014/main" id="{FC5361E9-27F0-8FDF-3895-5D16084419BB}"/>
              </a:ext>
            </a:extLst>
          </p:cNvPr>
          <p:cNvSpPr txBox="1"/>
          <p:nvPr/>
        </p:nvSpPr>
        <p:spPr>
          <a:xfrm>
            <a:off x="2915138" y="2942220"/>
            <a:ext cx="5711626" cy="1551450"/>
          </a:xfrm>
          <a:prstGeom prst="rect">
            <a:avLst/>
          </a:prstGeom>
          <a:noFill/>
        </p:spPr>
        <p:txBody>
          <a:bodyPr wrap="square">
            <a:spAutoFit/>
          </a:bodyPr>
          <a:lstStyle/>
          <a:p>
            <a:pPr rtl="0">
              <a:lnSpc>
                <a:spcPct val="150000"/>
              </a:lnSpc>
            </a:pPr>
            <a:r>
              <a:rPr lang="de-DE" sz="2200" b="0" i="0" u="none" strike="noStrike" dirty="0">
                <a:solidFill>
                  <a:schemeClr val="bg1">
                    <a:lumMod val="95000"/>
                  </a:schemeClr>
                </a:solidFill>
                <a:effectLst/>
                <a:latin typeface="Century Gothic" panose="020B0502020202020204" pitchFamily="34" charset="0"/>
              </a:rPr>
              <a:t>Das System von Positive Charge hat unseren Flottenbetrieb transformiert und bietet Zuverlässigkeit und Nachhaltigkeit.</a:t>
            </a:r>
          </a:p>
        </p:txBody>
      </p:sp>
      <p:pic>
        <p:nvPicPr>
          <p:cNvPr id="7" name="Graphic 6" descr="Öffnendes einfarbiges Anführungszeichen">
            <a:extLst>
              <a:ext uri="{FF2B5EF4-FFF2-40B4-BE49-F238E27FC236}">
                <a16:creationId xmlns:a16="http://schemas.microsoft.com/office/drawing/2014/main" id="{FA44E701-8161-D970-016A-59A7EC6F46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554415"/>
            <a:ext cx="2303585" cy="2303585"/>
          </a:xfrm>
          <a:prstGeom prst="rect">
            <a:avLst/>
          </a:prstGeom>
        </p:spPr>
      </p:pic>
      <p:pic>
        <p:nvPicPr>
          <p:cNvPr id="8" name="Graphic 7" descr="Öffnendes einfarbiges Anführungszeichen">
            <a:extLst>
              <a:ext uri="{FF2B5EF4-FFF2-40B4-BE49-F238E27FC236}">
                <a16:creationId xmlns:a16="http://schemas.microsoft.com/office/drawing/2014/main" id="{A7F2E73A-B6EA-8125-1774-0A65FB7C3C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888415" y="1397364"/>
            <a:ext cx="2303585" cy="2303585"/>
          </a:xfrm>
          <a:prstGeom prst="rect">
            <a:avLst/>
          </a:prstGeom>
        </p:spPr>
      </p:pic>
      <p:sp>
        <p:nvSpPr>
          <p:cNvPr id="9" name="TextBox 8">
            <a:extLst>
              <a:ext uri="{FF2B5EF4-FFF2-40B4-BE49-F238E27FC236}">
                <a16:creationId xmlns:a16="http://schemas.microsoft.com/office/drawing/2014/main" id="{5FF5B4D7-5BA0-934A-3A51-DB2C4151B11E}"/>
              </a:ext>
            </a:extLst>
          </p:cNvPr>
          <p:cNvSpPr txBox="1"/>
          <p:nvPr/>
        </p:nvSpPr>
        <p:spPr>
          <a:xfrm>
            <a:off x="4220307" y="5848829"/>
            <a:ext cx="7518400" cy="455189"/>
          </a:xfrm>
          <a:prstGeom prst="rect">
            <a:avLst/>
          </a:prstGeom>
          <a:noFill/>
        </p:spPr>
        <p:txBody>
          <a:bodyPr wrap="square">
            <a:spAutoFit/>
          </a:bodyPr>
          <a:lstStyle/>
          <a:p>
            <a:pPr algn="r" rtl="0">
              <a:lnSpc>
                <a:spcPct val="150000"/>
              </a:lnSpc>
            </a:pPr>
            <a:r>
              <a:rPr lang="de-DE" i="1">
                <a:solidFill>
                  <a:schemeClr val="bg1">
                    <a:lumMod val="95000"/>
                  </a:schemeClr>
                </a:solidFill>
                <a:latin typeface="Century Gothic" panose="020B0502020202020204" pitchFamily="34" charset="0"/>
              </a:rPr>
              <a:t>– Alex Smith, Geschäftsführer / Green Wheels Logistics</a:t>
            </a:r>
          </a:p>
        </p:txBody>
      </p:sp>
      <p:pic>
        <p:nvPicPr>
          <p:cNvPr id="13" name="Picture 12" descr="Porträt eines Mannes im hellbraunen Hemd">
            <a:extLst>
              <a:ext uri="{FF2B5EF4-FFF2-40B4-BE49-F238E27FC236}">
                <a16:creationId xmlns:a16="http://schemas.microsoft.com/office/drawing/2014/main" id="{2C65ED76-D600-8A73-C13E-516D65DA721D}"/>
              </a:ext>
            </a:extLst>
          </p:cNvPr>
          <p:cNvPicPr>
            <a:picLocks noChangeAspect="1"/>
          </p:cNvPicPr>
          <p:nvPr/>
        </p:nvPicPr>
        <p:blipFill rotWithShape="1">
          <a:blip r:embed="rId6"/>
          <a:srcRect l="24661" r="16717"/>
          <a:stretch/>
        </p:blipFill>
        <p:spPr>
          <a:xfrm>
            <a:off x="9888415" y="3700949"/>
            <a:ext cx="1792435" cy="2038419"/>
          </a:xfrm>
          <a:prstGeom prst="rect">
            <a:avLst/>
          </a:prstGeom>
        </p:spPr>
      </p:pic>
      <p:sp>
        <p:nvSpPr>
          <p:cNvPr id="14" name="TextBox 13">
            <a:extLst>
              <a:ext uri="{FF2B5EF4-FFF2-40B4-BE49-F238E27FC236}">
                <a16:creationId xmlns:a16="http://schemas.microsoft.com/office/drawing/2014/main" id="{45B98A90-90D6-2274-E501-034C955BD7FE}"/>
              </a:ext>
            </a:extLst>
          </p:cNvPr>
          <p:cNvSpPr txBox="1"/>
          <p:nvPr/>
        </p:nvSpPr>
        <p:spPr>
          <a:xfrm>
            <a:off x="187569" y="2118864"/>
            <a:ext cx="3845169" cy="369332"/>
          </a:xfrm>
          <a:prstGeom prst="rect">
            <a:avLst/>
          </a:prstGeom>
          <a:noFill/>
        </p:spPr>
        <p:txBody>
          <a:bodyPr wrap="square">
            <a:spAutoFit/>
          </a:bodyPr>
          <a:lstStyle/>
          <a:p>
            <a:pPr rtl="0"/>
            <a:r>
              <a:rPr lang="de-DE" sz="1800" b="1">
                <a:solidFill>
                  <a:schemeClr val="bg1">
                    <a:lumMod val="50000"/>
                  </a:schemeClr>
                </a:solidFill>
                <a:latin typeface="Century Gothic" panose="020B0502020202020204" pitchFamily="34" charset="0"/>
              </a:rPr>
              <a:t>POSITIVE CHARGE</a:t>
            </a:r>
          </a:p>
        </p:txBody>
      </p:sp>
    </p:spTree>
    <p:extLst>
      <p:ext uri="{BB962C8B-B14F-4D97-AF65-F5344CB8AC3E}">
        <p14:creationId xmlns:p14="http://schemas.microsoft.com/office/powerpoint/2010/main" val="144260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C9B533CC-08A8-F22A-FDF7-17CB7BB3BDAD}"/>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ktes rotes geometrisches Muster">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de-DE" sz="3800">
                <a:solidFill>
                  <a:schemeClr val="tx2">
                    <a:lumMod val="75000"/>
                  </a:schemeClr>
                </a:solidFill>
                <a:latin typeface="Century Gothic" panose="020B0502020202020204" pitchFamily="34" charset="0"/>
              </a:rPr>
              <a:t>FALL-</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de-DE" sz="3800" b="1">
                <a:solidFill>
                  <a:schemeClr val="tx2">
                    <a:lumMod val="75000"/>
                  </a:schemeClr>
                </a:solidFill>
                <a:latin typeface="Century Gothic" panose="020B0502020202020204" pitchFamily="34" charset="0"/>
              </a:rPr>
              <a:t>STUDIE</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de-DE" sz="4200" spc="400">
                <a:solidFill>
                  <a:schemeClr val="bg1"/>
                </a:solidFill>
                <a:latin typeface="Century Gothic" panose="020B0502020202020204" pitchFamily="34" charset="0"/>
              </a:rPr>
              <a:t>FAZIT</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509108"/>
            <a:ext cx="11566769" cy="1551450"/>
          </a:xfrm>
          <a:prstGeom prst="rect">
            <a:avLst/>
          </a:prstGeom>
          <a:noFill/>
        </p:spPr>
        <p:txBody>
          <a:bodyPr wrap="square">
            <a:spAutoFit/>
          </a:bodyPr>
          <a:lstStyle/>
          <a:p>
            <a:pPr rtl="0">
              <a:lnSpc>
                <a:spcPct val="150000"/>
              </a:lnSpc>
            </a:pPr>
            <a:r>
              <a:rPr lang="de-DE" sz="2200" b="0" i="0" u="none" strike="noStrike" dirty="0">
                <a:solidFill>
                  <a:schemeClr val="tx2">
                    <a:lumMod val="75000"/>
                  </a:schemeClr>
                </a:solidFill>
                <a:effectLst/>
                <a:latin typeface="Century Gothic" panose="020B0502020202020204" pitchFamily="34" charset="0"/>
              </a:rPr>
              <a:t>Der innovative Ansatz, mit dem Positive Charge das Laden von Elektrofahrzeugen und die Logistik transformiert, stellt eine </a:t>
            </a:r>
            <a:r>
              <a:rPr lang="de-DE" sz="2200" b="1" i="0" u="none" strike="noStrike" dirty="0">
                <a:solidFill>
                  <a:schemeClr val="tx2">
                    <a:lumMod val="75000"/>
                  </a:schemeClr>
                </a:solidFill>
                <a:effectLst/>
                <a:latin typeface="Century Gothic" panose="020B0502020202020204" pitchFamily="34" charset="0"/>
              </a:rPr>
              <a:t>gelungene Mischung aus Technologie und Nachhaltigkeit</a:t>
            </a:r>
            <a:r>
              <a:rPr lang="de-DE" sz="2200" b="0" i="0" u="none" strike="noStrike" dirty="0">
                <a:solidFill>
                  <a:schemeClr val="tx2">
                    <a:lumMod val="75000"/>
                  </a:schemeClr>
                </a:solidFill>
                <a:effectLst/>
                <a:latin typeface="Century Gothic" panose="020B0502020202020204" pitchFamily="34" charset="0"/>
              </a:rPr>
              <a:t> dar, die die Effizienz der städtischen Logistik erheblich steigert und gleichzeitig einen </a:t>
            </a:r>
            <a:r>
              <a:rPr lang="de-DE" sz="2200" b="1" i="0" u="none" strike="noStrike" dirty="0">
                <a:solidFill>
                  <a:schemeClr val="tx2">
                    <a:lumMod val="75000"/>
                  </a:schemeClr>
                </a:solidFill>
                <a:effectLst/>
                <a:latin typeface="Century Gothic" panose="020B0502020202020204" pitchFamily="34" charset="0"/>
              </a:rPr>
              <a:t>Beitrag zu den Umweltzielen leistet</a:t>
            </a:r>
            <a:r>
              <a:rPr lang="de-DE" sz="2200" b="0" i="0" u="none" strike="noStrike" dirty="0">
                <a:solidFill>
                  <a:schemeClr val="tx2">
                    <a:lumMod val="75000"/>
                  </a:schemeClr>
                </a:solidFill>
                <a:effectLst/>
                <a:latin typeface="Century Gothic" panose="020B0502020202020204" pitchFamily="34" charset="0"/>
              </a:rPr>
              <a:t>.</a:t>
            </a:r>
          </a:p>
        </p:txBody>
      </p:sp>
      <p:sp>
        <p:nvSpPr>
          <p:cNvPr id="2" name="TextBox 1">
            <a:extLst>
              <a:ext uri="{FF2B5EF4-FFF2-40B4-BE49-F238E27FC236}">
                <a16:creationId xmlns:a16="http://schemas.microsoft.com/office/drawing/2014/main" id="{EF7F9C8C-DBB4-BDDF-7C7F-32C3B8B6311D}"/>
              </a:ext>
            </a:extLst>
          </p:cNvPr>
          <p:cNvSpPr txBox="1"/>
          <p:nvPr/>
        </p:nvSpPr>
        <p:spPr>
          <a:xfrm>
            <a:off x="187569" y="2118864"/>
            <a:ext cx="3845169" cy="369332"/>
          </a:xfrm>
          <a:prstGeom prst="rect">
            <a:avLst/>
          </a:prstGeom>
          <a:noFill/>
        </p:spPr>
        <p:txBody>
          <a:bodyPr wrap="square">
            <a:spAutoFit/>
          </a:bodyPr>
          <a:lstStyle/>
          <a:p>
            <a:pPr rtl="0"/>
            <a:r>
              <a:rPr lang="de-DE" sz="1800" b="1">
                <a:solidFill>
                  <a:schemeClr val="bg1">
                    <a:lumMod val="50000"/>
                  </a:schemeClr>
                </a:solidFill>
                <a:latin typeface="Century Gothic" panose="020B0502020202020204" pitchFamily="34" charset="0"/>
              </a:rPr>
              <a:t>POSITIVE CHARGE</a:t>
            </a:r>
          </a:p>
        </p:txBody>
      </p:sp>
    </p:spTree>
    <p:extLst>
      <p:ext uri="{BB962C8B-B14F-4D97-AF65-F5344CB8AC3E}">
        <p14:creationId xmlns:p14="http://schemas.microsoft.com/office/powerpoint/2010/main" val="33814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85845816-A425-210F-4E22-4FD098C127DE}"/>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de-DE" sz="3800">
                <a:solidFill>
                  <a:schemeClr val="tx2">
                    <a:lumMod val="75000"/>
                  </a:schemeClr>
                </a:solidFill>
                <a:latin typeface="Century Gothic" panose="020B0502020202020204" pitchFamily="34" charset="0"/>
              </a:rPr>
              <a:t>FALL-</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de-DE" sz="3800" b="1">
                <a:solidFill>
                  <a:schemeClr val="tx2">
                    <a:lumMod val="75000"/>
                  </a:schemeClr>
                </a:solidFill>
                <a:latin typeface="Century Gothic" panose="020B0502020202020204" pitchFamily="34" charset="0"/>
              </a:rPr>
              <a:t>STUDIE</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de-DE" sz="4200" spc="400">
                <a:solidFill>
                  <a:schemeClr val="bg1"/>
                </a:solidFill>
                <a:latin typeface="Century Gothic" panose="020B0502020202020204" pitchFamily="34" charset="0"/>
              </a:rPr>
              <a:t>CALL-TO-ACTION</a:t>
            </a:r>
          </a:p>
        </p:txBody>
      </p:sp>
      <p:sp>
        <p:nvSpPr>
          <p:cNvPr id="36" name="TextBox 35">
            <a:extLst>
              <a:ext uri="{FF2B5EF4-FFF2-40B4-BE49-F238E27FC236}">
                <a16:creationId xmlns:a16="http://schemas.microsoft.com/office/drawing/2014/main" id="{FC5361E9-27F0-8FDF-3895-5D16084419BB}"/>
              </a:ext>
            </a:extLst>
          </p:cNvPr>
          <p:cNvSpPr txBox="1"/>
          <p:nvPr/>
        </p:nvSpPr>
        <p:spPr>
          <a:xfrm>
            <a:off x="4876800" y="1844182"/>
            <a:ext cx="6687127" cy="3582776"/>
          </a:xfrm>
          <a:prstGeom prst="rect">
            <a:avLst/>
          </a:prstGeom>
          <a:noFill/>
        </p:spPr>
        <p:txBody>
          <a:bodyPr wrap="square">
            <a:spAutoFit/>
          </a:bodyPr>
          <a:lstStyle/>
          <a:p>
            <a:pPr rtl="0">
              <a:lnSpc>
                <a:spcPct val="150000"/>
              </a:lnSpc>
            </a:pPr>
            <a:r>
              <a:rPr lang="de-DE" sz="2200" b="1" i="0" u="none" strike="noStrike" dirty="0">
                <a:solidFill>
                  <a:schemeClr val="tx2">
                    <a:lumMod val="75000"/>
                  </a:schemeClr>
                </a:solidFill>
                <a:effectLst/>
                <a:latin typeface="Century Gothic" panose="020B0502020202020204" pitchFamily="34" charset="0"/>
              </a:rPr>
              <a:t>Werden auch Sie Teil der EV-Revolution mit Positive Charge</a:t>
            </a:r>
            <a:r>
              <a:rPr lang="de-DE" sz="2200" b="0" i="0" u="none" strike="noStrike" dirty="0">
                <a:solidFill>
                  <a:schemeClr val="tx2">
                    <a:lumMod val="75000"/>
                  </a:schemeClr>
                </a:solidFill>
                <a:effectLst/>
                <a:latin typeface="Century Gothic" panose="020B0502020202020204" pitchFamily="34" charset="0"/>
              </a:rPr>
              <a:t>. Kontaktieren Sie uns unter [Kontaktinformationen] oder besuchen Sie unsere Website [Website-Link], um mehr über unsere Lösungen und Dienstleistungen zu erfahren. Lassen Sie uns gemeinsam einer grüneren Zukunft entgegenfahren.</a:t>
            </a:r>
          </a:p>
        </p:txBody>
      </p:sp>
      <p:pic>
        <p:nvPicPr>
          <p:cNvPr id="2" name="Picture 1">
            <a:extLst>
              <a:ext uri="{FF2B5EF4-FFF2-40B4-BE49-F238E27FC236}">
                <a16:creationId xmlns:a16="http://schemas.microsoft.com/office/drawing/2014/main" id="{1EF36C1F-7ACF-427B-BC1A-72B19E4677FC}"/>
              </a:ext>
            </a:extLst>
          </p:cNvPr>
          <p:cNvPicPr>
            <a:picLocks noChangeAspect="1"/>
          </p:cNvPicPr>
          <p:nvPr/>
        </p:nvPicPr>
        <p:blipFill rotWithShape="1">
          <a:blip r:embed="rId2"/>
          <a:srcRect t="90" b="2365"/>
          <a:stretch/>
        </p:blipFill>
        <p:spPr>
          <a:xfrm>
            <a:off x="232778" y="911572"/>
            <a:ext cx="3987529" cy="4431403"/>
          </a:xfrm>
          <a:prstGeom prst="rect">
            <a:avLst/>
          </a:prstGeom>
        </p:spPr>
      </p:pic>
      <p:sp>
        <p:nvSpPr>
          <p:cNvPr id="4" name="TextBox 3">
            <a:extLst>
              <a:ext uri="{FF2B5EF4-FFF2-40B4-BE49-F238E27FC236}">
                <a16:creationId xmlns:a16="http://schemas.microsoft.com/office/drawing/2014/main" id="{2B4618EA-1CDE-FBA7-245C-DB553964EBE5}"/>
              </a:ext>
            </a:extLst>
          </p:cNvPr>
          <p:cNvSpPr txBox="1"/>
          <p:nvPr/>
        </p:nvSpPr>
        <p:spPr>
          <a:xfrm>
            <a:off x="662473" y="5901339"/>
            <a:ext cx="11178073" cy="646331"/>
          </a:xfrm>
          <a:prstGeom prst="rect">
            <a:avLst/>
          </a:prstGeom>
          <a:noFill/>
        </p:spPr>
        <p:txBody>
          <a:bodyPr wrap="square">
            <a:spAutoFit/>
          </a:bodyPr>
          <a:lstStyle/>
          <a:p>
            <a:pPr rtl="0"/>
            <a:r>
              <a:rPr lang="de-DE">
                <a:solidFill>
                  <a:schemeClr val="tx1">
                    <a:lumMod val="75000"/>
                    <a:lumOff val="25000"/>
                  </a:schemeClr>
                </a:solidFill>
                <a:latin typeface="Century Gothic" panose="020B0502020202020204" pitchFamily="34" charset="0"/>
              </a:rPr>
              <a:t>LENA MEIER</a:t>
            </a:r>
          </a:p>
          <a:p>
            <a:pPr rtl="0"/>
            <a:r>
              <a:rPr lang="de-DE" sz="1800">
                <a:solidFill>
                  <a:schemeClr val="tx1">
                    <a:lumMod val="50000"/>
                    <a:lumOff val="50000"/>
                  </a:schemeClr>
                </a:solidFill>
                <a:latin typeface="Century Gothic" panose="020B0502020202020204" pitchFamily="34" charset="0"/>
              </a:rPr>
              <a:t>Projektmanagement | </a:t>
            </a:r>
            <a:r>
              <a:rPr lang="de-DE">
                <a:solidFill>
                  <a:schemeClr val="tx1">
                    <a:lumMod val="50000"/>
                    <a:lumOff val="50000"/>
                  </a:schemeClr>
                </a:solidFill>
                <a:latin typeface="Century Gothic" panose="020B0502020202020204" pitchFamily="34" charset="0"/>
              </a:rPr>
              <a:t>Tel. </a:t>
            </a:r>
            <a:r>
              <a:rPr lang="de-DE" sz="1800">
                <a:solidFill>
                  <a:schemeClr val="tx1">
                    <a:lumMod val="50000"/>
                    <a:lumOff val="50000"/>
                  </a:schemeClr>
                </a:solidFill>
                <a:latin typeface="Century Gothic" panose="020B0502020202020204" pitchFamily="34" charset="0"/>
              </a:rPr>
              <a:t>XXX XXX XXXX | E-Mail-Adresse | Website</a:t>
            </a:r>
          </a:p>
        </p:txBody>
      </p:sp>
    </p:spTree>
    <p:extLst>
      <p:ext uri="{BB962C8B-B14F-4D97-AF65-F5344CB8AC3E}">
        <p14:creationId xmlns:p14="http://schemas.microsoft.com/office/powerpoint/2010/main" val="380131925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451</Words>
  <Application>Microsoft Office PowerPoint</Application>
  <PresentationFormat>Widescreen</PresentationFormat>
  <Paragraphs>54</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Nicole Li （李虹）</cp:lastModifiedBy>
  <cp:revision>23</cp:revision>
  <dcterms:created xsi:type="dcterms:W3CDTF">2022-05-22T18:55:25Z</dcterms:created>
  <dcterms:modified xsi:type="dcterms:W3CDTF">2024-10-30T06:35:26Z</dcterms:modified>
</cp:coreProperties>
</file>