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72293-A881-4872-8474-9DF4C5153D7E}" v="36" dt="2024-02-04T23:43:20.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99" d="100"/>
          <a:sy n="99" d="100"/>
        </p:scale>
        <p:origin x="72" y="1434"/>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e.smartsheet.com/try-it?trp=500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ei Papierflieger und ihre Spuren">
            <a:extLst>
              <a:ext uri="{FF2B5EF4-FFF2-40B4-BE49-F238E27FC236}">
                <a16:creationId xmlns:a16="http://schemas.microsoft.com/office/drawing/2014/main" id="{9F0CC501-1FE7-8671-D3E5-CDD49658F8FB}"/>
              </a:ext>
            </a:extLst>
          </p:cNvPr>
          <p:cNvPicPr>
            <a:picLocks noChangeAspect="1"/>
          </p:cNvPicPr>
          <p:nvPr/>
        </p:nvPicPr>
        <p:blipFill rotWithShape="1">
          <a:blip r:embed="rId2">
            <a:duotone>
              <a:schemeClr val="accent6">
                <a:shade val="45000"/>
                <a:satMod val="135000"/>
              </a:schemeClr>
              <a:prstClr val="white"/>
            </a:duotone>
            <a:alphaModFix amt="20000"/>
            <a:extLst>
              <a:ext uri="{BEBA8EAE-BF5A-486C-A8C5-ECC9F3942E4B}">
                <a14:imgProps xmlns:a14="http://schemas.microsoft.com/office/drawing/2010/main">
                  <a14:imgLayer r:embed="rId3">
                    <a14:imgEffect>
                      <a14:saturation sat="0"/>
                    </a14:imgEffect>
                  </a14:imgLayer>
                </a14:imgProps>
              </a:ext>
            </a:extLst>
          </a:blip>
          <a:srcRect l="1277" t="8505" r="1083" b="9111"/>
          <a:stretch/>
        </p:blipFill>
        <p:spPr>
          <a:xfrm>
            <a:off x="0" y="0"/>
            <a:ext cx="12192000" cy="6858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591221" y="321953"/>
            <a:ext cx="3200400" cy="636544"/>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4754" y="283456"/>
            <a:ext cx="8092223"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VORLAGE FÜR EINE CUSTOMER-JOURNEY-FALLSTUDIE FÜR POWERPOINT</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773526" y="1510301"/>
            <a:ext cx="6527559" cy="707886"/>
          </a:xfrm>
          <a:prstGeom prst="rect">
            <a:avLst/>
          </a:prstGeom>
          <a:noFill/>
        </p:spPr>
        <p:txBody>
          <a:bodyPr wrap="square" rtlCol="0">
            <a:spAutoFit/>
          </a:bodyPr>
          <a:lstStyle/>
          <a:p>
            <a:pPr rtl="0"/>
            <a:r>
              <a:rPr lang="de-DE" sz="4000" dirty="0">
                <a:solidFill>
                  <a:schemeClr val="tx1">
                    <a:lumMod val="65000"/>
                    <a:lumOff val="35000"/>
                  </a:schemeClr>
                </a:solidFill>
                <a:latin typeface="Century Gothic" panose="020B0502020202020204" pitchFamily="34" charset="0"/>
              </a:rPr>
              <a:t>[ NAME DER FALLSTUDIE ]</a:t>
            </a:r>
          </a:p>
        </p:txBody>
      </p:sp>
      <p:sp>
        <p:nvSpPr>
          <p:cNvPr id="11" name="TextBox 10">
            <a:extLst>
              <a:ext uri="{FF2B5EF4-FFF2-40B4-BE49-F238E27FC236}">
                <a16:creationId xmlns:a16="http://schemas.microsoft.com/office/drawing/2014/main" id="{337A3371-9EA4-4C46-A817-F8A47B8962FF}"/>
              </a:ext>
            </a:extLst>
          </p:cNvPr>
          <p:cNvSpPr txBox="1"/>
          <p:nvPr/>
        </p:nvSpPr>
        <p:spPr>
          <a:xfrm>
            <a:off x="6030646" y="5626894"/>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2" name="Picture 1" descr="Drei Papierflieger und ihre Spuren">
            <a:extLst>
              <a:ext uri="{FF2B5EF4-FFF2-40B4-BE49-F238E27FC236}">
                <a16:creationId xmlns:a16="http://schemas.microsoft.com/office/drawing/2014/main" id="{093B39AA-CE6E-FE00-641F-740DDE4A82C0}"/>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31781"/>
          <a:stretch/>
        </p:blipFill>
        <p:spPr>
          <a:xfrm>
            <a:off x="0" y="1510301"/>
            <a:ext cx="5472237" cy="534769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pPr rtl="0"/>
            <a:r>
              <a:rPr lang="de-DE" sz="4800">
                <a:solidFill>
                  <a:schemeClr val="tx1">
                    <a:lumMod val="65000"/>
                    <a:lumOff val="35000"/>
                  </a:schemeClr>
                </a:solidFill>
                <a:latin typeface="Century Gothic" panose="020B0502020202020204" pitchFamily="34" charset="0"/>
              </a:rPr>
              <a:t>FALLSTUDIE</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3740126" y="311063"/>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6" name="Table 5">
            <a:extLst>
              <a:ext uri="{FF2B5EF4-FFF2-40B4-BE49-F238E27FC236}">
                <a16:creationId xmlns:a16="http://schemas.microsoft.com/office/drawing/2014/main" id="{281FDFE3-A3A6-008B-ED99-71A187F700D8}"/>
              </a:ext>
            </a:extLst>
          </p:cNvPr>
          <p:cNvGraphicFramePr>
            <a:graphicFrameLocks noGrp="1"/>
          </p:cNvGraphicFramePr>
          <p:nvPr>
            <p:extLst>
              <p:ext uri="{D42A27DB-BD31-4B8C-83A1-F6EECF244321}">
                <p14:modId xmlns:p14="http://schemas.microsoft.com/office/powerpoint/2010/main" val="2750041858"/>
              </p:ext>
            </p:extLst>
          </p:nvPr>
        </p:nvGraphicFramePr>
        <p:xfrm>
          <a:off x="120639" y="942005"/>
          <a:ext cx="11960520" cy="5804984"/>
        </p:xfrm>
        <a:graphic>
          <a:graphicData uri="http://schemas.openxmlformats.org/drawingml/2006/table">
            <a:tbl>
              <a:tblPr firstRow="1" bandRow="1">
                <a:tableStyleId>{5C22544A-7EE6-4342-B048-85BDC9FD1C3A}</a:tableStyleId>
              </a:tblPr>
              <a:tblGrid>
                <a:gridCol w="1495065">
                  <a:extLst>
                    <a:ext uri="{9D8B030D-6E8A-4147-A177-3AD203B41FA5}">
                      <a16:colId xmlns:a16="http://schemas.microsoft.com/office/drawing/2014/main" val="2500885539"/>
                    </a:ext>
                  </a:extLst>
                </a:gridCol>
                <a:gridCol w="1495065">
                  <a:extLst>
                    <a:ext uri="{9D8B030D-6E8A-4147-A177-3AD203B41FA5}">
                      <a16:colId xmlns:a16="http://schemas.microsoft.com/office/drawing/2014/main" val="491520955"/>
                    </a:ext>
                  </a:extLst>
                </a:gridCol>
                <a:gridCol w="1495065">
                  <a:extLst>
                    <a:ext uri="{9D8B030D-6E8A-4147-A177-3AD203B41FA5}">
                      <a16:colId xmlns:a16="http://schemas.microsoft.com/office/drawing/2014/main" val="2184264100"/>
                    </a:ext>
                  </a:extLst>
                </a:gridCol>
                <a:gridCol w="1495065">
                  <a:extLst>
                    <a:ext uri="{9D8B030D-6E8A-4147-A177-3AD203B41FA5}">
                      <a16:colId xmlns:a16="http://schemas.microsoft.com/office/drawing/2014/main" val="2740870891"/>
                    </a:ext>
                  </a:extLst>
                </a:gridCol>
                <a:gridCol w="1495065">
                  <a:extLst>
                    <a:ext uri="{9D8B030D-6E8A-4147-A177-3AD203B41FA5}">
                      <a16:colId xmlns:a16="http://schemas.microsoft.com/office/drawing/2014/main" val="2753272730"/>
                    </a:ext>
                  </a:extLst>
                </a:gridCol>
                <a:gridCol w="1495065">
                  <a:extLst>
                    <a:ext uri="{9D8B030D-6E8A-4147-A177-3AD203B41FA5}">
                      <a16:colId xmlns:a16="http://schemas.microsoft.com/office/drawing/2014/main" val="1071932545"/>
                    </a:ext>
                  </a:extLst>
                </a:gridCol>
                <a:gridCol w="1495065">
                  <a:extLst>
                    <a:ext uri="{9D8B030D-6E8A-4147-A177-3AD203B41FA5}">
                      <a16:colId xmlns:a16="http://schemas.microsoft.com/office/drawing/2014/main" val="607449813"/>
                    </a:ext>
                  </a:extLst>
                </a:gridCol>
                <a:gridCol w="1495065">
                  <a:extLst>
                    <a:ext uri="{9D8B030D-6E8A-4147-A177-3AD203B41FA5}">
                      <a16:colId xmlns:a16="http://schemas.microsoft.com/office/drawing/2014/main" val="4069597360"/>
                    </a:ext>
                  </a:extLst>
                </a:gridCol>
              </a:tblGrid>
              <a:tr h="1451246">
                <a:tc>
                  <a:txBody>
                    <a:bodyPr/>
                    <a:lstStyle/>
                    <a:p>
                      <a:endParaRPr lang="en-US" dirty="0"/>
                    </a:p>
                  </a:txBody>
                  <a:tcPr>
                    <a:noFill/>
                  </a:tcPr>
                </a:tc>
                <a:tc>
                  <a:txBody>
                    <a:bodyPr/>
                    <a:lstStyle/>
                    <a:p>
                      <a:pPr algn="ctr" rtl="0"/>
                      <a:r>
                        <a:rPr lang="de-DE" sz="1400" dirty="0">
                          <a:solidFill>
                            <a:schemeClr val="accent6"/>
                          </a:solidFill>
                          <a:latin typeface="Century Gothic" panose="020B0502020202020204" pitchFamily="34" charset="0"/>
                        </a:rPr>
                        <a:t>BEWUSSTSEIN</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INTERESSE</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KAUFWUNSCH</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KAUF</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LOYALITÄT</a:t>
                      </a:r>
                    </a:p>
                  </a:txBody>
                  <a:tcPr anchor="ctr">
                    <a:solidFill>
                      <a:schemeClr val="accent6">
                        <a:lumMod val="20000"/>
                        <a:lumOff val="80000"/>
                      </a:schemeClr>
                    </a:solidFill>
                  </a:tcPr>
                </a:tc>
                <a:tc>
                  <a:txBody>
                    <a:bodyPr/>
                    <a:lstStyle/>
                    <a:p>
                      <a:pPr algn="ctr" rtl="0"/>
                      <a:r>
                        <a:rPr lang="de-DE" sz="1400" dirty="0">
                          <a:solidFill>
                            <a:schemeClr val="accent6"/>
                          </a:solidFill>
                          <a:latin typeface="Century Gothic" panose="020B0502020202020204" pitchFamily="34" charset="0"/>
                        </a:rPr>
                        <a:t>KONSUM</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TEILEN</a:t>
                      </a:r>
                    </a:p>
                  </a:txBody>
                  <a:tcPr anchor="ctr">
                    <a:solidFill>
                      <a:schemeClr val="accent6">
                        <a:lumMod val="20000"/>
                        <a:lumOff val="80000"/>
                      </a:schemeClr>
                    </a:solidFill>
                  </a:tcPr>
                </a:tc>
                <a:extLst>
                  <a:ext uri="{0D108BD9-81ED-4DB2-BD59-A6C34878D82A}">
                    <a16:rowId xmlns:a16="http://schemas.microsoft.com/office/drawing/2014/main" val="1853093616"/>
                  </a:ext>
                </a:extLst>
              </a:tr>
              <a:tr h="1451246">
                <a:tc>
                  <a:txBody>
                    <a:bodyPr/>
                    <a:lstStyle/>
                    <a:p>
                      <a:pPr algn="ctr" rtl="0"/>
                      <a:r>
                        <a:rPr lang="de-DE" sz="1400">
                          <a:solidFill>
                            <a:schemeClr val="accent2"/>
                          </a:solidFill>
                          <a:latin typeface="Century Gothic" panose="020B0502020202020204" pitchFamily="34" charset="0"/>
                        </a:rPr>
                        <a:t>HANDELN</a:t>
                      </a:r>
                    </a:p>
                  </a:txBody>
                  <a:tcPr anchor="ctr">
                    <a:solidFill>
                      <a:schemeClr val="accent2">
                        <a:lumMod val="20000"/>
                        <a:lumOff val="80000"/>
                      </a:schemeClr>
                    </a:solidFill>
                  </a:tcPr>
                </a:tc>
                <a:tc>
                  <a:txBody>
                    <a:bodyPr/>
                    <a:lstStyle/>
                    <a:p>
                      <a:pPr rtl="0"/>
                      <a:r>
                        <a:rPr lang="de-DE" sz="900" b="1" dirty="0">
                          <a:latin typeface="Century Gothic" panose="020B0502020202020204" pitchFamily="34" charset="0"/>
                        </a:rPr>
                        <a:t>Beschreiben</a:t>
                      </a:r>
                      <a:r>
                        <a:rPr lang="de-DE" sz="900" dirty="0">
                          <a:latin typeface="Century Gothic" panose="020B0502020202020204" pitchFamily="34" charset="0"/>
                        </a:rPr>
                        <a:t> Sie, welche Handlungen der*die Kund*in vornimmt, wenn er*sie zum ersten Mal auf Ihr Produkt/Ihre Dienstleistung aufmerksam wird.</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Gehen Sie detailliert</a:t>
                      </a:r>
                      <a:r>
                        <a:rPr lang="de-DE" sz="900" dirty="0">
                          <a:latin typeface="Century Gothic" panose="020B0502020202020204" pitchFamily="34" charset="0"/>
                        </a:rPr>
                        <a:t> auf die Handlungen des Kunden bzw. der Kundin ein, wenn er*sie Interesse an Ihrem Produkt/Ihrer Dienstleistung zeigt.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Erläutern</a:t>
                      </a:r>
                      <a:r>
                        <a:rPr lang="de-DE" sz="900" dirty="0">
                          <a:latin typeface="Century Gothic" panose="020B0502020202020204" pitchFamily="34" charset="0"/>
                        </a:rPr>
                        <a:t> Sie die Schritte, die der*die Kund*in unternimmt, wenn sich aus dem Interesse für Ihr Produkt/Ihre Dienstleistung ein Kaufwunsch entwickelt.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Beschreiben</a:t>
                      </a:r>
                      <a:r>
                        <a:rPr lang="de-DE" sz="900" dirty="0">
                          <a:latin typeface="Century Gothic" panose="020B0502020202020204" pitchFamily="34" charset="0"/>
                        </a:rPr>
                        <a:t> Sie die Handlungen des Kunden bzw. der Kundin während des Kaufprozesses.</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Erläutern</a:t>
                      </a:r>
                      <a:r>
                        <a:rPr lang="de-DE" sz="900" dirty="0">
                          <a:latin typeface="Century Gothic" panose="020B0502020202020204" pitchFamily="34" charset="0"/>
                        </a:rPr>
                        <a:t> Sie, wie der*die Kund*in seine*ihre Loyalität gegenüber Ihrer Marke oder Ihrem Produkt zeigt.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Beschreiben</a:t>
                      </a:r>
                      <a:r>
                        <a:rPr lang="de-DE" sz="900" dirty="0">
                          <a:latin typeface="Century Gothic" panose="020B0502020202020204" pitchFamily="34" charset="0"/>
                        </a:rPr>
                        <a:t> Sie detailliert das Verhalten des Kunden bzw. der Kundin bei der Nutzung Ihres Produkts/Ihrer Dienstleistung.</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Erläutern</a:t>
                      </a:r>
                      <a:r>
                        <a:rPr lang="de-DE" sz="900" dirty="0">
                          <a:latin typeface="Century Gothic" panose="020B0502020202020204" pitchFamily="34" charset="0"/>
                        </a:rPr>
                        <a:t> Sie, wie und wann der*die Kund*in seine*ihre Erfahrungen mit anderen teilt.</a:t>
                      </a:r>
                    </a:p>
                  </a:txBody>
                  <a:tcPr anchor="ctr">
                    <a:solidFill>
                      <a:schemeClr val="accent5">
                        <a:lumMod val="20000"/>
                        <a:lumOff val="80000"/>
                      </a:schemeClr>
                    </a:solidFill>
                  </a:tcPr>
                </a:tc>
                <a:extLst>
                  <a:ext uri="{0D108BD9-81ED-4DB2-BD59-A6C34878D82A}">
                    <a16:rowId xmlns:a16="http://schemas.microsoft.com/office/drawing/2014/main" val="2023016222"/>
                  </a:ext>
                </a:extLst>
              </a:tr>
              <a:tr h="1451246">
                <a:tc>
                  <a:txBody>
                    <a:bodyPr/>
                    <a:lstStyle/>
                    <a:p>
                      <a:pPr algn="ctr" rtl="0"/>
                      <a:r>
                        <a:rPr lang="de-DE" sz="1400">
                          <a:solidFill>
                            <a:schemeClr val="accent2"/>
                          </a:solidFill>
                          <a:latin typeface="Century Gothic" panose="020B0502020202020204" pitchFamily="34" charset="0"/>
                        </a:rPr>
                        <a:t>DENKEN</a:t>
                      </a:r>
                    </a:p>
                  </a:txBody>
                  <a:tcPr anchor="ctr">
                    <a:solidFill>
                      <a:schemeClr val="accent2">
                        <a:lumMod val="20000"/>
                        <a:lumOff val="80000"/>
                      </a:schemeClr>
                    </a:solidFill>
                  </a:tcPr>
                </a:tc>
                <a:tc>
                  <a:txBody>
                    <a:bodyPr/>
                    <a:lstStyle/>
                    <a:p>
                      <a:pPr rtl="0"/>
                      <a:r>
                        <a:rPr lang="de-DE" sz="900" b="1" dirty="0">
                          <a:latin typeface="Century Gothic" panose="020B0502020202020204" pitchFamily="34" charset="0"/>
                        </a:rPr>
                        <a:t>Skizzieren</a:t>
                      </a:r>
                      <a:r>
                        <a:rPr lang="de-DE" sz="900" dirty="0">
                          <a:latin typeface="Century Gothic" panose="020B0502020202020204" pitchFamily="34" charset="0"/>
                        </a:rPr>
                        <a:t> Sie in dieser Phase die Gedanken oder Fragen des Kunden bzw. der Kundin zu Ihrem Produkt/Ihrer Dienstleistung.</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Beschreiben</a:t>
                      </a:r>
                      <a:r>
                        <a:rPr lang="de-DE" sz="900" dirty="0">
                          <a:latin typeface="Century Gothic" panose="020B0502020202020204" pitchFamily="34" charset="0"/>
                        </a:rPr>
                        <a:t> Sie, was der*die Kund*in in Bezug auf Ihr Angebot erwägt oder recherchiert.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Gewähren</a:t>
                      </a:r>
                      <a:r>
                        <a:rPr lang="de-DE" sz="900" dirty="0">
                          <a:latin typeface="Century Gothic" panose="020B0502020202020204" pitchFamily="34" charset="0"/>
                        </a:rPr>
                        <a:t> Sie Einblicke in die Denkweise des Kunden bzw. der Kundin, sobald diese*r einen Kaufwunsch für das Produkt/die Dienstleistung hegt.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Skizzieren</a:t>
                      </a:r>
                      <a:r>
                        <a:rPr lang="de-DE" sz="900" dirty="0">
                          <a:latin typeface="Century Gothic" panose="020B0502020202020204" pitchFamily="34" charset="0"/>
                        </a:rPr>
                        <a:t> Sie </a:t>
                      </a:r>
                      <a:br>
                        <a:rPr lang="de-DE" sz="900" dirty="0">
                          <a:latin typeface="Century Gothic" panose="020B0502020202020204" pitchFamily="34" charset="0"/>
                        </a:rPr>
                      </a:br>
                      <a:r>
                        <a:rPr lang="de-DE" sz="900" dirty="0">
                          <a:latin typeface="Century Gothic" panose="020B0502020202020204" pitchFamily="34" charset="0"/>
                        </a:rPr>
                        <a:t>an dieser Stelle </a:t>
                      </a:r>
                      <a:br>
                        <a:rPr lang="de-DE" sz="900" dirty="0">
                          <a:latin typeface="Century Gothic" panose="020B0502020202020204" pitchFamily="34" charset="0"/>
                        </a:rPr>
                      </a:br>
                      <a:r>
                        <a:rPr lang="de-DE" sz="900" dirty="0">
                          <a:latin typeface="Century Gothic" panose="020B0502020202020204" pitchFamily="34" charset="0"/>
                        </a:rPr>
                        <a:t>die Überlegungen </a:t>
                      </a:r>
                      <a:br>
                        <a:rPr lang="de-DE" sz="900" dirty="0">
                          <a:latin typeface="Century Gothic" panose="020B0502020202020204" pitchFamily="34" charset="0"/>
                        </a:rPr>
                      </a:br>
                      <a:r>
                        <a:rPr lang="de-DE" sz="900" dirty="0">
                          <a:latin typeface="Century Gothic" panose="020B0502020202020204" pitchFamily="34" charset="0"/>
                        </a:rPr>
                        <a:t>oder den Entscheidungsprozess des Kunden bzw. der Kundin.</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Erläutern</a:t>
                      </a:r>
                      <a:r>
                        <a:rPr lang="de-DE" sz="900" dirty="0">
                          <a:latin typeface="Century Gothic" panose="020B0502020202020204" pitchFamily="34" charset="0"/>
                        </a:rPr>
                        <a:t> Sie, welche Faktoren dafür sorgen, dass der*die Kund*in treu bleibt oder wiederkommt.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Teilen</a:t>
                      </a:r>
                      <a:r>
                        <a:rPr lang="de-DE" sz="900" dirty="0">
                          <a:latin typeface="Century Gothic" panose="020B0502020202020204" pitchFamily="34" charset="0"/>
                        </a:rPr>
                        <a:t> Sie mit, welche Gedanken oder Meinungen der*die Kund*in während </a:t>
                      </a:r>
                      <a:br>
                        <a:rPr lang="de-DE" sz="900" dirty="0">
                          <a:latin typeface="Century Gothic" panose="020B0502020202020204" pitchFamily="34" charset="0"/>
                        </a:rPr>
                      </a:br>
                      <a:r>
                        <a:rPr lang="de-DE" sz="900" dirty="0">
                          <a:latin typeface="Century Gothic" panose="020B0502020202020204" pitchFamily="34" charset="0"/>
                        </a:rPr>
                        <a:t>der Nutzung des Produkts/der Dienstleistung haben könnte.</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Beschreiben</a:t>
                      </a:r>
                      <a:r>
                        <a:rPr lang="de-DE" sz="900" dirty="0">
                          <a:latin typeface="Century Gothic" panose="020B0502020202020204" pitchFamily="34" charset="0"/>
                        </a:rPr>
                        <a:t> Sie, welche Beweggründe oder Gedanken den Kunden bzw. die Kundin dazu bringen, seine*ihre Erfahrungen mit anderen zu teilen.</a:t>
                      </a:r>
                    </a:p>
                  </a:txBody>
                  <a:tcPr anchor="ctr">
                    <a:solidFill>
                      <a:schemeClr val="accent5">
                        <a:lumMod val="20000"/>
                        <a:lumOff val="80000"/>
                      </a:schemeClr>
                    </a:solidFill>
                  </a:tcPr>
                </a:tc>
                <a:extLst>
                  <a:ext uri="{0D108BD9-81ED-4DB2-BD59-A6C34878D82A}">
                    <a16:rowId xmlns:a16="http://schemas.microsoft.com/office/drawing/2014/main" val="3466605571"/>
                  </a:ext>
                </a:extLst>
              </a:tr>
              <a:tr h="1451246">
                <a:tc>
                  <a:txBody>
                    <a:bodyPr/>
                    <a:lstStyle/>
                    <a:p>
                      <a:pPr algn="ctr" rtl="0"/>
                      <a:r>
                        <a:rPr lang="de-DE" sz="1400">
                          <a:solidFill>
                            <a:schemeClr val="accent2"/>
                          </a:solidFill>
                          <a:latin typeface="Century Gothic" panose="020B0502020202020204" pitchFamily="34" charset="0"/>
                        </a:rPr>
                        <a:t>FÜHLEN</a:t>
                      </a:r>
                    </a:p>
                  </a:txBody>
                  <a:tcPr anchor="ctr">
                    <a:solidFill>
                      <a:schemeClr val="accent2">
                        <a:lumMod val="20000"/>
                        <a:lumOff val="80000"/>
                      </a:schemeClr>
                    </a:solidFill>
                  </a:tcPr>
                </a:tc>
                <a:tc>
                  <a:txBody>
                    <a:bodyPr/>
                    <a:lstStyle/>
                    <a:p>
                      <a:pPr rtl="0"/>
                      <a:r>
                        <a:rPr lang="de-DE" sz="900" b="1" dirty="0">
                          <a:latin typeface="Century Gothic" panose="020B0502020202020204" pitchFamily="34" charset="0"/>
                        </a:rPr>
                        <a:t>Erläutern</a:t>
                      </a:r>
                      <a:r>
                        <a:rPr lang="de-DE" sz="900" dirty="0">
                          <a:latin typeface="Century Gothic" panose="020B0502020202020204" pitchFamily="34" charset="0"/>
                        </a:rPr>
                        <a:t> Sie, was der*die Kund*in empfindet, wenn er*sie auf Ihr Produkt/Ihre Dienstleistung aufmerksam wird.</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Veranschaulichen</a:t>
                      </a:r>
                      <a:r>
                        <a:rPr lang="de-DE" sz="900" dirty="0">
                          <a:latin typeface="Century Gothic" panose="020B0502020202020204" pitchFamily="34" charset="0"/>
                        </a:rPr>
                        <a:t> Sie die Emotionen oder Neigungen, während sein*ihr Interesse wächst.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Heben</a:t>
                      </a:r>
                      <a:r>
                        <a:rPr lang="de-DE" sz="900" dirty="0">
                          <a:latin typeface="Century Gothic" panose="020B0502020202020204" pitchFamily="34" charset="0"/>
                        </a:rPr>
                        <a:t> Sie den emotionalen Zustand hervor, der mit dem gesteigerten Wunsch verbunden ist.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Beschreiben</a:t>
                      </a:r>
                      <a:r>
                        <a:rPr lang="de-DE" sz="900" dirty="0">
                          <a:latin typeface="Century Gothic" panose="020B0502020202020204" pitchFamily="34" charset="0"/>
                        </a:rPr>
                        <a:t> Sie die Emotionen während des Kaufs.</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Beschreiben</a:t>
                      </a:r>
                      <a:r>
                        <a:rPr lang="de-DE" sz="900" dirty="0">
                          <a:latin typeface="Century Gothic" panose="020B0502020202020204" pitchFamily="34" charset="0"/>
                        </a:rPr>
                        <a:t> Sie die emotionale Bindung oder Zufriedenheit des Kunden bzw. der Kundin, die für Kundentreue sorgt.</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Heben</a:t>
                      </a:r>
                      <a:r>
                        <a:rPr lang="de-DE" sz="900" dirty="0">
                          <a:latin typeface="Century Gothic" panose="020B0502020202020204" pitchFamily="34" charset="0"/>
                        </a:rPr>
                        <a:t> Sie das emotionale Erlebnis </a:t>
                      </a:r>
                      <a:br>
                        <a:rPr lang="de-DE" sz="900" dirty="0">
                          <a:latin typeface="Century Gothic" panose="020B0502020202020204" pitchFamily="34" charset="0"/>
                        </a:rPr>
                      </a:br>
                      <a:r>
                        <a:rPr lang="de-DE" sz="900" dirty="0">
                          <a:latin typeface="Century Gothic" panose="020B0502020202020204" pitchFamily="34" charset="0"/>
                        </a:rPr>
                        <a:t>des Kunden bzw. der Kundin während des Konsums hervor.</a:t>
                      </a:r>
                    </a:p>
                  </a:txBody>
                  <a:tcPr anchor="ctr">
                    <a:solidFill>
                      <a:schemeClr val="accent5">
                        <a:lumMod val="20000"/>
                        <a:lumOff val="80000"/>
                      </a:schemeClr>
                    </a:solidFill>
                  </a:tcPr>
                </a:tc>
                <a:tc>
                  <a:txBody>
                    <a:bodyPr/>
                    <a:lstStyle/>
                    <a:p>
                      <a:pPr rtl="0"/>
                      <a:r>
                        <a:rPr lang="de-DE" sz="900" b="1" dirty="0">
                          <a:latin typeface="Century Gothic" panose="020B0502020202020204" pitchFamily="34" charset="0"/>
                        </a:rPr>
                        <a:t>Veranschaulichen</a:t>
                      </a:r>
                      <a:r>
                        <a:rPr lang="de-DE" sz="900" dirty="0">
                          <a:latin typeface="Century Gothic" panose="020B0502020202020204" pitchFamily="34" charset="0"/>
                        </a:rPr>
                        <a:t> Sie die Emotionen, die der*die Kund*in empfindet, wenn er*sie das Produkt/die Dienstleistung empfiehlt oder darüber spricht.</a:t>
                      </a:r>
                    </a:p>
                  </a:txBody>
                  <a:tcPr anchor="ctr">
                    <a:solidFill>
                      <a:schemeClr val="accent5">
                        <a:lumMod val="20000"/>
                        <a:lumOff val="80000"/>
                      </a:schemeClr>
                    </a:solidFill>
                  </a:tcPr>
                </a:tc>
                <a:extLst>
                  <a:ext uri="{0D108BD9-81ED-4DB2-BD59-A6C34878D82A}">
                    <a16:rowId xmlns:a16="http://schemas.microsoft.com/office/drawing/2014/main" val="1861331561"/>
                  </a:ext>
                </a:extLst>
              </a:tr>
            </a:tbl>
          </a:graphicData>
        </a:graphic>
      </p:graphicFrame>
      <p:sp>
        <p:nvSpPr>
          <p:cNvPr id="15" name="TextBox 14">
            <a:extLst>
              <a:ext uri="{FF2B5EF4-FFF2-40B4-BE49-F238E27FC236}">
                <a16:creationId xmlns:a16="http://schemas.microsoft.com/office/drawing/2014/main" id="{E5E00925-F0C4-3ECC-C76B-5E79E160D98A}"/>
              </a:ext>
            </a:extLst>
          </p:cNvPr>
          <p:cNvSpPr txBox="1"/>
          <p:nvPr/>
        </p:nvSpPr>
        <p:spPr>
          <a:xfrm>
            <a:off x="5084617" y="145590"/>
            <a:ext cx="6754457" cy="938719"/>
          </a:xfrm>
          <a:prstGeom prst="rect">
            <a:avLst/>
          </a:prstGeom>
          <a:noFill/>
        </p:spPr>
        <p:txBody>
          <a:bodyPr wrap="square">
            <a:spAutoFit/>
          </a:bodyPr>
          <a:lstStyle/>
          <a:p>
            <a:pPr rtl="0"/>
            <a:r>
              <a:rPr lang="de-DE" sz="1100" b="0" i="0" u="none" strike="noStrike" dirty="0">
                <a:solidFill>
                  <a:schemeClr val="tx1">
                    <a:lumMod val="65000"/>
                    <a:lumOff val="35000"/>
                  </a:schemeClr>
                </a:solidFill>
                <a:effectLst/>
                <a:latin typeface="Century Gothic" panose="020B0502020202020204" pitchFamily="34" charset="0"/>
              </a:rPr>
              <a:t>Mit dieser Vorlage können Benutzer*innen die gesamte Customer Journey abbilden: Sie können die Handlungen, Gedanken und Emotionen in jeder Phase erfassen.</a:t>
            </a:r>
            <a:r>
              <a:rPr lang="de-DE" sz="1100" dirty="0">
                <a:solidFill>
                  <a:schemeClr val="tx1">
                    <a:lumMod val="65000"/>
                    <a:lumOff val="35000"/>
                  </a:schemeClr>
                </a:solidFill>
                <a:latin typeface="Century Gothic" panose="020B0502020202020204" pitchFamily="34" charset="0"/>
              </a:rPr>
              <a:t> </a:t>
            </a:r>
            <a:r>
              <a:rPr lang="de-DE" sz="1100" b="0" i="0" u="none" strike="noStrike" dirty="0">
                <a:solidFill>
                  <a:schemeClr val="tx1">
                    <a:lumMod val="65000"/>
                    <a:lumOff val="35000"/>
                  </a:schemeClr>
                </a:solidFill>
                <a:effectLst/>
                <a:latin typeface="Century Gothic" panose="020B0502020202020204" pitchFamily="34" charset="0"/>
              </a:rPr>
              <a:t>Sie können wertvolle Einblicke in das Verhalten der Kund*innen gewinnen und ihre Erfahrung mit Ihrem Produkt oder Ihrer Dienstleistung präsentieren.</a:t>
            </a:r>
          </a:p>
          <a:p>
            <a:endParaRPr lang="en-US" sz="1100" dirty="0">
              <a:solidFill>
                <a:schemeClr val="tx1">
                  <a:lumMod val="65000"/>
                  <a:lumOff val="35000"/>
                </a:schemeClr>
              </a:solidFill>
              <a:latin typeface="Century Gothic" panose="020B0502020202020204" pitchFamily="34" charset="0"/>
            </a:endParaRPr>
          </a:p>
        </p:txBody>
      </p:sp>
      <p:pic>
        <p:nvPicPr>
          <p:cNvPr id="28" name="Picture 27" descr="Drei Papierflieger und ihre Spuren">
            <a:extLst>
              <a:ext uri="{FF2B5EF4-FFF2-40B4-BE49-F238E27FC236}">
                <a16:creationId xmlns:a16="http://schemas.microsoft.com/office/drawing/2014/main" id="{F6DED64F-4D40-27CC-91F9-2F754E765E87}"/>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36542" t="5864" r="1749" b="4052"/>
          <a:stretch/>
        </p:blipFill>
        <p:spPr>
          <a:xfrm>
            <a:off x="110841" y="942005"/>
            <a:ext cx="1457461" cy="1418423"/>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385341402"/>
              </p:ext>
            </p:extLst>
          </p:nvPr>
        </p:nvGraphicFramePr>
        <p:xfrm>
          <a:off x="787790" y="1050352"/>
          <a:ext cx="10227213" cy="27432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432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622</Words>
  <Application>Microsoft Office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19</cp:revision>
  <dcterms:created xsi:type="dcterms:W3CDTF">2022-05-22T18:55:25Z</dcterms:created>
  <dcterms:modified xsi:type="dcterms:W3CDTF">2024-10-24T07:46:33Z</dcterms:modified>
</cp:coreProperties>
</file>