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EACA7-BF05-431D-A5C6-353E6A7A6F26}" v="13" dt="2024-02-04T23:21:4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2EEACA7-BF05-431D-A5C6-353E6A7A6F26}"/>
    <pc:docChg chg="custSel modSld">
      <pc:chgData name="Bess Dunlevy" userId="dd4b9a8537dbe9d0" providerId="LiveId" clId="{E2EEACA7-BF05-431D-A5C6-353E6A7A6F26}" dt="2024-02-04T23:21:48.972" v="130"/>
      <pc:docMkLst>
        <pc:docMk/>
      </pc:docMkLst>
      <pc:sldChg chg="addSp delSp modSp mod">
        <pc:chgData name="Bess Dunlevy" userId="dd4b9a8537dbe9d0" providerId="LiveId" clId="{E2EEACA7-BF05-431D-A5C6-353E6A7A6F26}" dt="2024-02-04T23:18:16.173" v="46" actId="478"/>
        <pc:sldMkLst>
          <pc:docMk/>
          <pc:sldMk cId="1508588292" sldId="342"/>
        </pc:sldMkLst>
        <pc:spChg chg="mod">
          <ac:chgData name="Bess Dunlevy" userId="dd4b9a8537dbe9d0" providerId="LiveId" clId="{E2EEACA7-BF05-431D-A5C6-353E6A7A6F26}" dt="2024-02-04T23:17:55.014" v="44" actId="20577"/>
          <ac:spMkLst>
            <pc:docMk/>
            <pc:sldMk cId="1508588292" sldId="342"/>
            <ac:spMk id="11" creationId="{337A3371-9EA4-4C46-A817-F8A47B8962FF}"/>
          </ac:spMkLst>
        </pc:spChg>
        <pc:spChg chg="mod">
          <ac:chgData name="Bess Dunlevy" userId="dd4b9a8537dbe9d0" providerId="LiveId" clId="{E2EEACA7-BF05-431D-A5C6-353E6A7A6F26}" dt="2024-02-04T23:17:18.306" v="11" actId="20577"/>
          <ac:spMkLst>
            <pc:docMk/>
            <pc:sldMk cId="1508588292" sldId="342"/>
            <ac:spMk id="33" creationId="{143A449B-AAB7-994A-92CE-8F48E2CA7DF6}"/>
          </ac:spMkLst>
        </pc:spChg>
        <pc:picChg chg="add del mod">
          <ac:chgData name="Bess Dunlevy" userId="dd4b9a8537dbe9d0" providerId="LiveId" clId="{E2EEACA7-BF05-431D-A5C6-353E6A7A6F26}" dt="2024-02-04T23:18:16.173" v="46" actId="478"/>
          <ac:picMkLst>
            <pc:docMk/>
            <pc:sldMk cId="1508588292" sldId="342"/>
            <ac:picMk id="7" creationId="{F8D2FA89-F775-46CD-9DAA-EDEEE1D7A984}"/>
          </ac:picMkLst>
        </pc:picChg>
      </pc:sldChg>
      <pc:sldChg chg="modSp mod">
        <pc:chgData name="Bess Dunlevy" userId="dd4b9a8537dbe9d0" providerId="LiveId" clId="{E2EEACA7-BF05-431D-A5C6-353E6A7A6F26}" dt="2024-02-04T23:19:33.932" v="58" actId="14100"/>
        <pc:sldMkLst>
          <pc:docMk/>
          <pc:sldMk cId="1179924037" sldId="353"/>
        </pc:sldMkLst>
        <pc:graphicFrameChg chg="mod modGraphic">
          <ac:chgData name="Bess Dunlevy" userId="dd4b9a8537dbe9d0" providerId="LiveId" clId="{E2EEACA7-BF05-431D-A5C6-353E6A7A6F26}" dt="2024-02-04T23:19:33.932" v="58" actId="14100"/>
          <ac:graphicFrameMkLst>
            <pc:docMk/>
            <pc:sldMk cId="1179924037" sldId="353"/>
            <ac:graphicFrameMk id="26" creationId="{15A3DE0C-7EFC-821F-C621-25F83870B414}"/>
          </ac:graphicFrameMkLst>
        </pc:graphicFrameChg>
        <pc:graphicFrameChg chg="mod modGraphic">
          <ac:chgData name="Bess Dunlevy" userId="dd4b9a8537dbe9d0" providerId="LiveId" clId="{E2EEACA7-BF05-431D-A5C6-353E6A7A6F26}" dt="2024-02-04T23:19:29.004" v="56" actId="14100"/>
          <ac:graphicFrameMkLst>
            <pc:docMk/>
            <pc:sldMk cId="1179924037" sldId="353"/>
            <ac:graphicFrameMk id="27" creationId="{79C1B021-A139-0236-20BB-D001855B45BA}"/>
          </ac:graphicFrameMkLst>
        </pc:graphicFrameChg>
      </pc:sldChg>
      <pc:sldChg chg="addSp delSp modSp mod">
        <pc:chgData name="Bess Dunlevy" userId="dd4b9a8537dbe9d0" providerId="LiveId" clId="{E2EEACA7-BF05-431D-A5C6-353E6A7A6F26}" dt="2024-02-04T23:20:54.399" v="124" actId="207"/>
        <pc:sldMkLst>
          <pc:docMk/>
          <pc:sldMk cId="2777457702" sldId="355"/>
        </pc:sldMkLst>
        <pc:spChg chg="add mod">
          <ac:chgData name="Bess Dunlevy" userId="dd4b9a8537dbe9d0" providerId="LiveId" clId="{E2EEACA7-BF05-431D-A5C6-353E6A7A6F26}" dt="2024-02-04T23:20:09.339" v="65" actId="1076"/>
          <ac:spMkLst>
            <pc:docMk/>
            <pc:sldMk cId="2777457702" sldId="355"/>
            <ac:spMk id="5" creationId="{8E9B9073-B3A2-A195-3FAC-F7D5A6C3DE15}"/>
          </ac:spMkLst>
        </pc:spChg>
        <pc:spChg chg="mod">
          <ac:chgData name="Bess Dunlevy" userId="dd4b9a8537dbe9d0" providerId="LiveId" clId="{E2EEACA7-BF05-431D-A5C6-353E6A7A6F26}" dt="2024-02-04T23:20:54.399" v="124" actId="207"/>
          <ac:spMkLst>
            <pc:docMk/>
            <pc:sldMk cId="2777457702" sldId="355"/>
            <ac:spMk id="6" creationId="{0390A8DA-2DB7-B49E-A5A7-FDCF0EB82C0A}"/>
          </ac:spMkLst>
        </pc:spChg>
        <pc:spChg chg="del">
          <ac:chgData name="Bess Dunlevy" userId="dd4b9a8537dbe9d0" providerId="LiveId" clId="{E2EEACA7-BF05-431D-A5C6-353E6A7A6F26}" dt="2024-02-04T23:20:28.248" v="72" actId="478"/>
          <ac:spMkLst>
            <pc:docMk/>
            <pc:sldMk cId="2777457702" sldId="355"/>
            <ac:spMk id="7" creationId="{BD7E91EB-ADCB-43A9-2410-20D0F665BB54}"/>
          </ac:spMkLst>
        </pc:spChg>
        <pc:spChg chg="mod">
          <ac:chgData name="Bess Dunlevy" userId="dd4b9a8537dbe9d0" providerId="LiveId" clId="{E2EEACA7-BF05-431D-A5C6-353E6A7A6F26}" dt="2024-02-04T23:20:02.260" v="62" actId="20577"/>
          <ac:spMkLst>
            <pc:docMk/>
            <pc:sldMk cId="2777457702" sldId="355"/>
            <ac:spMk id="9" creationId="{4CEC2A4B-0FAA-FCBE-F379-10A59F67503B}"/>
          </ac:spMkLst>
        </pc:spChg>
        <pc:spChg chg="mod">
          <ac:chgData name="Bess Dunlevy" userId="dd4b9a8537dbe9d0" providerId="LiveId" clId="{E2EEACA7-BF05-431D-A5C6-353E6A7A6F26}" dt="2024-02-04T23:19:58.604" v="61" actId="20577"/>
          <ac:spMkLst>
            <pc:docMk/>
            <pc:sldMk cId="2777457702" sldId="355"/>
            <ac:spMk id="10" creationId="{B22379C8-9F54-3CD1-1881-02FB725FD8CF}"/>
          </ac:spMkLst>
        </pc:spChg>
        <pc:spChg chg="del">
          <ac:chgData name="Bess Dunlevy" userId="dd4b9a8537dbe9d0" providerId="LiveId" clId="{E2EEACA7-BF05-431D-A5C6-353E6A7A6F26}" dt="2024-02-04T23:20:28.248" v="72" actId="478"/>
          <ac:spMkLst>
            <pc:docMk/>
            <pc:sldMk cId="2777457702" sldId="355"/>
            <ac:spMk id="11" creationId="{305E9BAD-280E-EA3D-615D-9171FEA2AC58}"/>
          </ac:spMkLst>
        </pc:spChg>
        <pc:spChg chg="del">
          <ac:chgData name="Bess Dunlevy" userId="dd4b9a8537dbe9d0" providerId="LiveId" clId="{E2EEACA7-BF05-431D-A5C6-353E6A7A6F26}" dt="2024-02-04T23:20:22.281" v="70" actId="478"/>
          <ac:spMkLst>
            <pc:docMk/>
            <pc:sldMk cId="2777457702" sldId="355"/>
            <ac:spMk id="12" creationId="{A7EA7FE8-3915-5674-5CDB-F2C6605DC238}"/>
          </ac:spMkLst>
        </pc:spChg>
        <pc:spChg chg="mod">
          <ac:chgData name="Bess Dunlevy" userId="dd4b9a8537dbe9d0" providerId="LiveId" clId="{E2EEACA7-BF05-431D-A5C6-353E6A7A6F26}" dt="2024-02-04T23:20:45.732" v="105" actId="207"/>
          <ac:spMkLst>
            <pc:docMk/>
            <pc:sldMk cId="2777457702" sldId="355"/>
            <ac:spMk id="16" creationId="{06B35C95-AA33-DD42-E601-1862B9A3BCE3}"/>
          </ac:spMkLst>
        </pc:spChg>
        <pc:spChg chg="del">
          <ac:chgData name="Bess Dunlevy" userId="dd4b9a8537dbe9d0" providerId="LiveId" clId="{E2EEACA7-BF05-431D-A5C6-353E6A7A6F26}" dt="2024-02-04T23:20:21.794" v="69" actId="478"/>
          <ac:spMkLst>
            <pc:docMk/>
            <pc:sldMk cId="2777457702" sldId="355"/>
            <ac:spMk id="17" creationId="{151D86AB-5843-9919-A13A-C2A1028C9E55}"/>
          </ac:spMkLst>
        </pc:spChg>
        <pc:spChg chg="mod">
          <ac:chgData name="Bess Dunlevy" userId="dd4b9a8537dbe9d0" providerId="LiveId" clId="{E2EEACA7-BF05-431D-A5C6-353E6A7A6F26}" dt="2024-02-04T23:20:17.509" v="68" actId="20577"/>
          <ac:spMkLst>
            <pc:docMk/>
            <pc:sldMk cId="2777457702" sldId="355"/>
            <ac:spMk id="18" creationId="{C147AAFB-6CC9-AF7B-45C9-A01DAF1D4855}"/>
          </ac:spMkLst>
        </pc:spChg>
        <pc:spChg chg="mod">
          <ac:chgData name="Bess Dunlevy" userId="dd4b9a8537dbe9d0" providerId="LiveId" clId="{E2EEACA7-BF05-431D-A5C6-353E6A7A6F26}" dt="2024-02-04T23:20:25.691" v="71" actId="1076"/>
          <ac:spMkLst>
            <pc:docMk/>
            <pc:sldMk cId="2777457702" sldId="355"/>
            <ac:spMk id="19" creationId="{77FC6381-C9E7-08AB-D2E1-129D656621A4}"/>
          </ac:spMkLst>
        </pc:spChg>
        <pc:spChg chg="del">
          <ac:chgData name="Bess Dunlevy" userId="dd4b9a8537dbe9d0" providerId="LiveId" clId="{E2EEACA7-BF05-431D-A5C6-353E6A7A6F26}" dt="2024-02-04T23:20:04.461" v="63" actId="478"/>
          <ac:spMkLst>
            <pc:docMk/>
            <pc:sldMk cId="2777457702" sldId="355"/>
            <ac:spMk id="45" creationId="{A4D9F525-9E10-76C3-34DB-6462CA79CD13}"/>
          </ac:spMkLst>
        </pc:spChg>
        <pc:graphicFrameChg chg="mod">
          <ac:chgData name="Bess Dunlevy" userId="dd4b9a8537dbe9d0" providerId="LiveId" clId="{E2EEACA7-BF05-431D-A5C6-353E6A7A6F26}" dt="2024-02-04T23:19:44.649" v="59"/>
          <ac:graphicFrameMkLst>
            <pc:docMk/>
            <pc:sldMk cId="2777457702" sldId="355"/>
            <ac:graphicFrameMk id="2" creationId="{14F78114-617F-7804-6270-BE0CF5CF1830}"/>
          </ac:graphicFrameMkLst>
        </pc:graphicFrameChg>
      </pc:sldChg>
      <pc:sldChg chg="modSp mod">
        <pc:chgData name="Bess Dunlevy" userId="dd4b9a8537dbe9d0" providerId="LiveId" clId="{E2EEACA7-BF05-431D-A5C6-353E6A7A6F26}" dt="2024-02-04T23:21:10.753" v="125"/>
        <pc:sldMkLst>
          <pc:docMk/>
          <pc:sldMk cId="2938787209" sldId="356"/>
        </pc:sldMkLst>
        <pc:spChg chg="mod">
          <ac:chgData name="Bess Dunlevy" userId="dd4b9a8537dbe9d0" providerId="LiveId" clId="{E2EEACA7-BF05-431D-A5C6-353E6A7A6F26}" dt="2024-02-04T23:21:10.753" v="125"/>
          <ac:spMkLst>
            <pc:docMk/>
            <pc:sldMk cId="2938787209" sldId="356"/>
            <ac:spMk id="13" creationId="{8DF5C4B0-9F0C-6355-A317-793CEC3A2E59}"/>
          </ac:spMkLst>
        </pc:spChg>
      </pc:sldChg>
      <pc:sldChg chg="modSp mod">
        <pc:chgData name="Bess Dunlevy" userId="dd4b9a8537dbe9d0" providerId="LiveId" clId="{E2EEACA7-BF05-431D-A5C6-353E6A7A6F26}" dt="2024-02-04T23:21:48.972" v="130"/>
        <pc:sldMkLst>
          <pc:docMk/>
          <pc:sldMk cId="1946175580" sldId="357"/>
        </pc:sldMkLst>
        <pc:spChg chg="mod">
          <ac:chgData name="Bess Dunlevy" userId="dd4b9a8537dbe9d0" providerId="LiveId" clId="{E2EEACA7-BF05-431D-A5C6-353E6A7A6F26}" dt="2024-02-04T23:21:48.972" v="130"/>
          <ac:spMkLst>
            <pc:docMk/>
            <pc:sldMk cId="1946175580" sldId="357"/>
            <ac:spMk id="13" creationId="{8DF5C4B0-9F0C-6355-A317-793CEC3A2E59}"/>
          </ac:spMkLst>
        </pc:spChg>
        <pc:graphicFrameChg chg="mod">
          <ac:chgData name="Bess Dunlevy" userId="dd4b9a8537dbe9d0" providerId="LiveId" clId="{E2EEACA7-BF05-431D-A5C6-353E6A7A6F26}" dt="2024-02-04T23:21:39.234" v="128"/>
          <ac:graphicFrameMkLst>
            <pc:docMk/>
            <pc:sldMk cId="1946175580" sldId="357"/>
            <ac:graphicFrameMk id="27" creationId="{3555FEC9-5290-46E4-B9F6-BFA64B53F8EC}"/>
          </ac:graphicFrameMkLst>
        </pc:graphicFrameChg>
        <pc:graphicFrameChg chg="mod">
          <ac:chgData name="Bess Dunlevy" userId="dd4b9a8537dbe9d0" providerId="LiveId" clId="{E2EEACA7-BF05-431D-A5C6-353E6A7A6F26}" dt="2024-02-04T23:21:43.793" v="129"/>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Jahr 1</c:v>
                </c:pt>
              </c:strCache>
            </c:strRef>
          </c:tx>
          <c:spPr>
            <a:solidFill>
              <a:schemeClr val="accent1"/>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Jahr 2</c:v>
                </c:pt>
              </c:strCache>
            </c:strRef>
          </c:tx>
          <c:spPr>
            <a:solidFill>
              <a:schemeClr val="accent2"/>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Serie 3</c:v>
                </c:pt>
              </c:strCache>
            </c:strRef>
          </c:tx>
          <c:spPr>
            <a:solidFill>
              <a:schemeClr val="accent3"/>
            </a:solidFill>
            <a:ln>
              <a:noFill/>
            </a:ln>
            <a:effectLst/>
          </c:spPr>
          <c:invertIfNegative val="0"/>
          <c:cat>
            <c:strRef>
              <c:f>Sheet1!$A$2:$A$5</c:f>
              <c:strCache>
                <c:ptCount val="4"/>
                <c:pt idx="0">
                  <c:v>Kategorie 1</c:v>
                </c:pt>
                <c:pt idx="1">
                  <c:v>Kategorie 2</c:v>
                </c:pt>
                <c:pt idx="2">
                  <c:v>Kategorie 3</c:v>
                </c:pt>
                <c:pt idx="3">
                  <c:v>Kategorie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03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03646" y="336414"/>
            <a:ext cx="3240000" cy="64442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pPr rtl="0"/>
            <a:r>
              <a:rPr lang="de-DE" sz="3200" b="1" dirty="0">
                <a:solidFill>
                  <a:schemeClr val="tx1">
                    <a:lumMod val="65000"/>
                    <a:lumOff val="35000"/>
                  </a:schemeClr>
                </a:solidFill>
                <a:latin typeface="Century Gothic" panose="020B0502020202020204" pitchFamily="34" charset="0"/>
              </a:rPr>
              <a:t>VORLAGE FÜR EINE </a:t>
            </a:r>
            <a:br>
              <a:rPr lang="en-US" sz="3200" b="1" dirty="0">
                <a:solidFill>
                  <a:schemeClr val="tx1">
                    <a:lumMod val="65000"/>
                    <a:lumOff val="35000"/>
                  </a:schemeClr>
                </a:solidFill>
                <a:latin typeface="Century Gothic" panose="020B0502020202020204" pitchFamily="34" charset="0"/>
              </a:rPr>
            </a:br>
            <a:r>
              <a:rPr lang="de-DE" sz="3200" b="1" dirty="0">
                <a:solidFill>
                  <a:schemeClr val="tx1">
                    <a:lumMod val="65000"/>
                    <a:lumOff val="35000"/>
                  </a:schemeClr>
                </a:solidFill>
                <a:latin typeface="Century Gothic" panose="020B0502020202020204" pitchFamily="34" charset="0"/>
              </a:rPr>
              <a:t>VERGLEICHSSTUDIE </a:t>
            </a:r>
            <a:br>
              <a:rPr lang="en-US" sz="3200" b="1" dirty="0">
                <a:solidFill>
                  <a:schemeClr val="tx1">
                    <a:lumMod val="65000"/>
                    <a:lumOff val="35000"/>
                  </a:schemeClr>
                </a:solidFill>
                <a:latin typeface="Century Gothic" panose="020B0502020202020204" pitchFamily="34" charset="0"/>
              </a:rPr>
            </a:br>
            <a:r>
              <a:rPr lang="de-DE" sz="3200" b="1" dirty="0">
                <a:solidFill>
                  <a:schemeClr val="tx1">
                    <a:lumMod val="65000"/>
                    <a:lumOff val="35000"/>
                  </a:schemeClr>
                </a:solidFill>
                <a:latin typeface="Century Gothic" panose="020B0502020202020204" pitchFamily="34" charset="0"/>
              </a:rPr>
              <a:t>FÜR POWERPOINT (BEISPIEL)</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a:solidFill>
                  <a:schemeClr val="tx1">
                    <a:lumMod val="50000"/>
                    <a:lumOff val="50000"/>
                  </a:schemeClr>
                </a:solidFill>
                <a:latin typeface="Century Gothic" panose="020B0502020202020204" pitchFamily="34" charset="0"/>
              </a:rPr>
              <a:t>Romy Bailey für POSITIVE CHARGE</a:t>
            </a:r>
          </a:p>
          <a:p>
            <a:endParaRPr lang="en-US" dirty="0">
              <a:solidFill>
                <a:schemeClr val="tx1">
                  <a:lumMod val="50000"/>
                  <a:lumOff val="50000"/>
                </a:schemeClr>
              </a:solidFill>
              <a:latin typeface="Century Gothic" panose="020B0502020202020204" pitchFamily="34" charset="0"/>
            </a:endParaRPr>
          </a:p>
          <a:p>
            <a:pPr rtl="0"/>
            <a:r>
              <a:rPr lang="de-DE">
                <a:solidFill>
                  <a:schemeClr val="tx1">
                    <a:lumMod val="75000"/>
                    <a:lumOff val="25000"/>
                  </a:schemeClr>
                </a:solidFill>
                <a:latin typeface="Century Gothic" panose="020B0502020202020204" pitchFamily="34" charset="0"/>
              </a:rPr>
              <a:t>DATUM</a:t>
            </a:r>
          </a:p>
          <a:p>
            <a:pPr rtl="0"/>
            <a:r>
              <a:rPr lang="de-DE">
                <a:solidFill>
                  <a:schemeClr val="bg1">
                    <a:lumMod val="50000"/>
                  </a:schemeClr>
                </a:solidFill>
                <a:latin typeface="Century Gothic" panose="020B0502020202020204" pitchFamily="34" charset="0"/>
              </a:rPr>
              <a:t>TT.MM.JJ</a:t>
            </a:r>
          </a:p>
          <a:p>
            <a:pPr rtl="0"/>
            <a:r>
              <a:rPr lang="de-DE" sz="140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DIREKTER VERGLEICH</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Beschreiben Sie auf der linken Seite das erste Element, das erste Konzept oder die erste Strategie, die Sie vergleichen möchten, und gehen Sie dabei auf die wichtigsten Merkmale, Vorteile und möglichen Nachteile ein. Gehen Sie auf der rechten Seite genauso für das zweite Element, das zweite Konzept oder die zweite Strategie vor. Dieses Layout ist ideal für einen detaillierten Vergleich zweier verschiedener Elemente.</a:t>
            </a:r>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1279553908"/>
              </p:ext>
            </p:extLst>
          </p:nvPr>
        </p:nvGraphicFramePr>
        <p:xfrm>
          <a:off x="134619" y="1280559"/>
          <a:ext cx="4376997" cy="5410257"/>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98122">
                <a:tc>
                  <a:txBody>
                    <a:bodyPr/>
                    <a:lstStyle/>
                    <a:p>
                      <a:pPr marL="0" marR="0" rtl="0">
                        <a:lnSpc>
                          <a:spcPct val="107000"/>
                        </a:lnSpc>
                        <a:spcBef>
                          <a:spcPts val="0"/>
                        </a:spcBef>
                        <a:spcAft>
                          <a:spcPts val="0"/>
                        </a:spcAft>
                      </a:pPr>
                      <a:r>
                        <a:rPr lang="de-DE" sz="2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Die herkömmlichen Ladestationen von Positive Charge: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12135">
                <a:tc>
                  <a:txBody>
                    <a:bodyPr/>
                    <a:lstStyle/>
                    <a:p>
                      <a:pPr marL="0" marR="0" rtl="0">
                        <a:lnSpc>
                          <a:spcPct val="107000"/>
                        </a:lnSpc>
                        <a:spcBef>
                          <a:spcPts val="0"/>
                        </a:spcBef>
                        <a:spcAft>
                          <a:spcPts val="0"/>
                        </a:spcAft>
                      </a:pPr>
                      <a:r>
                        <a:rPr lang="de-DE"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Standard-Ladegeschwindigkeit, Standort in Gewerbegebieten, mäßige Nutzung</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2737035371"/>
              </p:ext>
            </p:extLst>
          </p:nvPr>
        </p:nvGraphicFramePr>
        <p:xfrm>
          <a:off x="7602219" y="1259809"/>
          <a:ext cx="4376997" cy="5400817"/>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71676">
                <a:tc>
                  <a:txBody>
                    <a:bodyPr/>
                    <a:lstStyle/>
                    <a:p>
                      <a:pPr marL="0" marR="0" rtl="0">
                        <a:lnSpc>
                          <a:spcPct val="107000"/>
                        </a:lnSpc>
                        <a:spcBef>
                          <a:spcPts val="0"/>
                        </a:spcBef>
                        <a:spcAft>
                          <a:spcPts val="0"/>
                        </a:spcAft>
                      </a:pPr>
                      <a:r>
                        <a:rPr lang="de-DE" sz="2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Die Schnellladestationen von Positive Charge: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29141">
                <a:tc>
                  <a:txBody>
                    <a:bodyPr/>
                    <a:lstStyle/>
                    <a:p>
                      <a:pPr marL="0" marR="0" rtl="0">
                        <a:lnSpc>
                          <a:spcPct val="107000"/>
                        </a:lnSpc>
                        <a:spcBef>
                          <a:spcPts val="0"/>
                        </a:spcBef>
                        <a:spcAft>
                          <a:spcPts val="0"/>
                        </a:spcAft>
                      </a:pPr>
                      <a:r>
                        <a:rPr lang="de-DE"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Schnellladetechnologie, strategisch platziert an Logistikknotenpunkten, hohe Nutzung und Effizienz</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VERGANGENES JAHR </a:t>
            </a:r>
            <a:r>
              <a:rPr lang="de-DE" sz="3200" b="1">
                <a:solidFill>
                  <a:schemeClr val="tx1">
                    <a:lumMod val="65000"/>
                    <a:lumOff val="35000"/>
                  </a:schemeClr>
                </a:solidFill>
                <a:latin typeface="Century Gothic" panose="020B0502020202020204" pitchFamily="34" charset="0"/>
              </a:rPr>
              <a:t>im Vergleich zum</a:t>
            </a:r>
            <a:r>
              <a:rPr lang="de-DE" sz="3200">
                <a:solidFill>
                  <a:schemeClr val="tx1">
                    <a:lumMod val="65000"/>
                    <a:lumOff val="35000"/>
                  </a:schemeClr>
                </a:solidFill>
                <a:latin typeface="Century Gothic" panose="020B0502020202020204" pitchFamily="34" charset="0"/>
              </a:rPr>
              <a:t> AKTUELLEN JAHR</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00164"/>
          </a:xfrm>
          <a:prstGeom prst="rect">
            <a:avLst/>
          </a:prstGeom>
          <a:noFill/>
        </p:spPr>
        <p:txBody>
          <a:bodyPr wrap="square" lIns="144000">
            <a:spAutoFit/>
          </a:bodyPr>
          <a:lstStyle/>
          <a:p>
            <a:pPr rtl="0"/>
            <a:r>
              <a:rPr lang="de-DE" sz="11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Stellen Sie für jedes der Elemente eine kurze Analyse bereit, in der Sie die Daten des vergangenen Jahres den Daten des aktuellen Jahres gegenüberstellen. Erläutern Sie die Bedeutung der eingetretenen Änderungen und was sie über Leistung, Trends oder Verbesserungen aussagen. Vergleichen Sie die jährliche Leistung oder den Fortschritt. Geben Sie relevante Prozentsätze an und erläutern Sie kurz, warum sich die jeweiligen Elemente im Laufe der Jahre verändert haben oder gleich geblieben sind.</a:t>
            </a:r>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4623870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HINWEISE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25 % Ausfallzeiten aufgrund begrenzt verfügbarer Ladestationen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Dank neuer Stationen konnte die Ausfallzeit auf 15 % reduziert werden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Reduzierung der Ausfallzeiten um 40 % durch die Installation neuer Ladestationen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Kundenzufriedenheitsumfrage bei 70 %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Kundenzufriedenheitsumfrage bei 85 %.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Verbesserung der Kundenzufriedenheit um 21,4 % durch schnellere Lieferzeiten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Element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VERGANGENES JAHR: Kosten bei 150.000 €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AKTUELLES JAHR: Kosten bei 127.500 €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Die Energiekosten sanken dank einer effizienteren Routenplanung von 20 % auf 15 % der Betriebskosten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193397" y="4043183"/>
            <a:ext cx="4376998" cy="384721"/>
          </a:xfrm>
          <a:prstGeom prst="rect">
            <a:avLst/>
          </a:prstGeom>
          <a:noFill/>
        </p:spPr>
        <p:txBody>
          <a:bodyPr wrap="square" rtlCol="0">
            <a:spAutoFit/>
          </a:bodyPr>
          <a:lstStyle/>
          <a:p>
            <a:pPr rtl="0"/>
            <a:r>
              <a:rPr lang="de-DE" sz="1900" b="1" spc="400" dirty="0">
                <a:solidFill>
                  <a:schemeClr val="tx1">
                    <a:lumMod val="65000"/>
                    <a:lumOff val="35000"/>
                  </a:schemeClr>
                </a:solidFill>
                <a:latin typeface="Century Gothic" panose="020B0502020202020204" pitchFamily="34" charset="0"/>
              </a:rPr>
              <a:t>VERGANGENES JAHR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43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25 %</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70 %</a:t>
            </a:r>
          </a:p>
        </p:txBody>
      </p:sp>
      <p:sp>
        <p:nvSpPr>
          <p:cNvPr id="14" name="TextBox 13">
            <a:extLst>
              <a:ext uri="{FF2B5EF4-FFF2-40B4-BE49-F238E27FC236}">
                <a16:creationId xmlns:a16="http://schemas.microsoft.com/office/drawing/2014/main" id="{E539A8A0-706A-4B9B-3D7B-B3EE7B9D2473}"/>
              </a:ext>
            </a:extLst>
          </p:cNvPr>
          <p:cNvSpPr txBox="1"/>
          <p:nvPr/>
        </p:nvSpPr>
        <p:spPr>
          <a:xfrm>
            <a:off x="8514693" y="4043183"/>
            <a:ext cx="4376998" cy="384721"/>
          </a:xfrm>
          <a:prstGeom prst="rect">
            <a:avLst/>
          </a:prstGeom>
          <a:noFill/>
        </p:spPr>
        <p:txBody>
          <a:bodyPr wrap="square" rtlCol="0">
            <a:spAutoFit/>
          </a:bodyPr>
          <a:lstStyle/>
          <a:p>
            <a:pPr rtl="0"/>
            <a:r>
              <a:rPr lang="de-DE" sz="1900" b="1" spc="400">
                <a:solidFill>
                  <a:schemeClr val="tx1">
                    <a:lumMod val="65000"/>
                    <a:lumOff val="35000"/>
                  </a:schemeClr>
                </a:solidFill>
                <a:latin typeface="Century Gothic" panose="020B0502020202020204" pitchFamily="34" charset="0"/>
              </a:rPr>
              <a:t>AKTUELLES JAHR</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4631210"/>
            <a:ext cx="3209027" cy="340502"/>
          </a:xfrm>
          <a:prstGeom prst="rect">
            <a:avLst/>
          </a:prstGeom>
          <a:gradFill>
            <a:gsLst>
              <a:gs pos="69000">
                <a:schemeClr val="accent1">
                  <a:lumMod val="5000"/>
                  <a:lumOff val="95000"/>
                </a:schemeClr>
              </a:gs>
              <a:gs pos="9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85 %</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4586017"/>
            <a:ext cx="1285491" cy="430887"/>
          </a:xfrm>
          <a:prstGeom prst="rect">
            <a:avLst/>
          </a:prstGeom>
          <a:noFill/>
        </p:spPr>
        <p:txBody>
          <a:bodyPr wrap="square" rtlCol="0">
            <a:spAutoFit/>
          </a:bodyPr>
          <a:lstStyle/>
          <a:p>
            <a:pPr algn="ctr" rtl="0"/>
            <a:r>
              <a:rPr lang="de-DE" sz="2200" b="1">
                <a:solidFill>
                  <a:schemeClr val="accent5">
                    <a:lumMod val="75000"/>
                  </a:schemeClr>
                </a:solidFill>
                <a:latin typeface="Century Gothic" panose="020B0502020202020204" pitchFamily="34" charset="0"/>
              </a:rPr>
              <a:t>15 %</a:t>
            </a:r>
          </a:p>
        </p:txBody>
      </p:sp>
      <p:sp>
        <p:nvSpPr>
          <p:cNvPr id="5" name="Rectangle 4">
            <a:extLst>
              <a:ext uri="{FF2B5EF4-FFF2-40B4-BE49-F238E27FC236}">
                <a16:creationId xmlns:a16="http://schemas.microsoft.com/office/drawing/2014/main" id="{8E9B9073-B3A2-A195-3FAC-F7D5A6C3DE15}"/>
              </a:ext>
            </a:extLst>
          </p:cNvPr>
          <p:cNvSpPr/>
          <p:nvPr/>
        </p:nvSpPr>
        <p:spPr>
          <a:xfrm>
            <a:off x="1285490" y="4550625"/>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VERTIKALE BALKENDIAGRAMME FÜR DEN JAHRESVERGLEICH</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584775"/>
          </a:xfrm>
          <a:prstGeom prst="rect">
            <a:avLst/>
          </a:prstGeom>
          <a:noFill/>
        </p:spPr>
        <p:txBody>
          <a:bodyPr wrap="square" lIns="144000">
            <a:spAutoFit/>
          </a:bodyPr>
          <a:lstStyle/>
          <a:p>
            <a:pPr rtl="0"/>
            <a:r>
              <a:rPr lang="de-DE" sz="16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Dieses Balkendiagramm zeigt das Wachstum von Positive Charge in den letzten drei Jahren in den folgenden Schlüsselbereichen: Netzausbau (Anzahl der Ladestationen), Flottengröße und Umsatz. Jeder Balken steht für ein Jahr.</a:t>
            </a:r>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kte weiße geometrische Struktur">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de-DE" sz="3200">
                <a:solidFill>
                  <a:schemeClr val="tx1">
                    <a:lumMod val="65000"/>
                    <a:lumOff val="35000"/>
                  </a:schemeClr>
                </a:solidFill>
                <a:latin typeface="Century Gothic" panose="020B0502020202020204" pitchFamily="34" charset="0"/>
              </a:rPr>
              <a:t>VERGLEICHENDE ANALYSE</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584775"/>
          </a:xfrm>
          <a:prstGeom prst="rect">
            <a:avLst/>
          </a:prstGeom>
          <a:noFill/>
        </p:spPr>
        <p:txBody>
          <a:bodyPr wrap="square" lIns="144000">
            <a:spAutoFit/>
          </a:bodyPr>
          <a:lstStyle/>
          <a:p>
            <a:pPr rtl="0"/>
            <a:r>
              <a:rPr lang="de-DE" sz="16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ANALYSE: Vergleichen Sie die traditionellen und innovativen Modelle in Bezug auf Effizienz, Wirtschaftlichkeit und Kundenzufriedenheit, um die Wirksamkeit des fortschrittlichen Ansatzes von Positive Charge hervorzuheben.</a:t>
            </a:r>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rtl="0"/>
            <a:r>
              <a:rPr lang="de-DE" sz="2200" b="1">
                <a:solidFill>
                  <a:schemeClr val="tx1">
                    <a:lumMod val="65000"/>
                    <a:lumOff val="35000"/>
                  </a:schemeClr>
                </a:solidFill>
                <a:latin typeface="Century Gothic" panose="020B0502020202020204" pitchFamily="34" charset="0"/>
              </a:rPr>
              <a:t>OPTION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rtl="0"/>
            <a:r>
              <a:rPr lang="de-DE" sz="2200" b="1">
                <a:solidFill>
                  <a:schemeClr val="tx1">
                    <a:lumMod val="65000"/>
                    <a:lumOff val="35000"/>
                  </a:schemeClr>
                </a:solidFill>
                <a:latin typeface="Century Gothic" panose="020B0502020202020204" pitchFamily="34" charset="0"/>
              </a:rPr>
              <a:t>OPTION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2804108945"/>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Standard-EV-Logistikmodell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Traditionelle Routen, herkömmliches Laden, Standardlieferpläne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1054032717"/>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Innovatives EV-Logistikmodell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KI-optimierte Routen, Schnellladen, dynamische Lieferpläne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rtl="0">
                        <a:lnSpc>
                          <a:spcPct val="107000"/>
                        </a:lnSpc>
                        <a:spcBef>
                          <a:spcPts val="0"/>
                        </a:spcBef>
                        <a:spcAft>
                          <a:spcPts val="0"/>
                        </a:spcAft>
                      </a:pPr>
                      <a:r>
                        <a:rPr lang="de-DE"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Merkmal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de-DE"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Beschreibung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rtl="0"/>
              <a:r>
                <a:rPr lang="de-DE" sz="2200" b="1" dirty="0">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224591856"/>
              </p:ext>
            </p:extLst>
          </p:nvPr>
        </p:nvGraphicFramePr>
        <p:xfrm>
          <a:off x="787790" y="1050352"/>
          <a:ext cx="10227213" cy="28296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8296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532</Words>
  <Application>Microsoft Office PowerPoint</Application>
  <PresentationFormat>Widescreen</PresentationFormat>
  <Paragraphs>64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21</cp:revision>
  <dcterms:created xsi:type="dcterms:W3CDTF">2022-05-22T18:55:25Z</dcterms:created>
  <dcterms:modified xsi:type="dcterms:W3CDTF">2024-10-24T04:11:37Z</dcterms:modified>
</cp:coreProperties>
</file>