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6F4"/>
    <a:srgbClr val="FFD966"/>
    <a:srgbClr val="C8F088"/>
    <a:srgbClr val="ADEBDC"/>
    <a:srgbClr val="28DACF"/>
    <a:srgbClr val="BEE3E0"/>
    <a:srgbClr val="F9F9F9"/>
    <a:srgbClr val="0D72D4"/>
    <a:srgbClr val="D6EEFD"/>
    <a:srgbClr val="EAF8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15" autoAdjust="0"/>
    <p:restoredTop sz="96058"/>
  </p:normalViewPr>
  <p:slideViewPr>
    <p:cSldViewPr snapToGrid="0" snapToObjects="1">
      <p:cViewPr varScale="1">
        <p:scale>
          <a:sx n="102" d="100"/>
          <a:sy n="102" d="100"/>
        </p:scale>
        <p:origin x="990" y="10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222611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6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236232"/>
            <a:ext cx="7743530" cy="769441"/>
          </a:xfrm>
          <a:prstGeom prst="rect">
            <a:avLst/>
          </a:prstGeom>
          <a:noFill/>
          <a:effectLst/>
        </p:spPr>
        <p:txBody>
          <a:bodyPr wrap="square" rtlCol="0">
            <a:spAutoFit/>
          </a:bodyPr>
          <a:lstStyle/>
          <a:p>
            <a:pPr rtl="0"/>
            <a:r>
              <a:rPr lang="de-DE" sz="2200" b="1" dirty="0">
                <a:solidFill>
                  <a:schemeClr val="tx1">
                    <a:lumMod val="65000"/>
                    <a:lumOff val="35000"/>
                  </a:schemeClr>
                </a:solidFill>
                <a:latin typeface="Century Gothic" panose="020B0502020202020204" pitchFamily="34" charset="0"/>
              </a:rPr>
              <a:t>VORLAGE FÜR EINEN EINFACHEN STAKEHOLDER-ENGAGEMENT-PLAN – BEISPIEL</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8707389" y="216899"/>
            <a:ext cx="3168000" cy="630095"/>
          </a:xfrm>
          <a:prstGeom prst="rect">
            <a:avLst/>
          </a:prstGeom>
        </p:spPr>
      </p:pic>
      <p:graphicFrame>
        <p:nvGraphicFramePr>
          <p:cNvPr id="3" name="Table 2">
            <a:extLst>
              <a:ext uri="{FF2B5EF4-FFF2-40B4-BE49-F238E27FC236}">
                <a16:creationId xmlns:a16="http://schemas.microsoft.com/office/drawing/2014/main" id="{1BD221B0-7786-070A-A88B-04382A3AB97F}"/>
              </a:ext>
            </a:extLst>
          </p:cNvPr>
          <p:cNvGraphicFramePr>
            <a:graphicFrameLocks noGrp="1"/>
          </p:cNvGraphicFramePr>
          <p:nvPr>
            <p:extLst>
              <p:ext uri="{D42A27DB-BD31-4B8C-83A1-F6EECF244321}">
                <p14:modId xmlns:p14="http://schemas.microsoft.com/office/powerpoint/2010/main" val="2216024689"/>
              </p:ext>
            </p:extLst>
          </p:nvPr>
        </p:nvGraphicFramePr>
        <p:xfrm>
          <a:off x="165559" y="1054385"/>
          <a:ext cx="4218182" cy="861962"/>
        </p:xfrm>
        <a:graphic>
          <a:graphicData uri="http://schemas.openxmlformats.org/drawingml/2006/table">
            <a:tbl>
              <a:tblPr firstRow="1" firstCol="1" bandRow="1">
                <a:tableStyleId>{5C22544A-7EE6-4342-B048-85BDC9FD1C3A}</a:tableStyleId>
              </a:tblPr>
              <a:tblGrid>
                <a:gridCol w="803650">
                  <a:extLst>
                    <a:ext uri="{9D8B030D-6E8A-4147-A177-3AD203B41FA5}">
                      <a16:colId xmlns:a16="http://schemas.microsoft.com/office/drawing/2014/main" val="4132419924"/>
                    </a:ext>
                  </a:extLst>
                </a:gridCol>
                <a:gridCol w="341453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de-DE" sz="900" b="0" dirty="0">
                          <a:solidFill>
                            <a:schemeClr val="tx1">
                              <a:lumMod val="65000"/>
                              <a:lumOff val="35000"/>
                            </a:schemeClr>
                          </a:solidFill>
                          <a:effectLst/>
                          <a:latin typeface="Century Gothic" panose="020B0502020202020204" pitchFamily="34" charset="0"/>
                        </a:rPr>
                        <a:t>PROJEKT-</a:t>
                      </a:r>
                      <a:br>
                        <a:rPr lang="en-US" sz="900" b="0" dirty="0">
                          <a:solidFill>
                            <a:schemeClr val="tx1">
                              <a:lumMod val="65000"/>
                              <a:lumOff val="35000"/>
                            </a:schemeClr>
                          </a:solidFill>
                          <a:effectLst/>
                          <a:latin typeface="Century Gothic" panose="020B0502020202020204" pitchFamily="34" charset="0"/>
                        </a:rPr>
                      </a:br>
                      <a:r>
                        <a:rPr lang="de-DE" sz="900" b="0" dirty="0">
                          <a:solidFill>
                            <a:schemeClr val="tx1">
                              <a:lumMod val="65000"/>
                              <a:lumOff val="35000"/>
                            </a:schemeClr>
                          </a:solidFill>
                          <a:effectLst/>
                          <a:latin typeface="Century Gothic" panose="020B0502020202020204" pitchFamily="34" charset="0"/>
                        </a:rPr>
                        <a:t>NAME</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rtl="0">
                        <a:lnSpc>
                          <a:spcPct val="115000"/>
                        </a:lnSpc>
                        <a:spcBef>
                          <a:spcPts val="0"/>
                        </a:spcBef>
                        <a:spcAft>
                          <a:spcPts val="0"/>
                        </a:spcAft>
                      </a:pPr>
                      <a:r>
                        <a:rPr lang="de-DE" sz="1500" b="0" dirty="0">
                          <a:solidFill>
                            <a:schemeClr val="tx1"/>
                          </a:solidFill>
                          <a:effectLst/>
                          <a:latin typeface="Century Gothic" panose="020B0502020202020204" pitchFamily="34" charset="0"/>
                        </a:rPr>
                        <a:t>Sanierung des Stadtparks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2208306387"/>
                  </a:ext>
                </a:extLst>
              </a:tr>
            </a:tbl>
          </a:graphicData>
        </a:graphic>
      </p:graphicFrame>
      <p:graphicFrame>
        <p:nvGraphicFramePr>
          <p:cNvPr id="5" name="Table 4">
            <a:extLst>
              <a:ext uri="{FF2B5EF4-FFF2-40B4-BE49-F238E27FC236}">
                <a16:creationId xmlns:a16="http://schemas.microsoft.com/office/drawing/2014/main" id="{CFA64307-81AD-924E-B338-45DB0C0453FF}"/>
              </a:ext>
            </a:extLst>
          </p:cNvPr>
          <p:cNvGraphicFramePr>
            <a:graphicFrameLocks noGrp="1"/>
          </p:cNvGraphicFramePr>
          <p:nvPr>
            <p:extLst>
              <p:ext uri="{D42A27DB-BD31-4B8C-83A1-F6EECF244321}">
                <p14:modId xmlns:p14="http://schemas.microsoft.com/office/powerpoint/2010/main" val="2655180730"/>
              </p:ext>
            </p:extLst>
          </p:nvPr>
        </p:nvGraphicFramePr>
        <p:xfrm>
          <a:off x="4383741" y="1061467"/>
          <a:ext cx="7491648" cy="861962"/>
        </p:xfrm>
        <a:graphic>
          <a:graphicData uri="http://schemas.openxmlformats.org/drawingml/2006/table">
            <a:tbl>
              <a:tblPr firstRow="1" firstCol="1" bandRow="1">
                <a:tableStyleId>{5C22544A-7EE6-4342-B048-85BDC9FD1C3A}</a:tableStyleId>
              </a:tblPr>
              <a:tblGrid>
                <a:gridCol w="1021636">
                  <a:extLst>
                    <a:ext uri="{9D8B030D-6E8A-4147-A177-3AD203B41FA5}">
                      <a16:colId xmlns:a16="http://schemas.microsoft.com/office/drawing/2014/main" val="4132419924"/>
                    </a:ext>
                  </a:extLst>
                </a:gridCol>
                <a:gridCol w="647001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de-DE" sz="900" b="0" dirty="0">
                          <a:solidFill>
                            <a:schemeClr val="tx1">
                              <a:lumMod val="65000"/>
                              <a:lumOff val="35000"/>
                            </a:schemeClr>
                          </a:solidFill>
                          <a:effectLst/>
                          <a:latin typeface="Century Gothic" panose="020B0502020202020204" pitchFamily="34" charset="0"/>
                        </a:rPr>
                        <a:t>PROJEKT-</a:t>
                      </a:r>
                      <a:br>
                        <a:rPr lang="en-US" sz="900" b="0" dirty="0">
                          <a:solidFill>
                            <a:schemeClr val="tx1">
                              <a:lumMod val="65000"/>
                              <a:lumOff val="35000"/>
                            </a:schemeClr>
                          </a:solidFill>
                          <a:effectLst/>
                          <a:latin typeface="Century Gothic" panose="020B0502020202020204" pitchFamily="34" charset="0"/>
                        </a:rPr>
                      </a:br>
                      <a:r>
                        <a:rPr lang="de-DE" sz="900" b="0" dirty="0">
                          <a:solidFill>
                            <a:schemeClr val="tx1">
                              <a:lumMod val="65000"/>
                              <a:lumOff val="35000"/>
                            </a:schemeClr>
                          </a:solidFill>
                          <a:effectLst/>
                          <a:latin typeface="Century Gothic" panose="020B0502020202020204" pitchFamily="34" charset="0"/>
                        </a:rPr>
                        <a:t>BESCHREIBUNG</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rtl="0">
                        <a:lnSpc>
                          <a:spcPct val="115000"/>
                        </a:lnSpc>
                        <a:spcBef>
                          <a:spcPts val="0"/>
                        </a:spcBef>
                        <a:spcAft>
                          <a:spcPts val="0"/>
                        </a:spcAft>
                      </a:pPr>
                      <a:r>
                        <a:rPr lang="de-DE" sz="11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Dieses Projekt zielt darauf ab, einen bestehenden Stadtpark durch die Verbesserung seiner Freizeiteinrichtungen, die Aufwertung seiner Grünflächen, die Modernisierung seiner Spielplätze und die Verbesserung der Spazierwege und der Beleuchtung neu zu beleben.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208306387"/>
                  </a:ext>
                </a:extLst>
              </a:tr>
            </a:tbl>
          </a:graphicData>
        </a:graphic>
      </p:graphicFrame>
      <p:graphicFrame>
        <p:nvGraphicFramePr>
          <p:cNvPr id="7" name="Table 6">
            <a:extLst>
              <a:ext uri="{FF2B5EF4-FFF2-40B4-BE49-F238E27FC236}">
                <a16:creationId xmlns:a16="http://schemas.microsoft.com/office/drawing/2014/main" id="{63B1C0F4-D130-3FF2-7D9D-92714F900E85}"/>
              </a:ext>
            </a:extLst>
          </p:cNvPr>
          <p:cNvGraphicFramePr>
            <a:graphicFrameLocks noGrp="1"/>
          </p:cNvGraphicFramePr>
          <p:nvPr>
            <p:extLst>
              <p:ext uri="{D42A27DB-BD31-4B8C-83A1-F6EECF244321}">
                <p14:modId xmlns:p14="http://schemas.microsoft.com/office/powerpoint/2010/main" val="3960594298"/>
              </p:ext>
            </p:extLst>
          </p:nvPr>
        </p:nvGraphicFramePr>
        <p:xfrm>
          <a:off x="249647" y="2132275"/>
          <a:ext cx="11625741" cy="4383989"/>
        </p:xfrm>
        <a:graphic>
          <a:graphicData uri="http://schemas.openxmlformats.org/drawingml/2006/table">
            <a:tbl>
              <a:tblPr firstRow="1" firstCol="1" bandRow="1">
                <a:tableStyleId>{5C22544A-7EE6-4342-B048-85BDC9FD1C3A}</a:tableStyleId>
              </a:tblPr>
              <a:tblGrid>
                <a:gridCol w="1754207">
                  <a:extLst>
                    <a:ext uri="{9D8B030D-6E8A-4147-A177-3AD203B41FA5}">
                      <a16:colId xmlns:a16="http://schemas.microsoft.com/office/drawing/2014/main" val="1870766234"/>
                    </a:ext>
                  </a:extLst>
                </a:gridCol>
                <a:gridCol w="2691699">
                  <a:extLst>
                    <a:ext uri="{9D8B030D-6E8A-4147-A177-3AD203B41FA5}">
                      <a16:colId xmlns:a16="http://schemas.microsoft.com/office/drawing/2014/main" val="3005387046"/>
                    </a:ext>
                  </a:extLst>
                </a:gridCol>
                <a:gridCol w="1478872">
                  <a:extLst>
                    <a:ext uri="{9D8B030D-6E8A-4147-A177-3AD203B41FA5}">
                      <a16:colId xmlns:a16="http://schemas.microsoft.com/office/drawing/2014/main" val="1980129178"/>
                    </a:ext>
                  </a:extLst>
                </a:gridCol>
                <a:gridCol w="2508424">
                  <a:extLst>
                    <a:ext uri="{9D8B030D-6E8A-4147-A177-3AD203B41FA5}">
                      <a16:colId xmlns:a16="http://schemas.microsoft.com/office/drawing/2014/main" val="2955866649"/>
                    </a:ext>
                  </a:extLst>
                </a:gridCol>
                <a:gridCol w="1748295">
                  <a:extLst>
                    <a:ext uri="{9D8B030D-6E8A-4147-A177-3AD203B41FA5}">
                      <a16:colId xmlns:a16="http://schemas.microsoft.com/office/drawing/2014/main" val="3233869296"/>
                    </a:ext>
                  </a:extLst>
                </a:gridCol>
                <a:gridCol w="1444244">
                  <a:extLst>
                    <a:ext uri="{9D8B030D-6E8A-4147-A177-3AD203B41FA5}">
                      <a16:colId xmlns:a16="http://schemas.microsoft.com/office/drawing/2014/main" val="4132924051"/>
                    </a:ext>
                  </a:extLst>
                </a:gridCol>
              </a:tblGrid>
              <a:tr h="543509">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Stakeholder*innen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Interessensgebiet(e)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Projektphase(n)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Engagement-Ansatz</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Engagement-Methode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Häufigkeit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extLst>
                  <a:ext uri="{0D108BD9-81ED-4DB2-BD59-A6C34878D82A}">
                    <a16:rowId xmlns:a16="http://schemas.microsoft.com/office/drawing/2014/main" val="2943240542"/>
                  </a:ext>
                </a:extLst>
              </a:tr>
              <a:tr h="960120">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Bewohner*innen der Stadt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8DACF"/>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Sicherheit und Zugänglichkeit</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Planung, Umsetzung, Abschluss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Inklusive: Input und Feedback einholen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Social-Media-Beiträge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Wöchentlich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764752285"/>
                  </a:ext>
                </a:extLst>
              </a:tr>
              <a:tr h="960120">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Umweltgruppen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DEBDC"/>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Grünflächenschutz und nachhaltige Gestaltung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Initiierung, </a:t>
                      </a:r>
                      <a:br>
                        <a:rPr lang="de-DE" sz="1500" b="0" dirty="0">
                          <a:solidFill>
                            <a:schemeClr val="tx1"/>
                          </a:solidFill>
                          <a:effectLst/>
                          <a:latin typeface="Century Gothic" panose="020B0502020202020204" pitchFamily="34" charset="0"/>
                        </a:rPr>
                      </a:br>
                      <a:r>
                        <a:rPr lang="de-DE" sz="1100" b="0" dirty="0">
                          <a:solidFill>
                            <a:schemeClr val="tx1"/>
                          </a:solidFill>
                          <a:effectLst/>
                          <a:latin typeface="Century Gothic" panose="020B0502020202020204" pitchFamily="34" charset="0"/>
                        </a:rPr>
                        <a:t>Planung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Beratend: Fachwissen einholen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E-Mails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Monatlich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07046520"/>
                  </a:ext>
                </a:extLst>
              </a:tr>
              <a:tr h="960120">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Abteilung für Parks und Erholung</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8F088"/>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Instandhaltung, Betrieb und Compliance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Initiierung, </a:t>
                      </a:r>
                      <a:br>
                        <a:rPr lang="de-DE" sz="1100" b="0" dirty="0">
                          <a:solidFill>
                            <a:schemeClr val="tx1"/>
                          </a:solidFill>
                          <a:effectLst/>
                          <a:latin typeface="Century Gothic" panose="020B0502020202020204" pitchFamily="34" charset="0"/>
                        </a:rPr>
                      </a:br>
                      <a:r>
                        <a:rPr lang="de-DE" sz="1100" b="0" dirty="0">
                          <a:solidFill>
                            <a:schemeClr val="tx1"/>
                          </a:solidFill>
                          <a:effectLst/>
                          <a:latin typeface="Century Gothic" panose="020B0502020202020204" pitchFamily="34" charset="0"/>
                        </a:rPr>
                        <a:t>Planung, Umsetzung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Partnerschaftsorientiert: Bemühung um langfristige Lebensfähigkeit des Parks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Telefonate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Alle zwei Wochen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42846906"/>
                  </a:ext>
                </a:extLst>
              </a:tr>
              <a:tr h="960120">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Bauunternehmer*innen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966"/>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Budget und Qualitätssicherung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Planung, Umsetzung, Abschluss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Kollaborativ: Enge Zusammenarbeit für erfolgreiche Umsetzung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Persönliche Meetings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Wöchentlich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81409745"/>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236233"/>
            <a:ext cx="10043670" cy="430887"/>
          </a:xfrm>
          <a:prstGeom prst="rect">
            <a:avLst/>
          </a:prstGeom>
          <a:noFill/>
          <a:effectLst/>
        </p:spPr>
        <p:txBody>
          <a:bodyPr wrap="square" rtlCol="0">
            <a:spAutoFit/>
          </a:bodyPr>
          <a:lstStyle/>
          <a:p>
            <a:pPr rtl="0"/>
            <a:r>
              <a:rPr lang="de-DE" sz="2200" b="1" dirty="0">
                <a:solidFill>
                  <a:schemeClr val="tx1">
                    <a:lumMod val="65000"/>
                    <a:lumOff val="35000"/>
                  </a:schemeClr>
                </a:solidFill>
                <a:latin typeface="Century Gothic" panose="020B0502020202020204" pitchFamily="34" charset="0"/>
              </a:rPr>
              <a:t>VORLAGE FÜR EINEN EINFACHEN STAKEHOLDER-ENGAGEMENT-PLAN </a:t>
            </a:r>
          </a:p>
        </p:txBody>
      </p:sp>
      <p:graphicFrame>
        <p:nvGraphicFramePr>
          <p:cNvPr id="3" name="Table 2">
            <a:extLst>
              <a:ext uri="{FF2B5EF4-FFF2-40B4-BE49-F238E27FC236}">
                <a16:creationId xmlns:a16="http://schemas.microsoft.com/office/drawing/2014/main" id="{1BD221B0-7786-070A-A88B-04382A3AB97F}"/>
              </a:ext>
            </a:extLst>
          </p:cNvPr>
          <p:cNvGraphicFramePr>
            <a:graphicFrameLocks noGrp="1"/>
          </p:cNvGraphicFramePr>
          <p:nvPr>
            <p:extLst>
              <p:ext uri="{D42A27DB-BD31-4B8C-83A1-F6EECF244321}">
                <p14:modId xmlns:p14="http://schemas.microsoft.com/office/powerpoint/2010/main" val="531136568"/>
              </p:ext>
            </p:extLst>
          </p:nvPr>
        </p:nvGraphicFramePr>
        <p:xfrm>
          <a:off x="165559" y="809285"/>
          <a:ext cx="4218182" cy="861962"/>
        </p:xfrm>
        <a:graphic>
          <a:graphicData uri="http://schemas.openxmlformats.org/drawingml/2006/table">
            <a:tbl>
              <a:tblPr firstRow="1" firstCol="1" bandRow="1">
                <a:tableStyleId>{5C22544A-7EE6-4342-B048-85BDC9FD1C3A}</a:tableStyleId>
              </a:tblPr>
              <a:tblGrid>
                <a:gridCol w="803650">
                  <a:extLst>
                    <a:ext uri="{9D8B030D-6E8A-4147-A177-3AD203B41FA5}">
                      <a16:colId xmlns:a16="http://schemas.microsoft.com/office/drawing/2014/main" val="4132419924"/>
                    </a:ext>
                  </a:extLst>
                </a:gridCol>
                <a:gridCol w="341453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de-DE" sz="900" b="0" dirty="0">
                          <a:solidFill>
                            <a:schemeClr val="tx1">
                              <a:lumMod val="65000"/>
                              <a:lumOff val="35000"/>
                            </a:schemeClr>
                          </a:solidFill>
                          <a:effectLst/>
                          <a:latin typeface="Century Gothic" panose="020B0502020202020204" pitchFamily="34" charset="0"/>
                        </a:rPr>
                        <a:t>PROJEKT-</a:t>
                      </a:r>
                      <a:br>
                        <a:rPr lang="en-US" sz="900" b="0" dirty="0">
                          <a:solidFill>
                            <a:schemeClr val="tx1">
                              <a:lumMod val="65000"/>
                              <a:lumOff val="35000"/>
                            </a:schemeClr>
                          </a:solidFill>
                          <a:effectLst/>
                          <a:latin typeface="Century Gothic" panose="020B0502020202020204" pitchFamily="34" charset="0"/>
                        </a:rPr>
                      </a:br>
                      <a:r>
                        <a:rPr lang="de-DE" sz="900" b="0" dirty="0">
                          <a:solidFill>
                            <a:schemeClr val="tx1">
                              <a:lumMod val="65000"/>
                              <a:lumOff val="35000"/>
                            </a:schemeClr>
                          </a:solidFill>
                          <a:effectLst/>
                          <a:latin typeface="Century Gothic" panose="020B0502020202020204" pitchFamily="34" charset="0"/>
                        </a:rPr>
                        <a:t>NAME</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2208306387"/>
                  </a:ext>
                </a:extLst>
              </a:tr>
            </a:tbl>
          </a:graphicData>
        </a:graphic>
      </p:graphicFrame>
      <p:graphicFrame>
        <p:nvGraphicFramePr>
          <p:cNvPr id="5" name="Table 4">
            <a:extLst>
              <a:ext uri="{FF2B5EF4-FFF2-40B4-BE49-F238E27FC236}">
                <a16:creationId xmlns:a16="http://schemas.microsoft.com/office/drawing/2014/main" id="{CFA64307-81AD-924E-B338-45DB0C0453FF}"/>
              </a:ext>
            </a:extLst>
          </p:cNvPr>
          <p:cNvGraphicFramePr>
            <a:graphicFrameLocks noGrp="1"/>
          </p:cNvGraphicFramePr>
          <p:nvPr>
            <p:extLst>
              <p:ext uri="{D42A27DB-BD31-4B8C-83A1-F6EECF244321}">
                <p14:modId xmlns:p14="http://schemas.microsoft.com/office/powerpoint/2010/main" val="1922837682"/>
              </p:ext>
            </p:extLst>
          </p:nvPr>
        </p:nvGraphicFramePr>
        <p:xfrm>
          <a:off x="4383741" y="816367"/>
          <a:ext cx="7491648" cy="861962"/>
        </p:xfrm>
        <a:graphic>
          <a:graphicData uri="http://schemas.openxmlformats.org/drawingml/2006/table">
            <a:tbl>
              <a:tblPr firstRow="1" firstCol="1" bandRow="1">
                <a:tableStyleId>{5C22544A-7EE6-4342-B048-85BDC9FD1C3A}</a:tableStyleId>
              </a:tblPr>
              <a:tblGrid>
                <a:gridCol w="1021636">
                  <a:extLst>
                    <a:ext uri="{9D8B030D-6E8A-4147-A177-3AD203B41FA5}">
                      <a16:colId xmlns:a16="http://schemas.microsoft.com/office/drawing/2014/main" val="4132419924"/>
                    </a:ext>
                  </a:extLst>
                </a:gridCol>
                <a:gridCol w="647001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de-DE" sz="900" b="0" dirty="0">
                          <a:solidFill>
                            <a:schemeClr val="tx1">
                              <a:lumMod val="65000"/>
                              <a:lumOff val="35000"/>
                            </a:schemeClr>
                          </a:solidFill>
                          <a:effectLst/>
                          <a:latin typeface="Century Gothic" panose="020B0502020202020204" pitchFamily="34" charset="0"/>
                        </a:rPr>
                        <a:t>PROJEKT-</a:t>
                      </a:r>
                      <a:br>
                        <a:rPr lang="en-US" sz="900" b="0" dirty="0">
                          <a:solidFill>
                            <a:schemeClr val="tx1">
                              <a:lumMod val="65000"/>
                              <a:lumOff val="35000"/>
                            </a:schemeClr>
                          </a:solidFill>
                          <a:effectLst/>
                          <a:latin typeface="Century Gothic" panose="020B0502020202020204" pitchFamily="34" charset="0"/>
                        </a:rPr>
                      </a:br>
                      <a:r>
                        <a:rPr lang="de-DE" sz="900" b="0" dirty="0">
                          <a:solidFill>
                            <a:schemeClr val="tx1">
                              <a:lumMod val="65000"/>
                              <a:lumOff val="35000"/>
                            </a:schemeClr>
                          </a:solidFill>
                          <a:effectLst/>
                          <a:latin typeface="Century Gothic" panose="020B0502020202020204" pitchFamily="34" charset="0"/>
                        </a:rPr>
                        <a:t>BESCHREIBUNG</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endParaRPr lang="en-US"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208306387"/>
                  </a:ext>
                </a:extLst>
              </a:tr>
            </a:tbl>
          </a:graphicData>
        </a:graphic>
      </p:graphicFrame>
      <p:graphicFrame>
        <p:nvGraphicFramePr>
          <p:cNvPr id="7" name="Table 6">
            <a:extLst>
              <a:ext uri="{FF2B5EF4-FFF2-40B4-BE49-F238E27FC236}">
                <a16:creationId xmlns:a16="http://schemas.microsoft.com/office/drawing/2014/main" id="{63B1C0F4-D130-3FF2-7D9D-92714F900E85}"/>
              </a:ext>
            </a:extLst>
          </p:cNvPr>
          <p:cNvGraphicFramePr>
            <a:graphicFrameLocks noGrp="1"/>
          </p:cNvGraphicFramePr>
          <p:nvPr>
            <p:extLst>
              <p:ext uri="{D42A27DB-BD31-4B8C-83A1-F6EECF244321}">
                <p14:modId xmlns:p14="http://schemas.microsoft.com/office/powerpoint/2010/main" val="2003413090"/>
              </p:ext>
            </p:extLst>
          </p:nvPr>
        </p:nvGraphicFramePr>
        <p:xfrm>
          <a:off x="249647" y="1887175"/>
          <a:ext cx="11625741" cy="4383989"/>
        </p:xfrm>
        <a:graphic>
          <a:graphicData uri="http://schemas.openxmlformats.org/drawingml/2006/table">
            <a:tbl>
              <a:tblPr firstRow="1" firstCol="1" bandRow="1">
                <a:tableStyleId>{5C22544A-7EE6-4342-B048-85BDC9FD1C3A}</a:tableStyleId>
              </a:tblPr>
              <a:tblGrid>
                <a:gridCol w="1754207">
                  <a:extLst>
                    <a:ext uri="{9D8B030D-6E8A-4147-A177-3AD203B41FA5}">
                      <a16:colId xmlns:a16="http://schemas.microsoft.com/office/drawing/2014/main" val="1870766234"/>
                    </a:ext>
                  </a:extLst>
                </a:gridCol>
                <a:gridCol w="2691699">
                  <a:extLst>
                    <a:ext uri="{9D8B030D-6E8A-4147-A177-3AD203B41FA5}">
                      <a16:colId xmlns:a16="http://schemas.microsoft.com/office/drawing/2014/main" val="3005387046"/>
                    </a:ext>
                  </a:extLst>
                </a:gridCol>
                <a:gridCol w="1478872">
                  <a:extLst>
                    <a:ext uri="{9D8B030D-6E8A-4147-A177-3AD203B41FA5}">
                      <a16:colId xmlns:a16="http://schemas.microsoft.com/office/drawing/2014/main" val="1980129178"/>
                    </a:ext>
                  </a:extLst>
                </a:gridCol>
                <a:gridCol w="2508424">
                  <a:extLst>
                    <a:ext uri="{9D8B030D-6E8A-4147-A177-3AD203B41FA5}">
                      <a16:colId xmlns:a16="http://schemas.microsoft.com/office/drawing/2014/main" val="2955866649"/>
                    </a:ext>
                  </a:extLst>
                </a:gridCol>
                <a:gridCol w="1748295">
                  <a:extLst>
                    <a:ext uri="{9D8B030D-6E8A-4147-A177-3AD203B41FA5}">
                      <a16:colId xmlns:a16="http://schemas.microsoft.com/office/drawing/2014/main" val="3233869296"/>
                    </a:ext>
                  </a:extLst>
                </a:gridCol>
                <a:gridCol w="1444244">
                  <a:extLst>
                    <a:ext uri="{9D8B030D-6E8A-4147-A177-3AD203B41FA5}">
                      <a16:colId xmlns:a16="http://schemas.microsoft.com/office/drawing/2014/main" val="4132924051"/>
                    </a:ext>
                  </a:extLst>
                </a:gridCol>
              </a:tblGrid>
              <a:tr h="543509">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Stakeholder*innen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Interessensgebiet(e)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Projektphase(n)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Engagement-Ansatz</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Engagement-Methode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Häufigkeit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extLst>
                  <a:ext uri="{0D108BD9-81ED-4DB2-BD59-A6C34878D82A}">
                    <a16:rowId xmlns:a16="http://schemas.microsoft.com/office/drawing/2014/main" val="2943240542"/>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764752285"/>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07046520"/>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42846906"/>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81409745"/>
                  </a:ext>
                </a:extLst>
              </a:tr>
            </a:tbl>
          </a:graphicData>
        </a:graphic>
      </p:graphicFrame>
    </p:spTree>
    <p:extLst>
      <p:ext uri="{BB962C8B-B14F-4D97-AF65-F5344CB8AC3E}">
        <p14:creationId xmlns:p14="http://schemas.microsoft.com/office/powerpoint/2010/main" val="57481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110433542"/>
              </p:ext>
            </p:extLst>
          </p:nvPr>
        </p:nvGraphicFramePr>
        <p:xfrm>
          <a:off x="787790" y="1050352"/>
          <a:ext cx="10227213" cy="2736000"/>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36000">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271</Words>
  <Application>Microsoft Office PowerPoint</Application>
  <PresentationFormat>Widescreen</PresentationFormat>
  <Paragraphs>50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89</cp:revision>
  <cp:lastPrinted>2020-08-31T22:23:58Z</cp:lastPrinted>
  <dcterms:created xsi:type="dcterms:W3CDTF">2021-07-07T23:54:57Z</dcterms:created>
  <dcterms:modified xsi:type="dcterms:W3CDTF">2024-10-27T14:07:25Z</dcterms:modified>
</cp:coreProperties>
</file>