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6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CCC22-21E6-4007-942F-E22890BF9EDD}" v="11" dt="2024-03-03T21:38:26.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50CCC22-21E6-4007-942F-E22890BF9EDD}"/>
    <pc:docChg chg="undo custSel addSld delSld modSld sldOrd">
      <pc:chgData name="Bess Dunlevy" userId="dd4b9a8537dbe9d0" providerId="LiveId" clId="{450CCC22-21E6-4007-942F-E22890BF9EDD}" dt="2024-03-03T21:38:52.336" v="198" actId="14100"/>
      <pc:docMkLst>
        <pc:docMk/>
      </pc:docMkLst>
      <pc:sldChg chg="addSp delSp modSp mod">
        <pc:chgData name="Bess Dunlevy" userId="dd4b9a8537dbe9d0" providerId="LiveId" clId="{450CCC22-21E6-4007-942F-E22890BF9EDD}" dt="2024-03-03T21:38:52.336" v="198" actId="14100"/>
        <pc:sldMkLst>
          <pc:docMk/>
          <pc:sldMk cId="1508588292" sldId="342"/>
        </pc:sldMkLst>
        <pc:spChg chg="add del mod">
          <ac:chgData name="Bess Dunlevy" userId="dd4b9a8537dbe9d0" providerId="LiveId" clId="{450CCC22-21E6-4007-942F-E22890BF9EDD}" dt="2024-03-03T21:32:37.881" v="54" actId="478"/>
          <ac:spMkLst>
            <pc:docMk/>
            <pc:sldMk cId="1508588292" sldId="342"/>
            <ac:spMk id="3" creationId="{5EC58E2C-4F0B-5989-427A-D78CE29AE142}"/>
          </ac:spMkLst>
        </pc:spChg>
        <pc:spChg chg="add mod">
          <ac:chgData name="Bess Dunlevy" userId="dd4b9a8537dbe9d0" providerId="LiveId" clId="{450CCC22-21E6-4007-942F-E22890BF9EDD}" dt="2024-03-03T21:37:14.259" v="185" actId="20577"/>
          <ac:spMkLst>
            <pc:docMk/>
            <pc:sldMk cId="1508588292" sldId="342"/>
            <ac:spMk id="5" creationId="{537CE91A-3773-7E64-FC5A-7EF0C5FADCEF}"/>
          </ac:spMkLst>
        </pc:spChg>
        <pc:spChg chg="add mod">
          <ac:chgData name="Bess Dunlevy" userId="dd4b9a8537dbe9d0" providerId="LiveId" clId="{450CCC22-21E6-4007-942F-E22890BF9EDD}" dt="2024-03-03T21:37:10.182" v="184" actId="20577"/>
          <ac:spMkLst>
            <pc:docMk/>
            <pc:sldMk cId="1508588292" sldId="342"/>
            <ac:spMk id="7" creationId="{5371E99F-C1F0-028F-6B45-F446D0B2F41C}"/>
          </ac:spMkLst>
        </pc:spChg>
        <pc:spChg chg="mod">
          <ac:chgData name="Bess Dunlevy" userId="dd4b9a8537dbe9d0" providerId="LiveId" clId="{450CCC22-21E6-4007-942F-E22890BF9EDD}" dt="2024-03-03T21:31:55.135" v="48" actId="20577"/>
          <ac:spMkLst>
            <pc:docMk/>
            <pc:sldMk cId="1508588292" sldId="342"/>
            <ac:spMk id="33" creationId="{143A449B-AAB7-994A-92CE-8F48E2CA7DF6}"/>
          </ac:spMkLst>
        </pc:spChg>
        <pc:picChg chg="del">
          <ac:chgData name="Bess Dunlevy" userId="dd4b9a8537dbe9d0" providerId="LiveId" clId="{450CCC22-21E6-4007-942F-E22890BF9EDD}" dt="2024-03-03T21:32:27.405" v="50" actId="478"/>
          <ac:picMkLst>
            <pc:docMk/>
            <pc:sldMk cId="1508588292" sldId="342"/>
            <ac:picMk id="6" creationId="{24DA46BC-CB2B-27AA-8C4A-B58AAAE21E49}"/>
          </ac:picMkLst>
        </pc:picChg>
        <pc:picChg chg="add del mod">
          <ac:chgData name="Bess Dunlevy" userId="dd4b9a8537dbe9d0" providerId="LiveId" clId="{450CCC22-21E6-4007-942F-E22890BF9EDD}" dt="2024-03-03T21:37:32.238" v="189" actId="478"/>
          <ac:picMkLst>
            <pc:docMk/>
            <pc:sldMk cId="1508588292" sldId="342"/>
            <ac:picMk id="9" creationId="{AD10EDC5-9F5D-E22B-D5B8-E3ED83732BA5}"/>
          </ac:picMkLst>
        </pc:picChg>
        <pc:picChg chg="add mod modCrop">
          <ac:chgData name="Bess Dunlevy" userId="dd4b9a8537dbe9d0" providerId="LiveId" clId="{450CCC22-21E6-4007-942F-E22890BF9EDD}" dt="2024-03-03T21:38:52.336" v="198" actId="14100"/>
          <ac:picMkLst>
            <pc:docMk/>
            <pc:sldMk cId="1508588292" sldId="342"/>
            <ac:picMk id="11" creationId="{5EF1D1EC-64DA-796A-5BFD-1803E2F0E430}"/>
          </ac:picMkLst>
        </pc:picChg>
      </pc:sldChg>
      <pc:sldChg chg="modSp del mod">
        <pc:chgData name="Bess Dunlevy" userId="dd4b9a8537dbe9d0" providerId="LiveId" clId="{450CCC22-21E6-4007-942F-E22890BF9EDD}" dt="2024-03-03T21:36:13.605" v="152" actId="47"/>
        <pc:sldMkLst>
          <pc:docMk/>
          <pc:sldMk cId="1955100154" sldId="365"/>
        </pc:sldMkLst>
        <pc:spChg chg="mod">
          <ac:chgData name="Bess Dunlevy" userId="dd4b9a8537dbe9d0" providerId="LiveId" clId="{450CCC22-21E6-4007-942F-E22890BF9EDD}" dt="2024-03-03T21:32:59.714" v="103" actId="20577"/>
          <ac:spMkLst>
            <pc:docMk/>
            <pc:sldMk cId="1955100154" sldId="365"/>
            <ac:spMk id="3" creationId="{CFED1AEF-41FF-4224-873E-6D4109FA5549}"/>
          </ac:spMkLst>
        </pc:spChg>
        <pc:spChg chg="mod">
          <ac:chgData name="Bess Dunlevy" userId="dd4b9a8537dbe9d0" providerId="LiveId" clId="{450CCC22-21E6-4007-942F-E22890BF9EDD}" dt="2024-03-03T21:32:44.173" v="56" actId="14100"/>
          <ac:spMkLst>
            <pc:docMk/>
            <pc:sldMk cId="1955100154" sldId="365"/>
            <ac:spMk id="5" creationId="{CA87F555-482B-A939-E233-56727B016064}"/>
          </ac:spMkLst>
        </pc:spChg>
      </pc:sldChg>
      <pc:sldChg chg="addSp modSp new mod ord">
        <pc:chgData name="Bess Dunlevy" userId="dd4b9a8537dbe9d0" providerId="LiveId" clId="{450CCC22-21E6-4007-942F-E22890BF9EDD}" dt="2024-03-03T21:37:03.005" v="164" actId="1076"/>
        <pc:sldMkLst>
          <pc:docMk/>
          <pc:sldMk cId="3861771654" sldId="366"/>
        </pc:sldMkLst>
        <pc:spChg chg="mod">
          <ac:chgData name="Bess Dunlevy" userId="dd4b9a8537dbe9d0" providerId="LiveId" clId="{450CCC22-21E6-4007-942F-E22890BF9EDD}" dt="2024-03-03T21:33:36.808" v="108"/>
          <ac:spMkLst>
            <pc:docMk/>
            <pc:sldMk cId="3861771654" sldId="366"/>
            <ac:spMk id="4" creationId="{49F621E3-7E30-A0C3-269F-0813DF4F0C32}"/>
          </ac:spMkLst>
        </pc:spChg>
        <pc:spChg chg="add mod">
          <ac:chgData name="Bess Dunlevy" userId="dd4b9a8537dbe9d0" providerId="LiveId" clId="{450CCC22-21E6-4007-942F-E22890BF9EDD}" dt="2024-03-03T21:35:00.941" v="136" actId="1076"/>
          <ac:spMkLst>
            <pc:docMk/>
            <pc:sldMk cId="3861771654" sldId="366"/>
            <ac:spMk id="9" creationId="{BBC952B2-D27E-CCCA-F583-55C302944C31}"/>
          </ac:spMkLst>
        </pc:spChg>
        <pc:spChg chg="add mod">
          <ac:chgData name="Bess Dunlevy" userId="dd4b9a8537dbe9d0" providerId="LiveId" clId="{450CCC22-21E6-4007-942F-E22890BF9EDD}" dt="2024-03-03T21:35:45.194" v="145" actId="255"/>
          <ac:spMkLst>
            <pc:docMk/>
            <pc:sldMk cId="3861771654" sldId="366"/>
            <ac:spMk id="11" creationId="{35B45F29-C4F2-8A8C-0808-4B5FAA85E97B}"/>
          </ac:spMkLst>
        </pc:spChg>
        <pc:spChg chg="add mod">
          <ac:chgData name="Bess Dunlevy" userId="dd4b9a8537dbe9d0" providerId="LiveId" clId="{450CCC22-21E6-4007-942F-E22890BF9EDD}" dt="2024-03-03T21:36:33.519" v="157" actId="1076"/>
          <ac:spMkLst>
            <pc:docMk/>
            <pc:sldMk cId="3861771654" sldId="366"/>
            <ac:spMk id="12" creationId="{8EAE298D-F48E-47C0-94C7-77D0A6F8BA7C}"/>
          </ac:spMkLst>
        </pc:spChg>
        <pc:spChg chg="add mod">
          <ac:chgData name="Bess Dunlevy" userId="dd4b9a8537dbe9d0" providerId="LiveId" clId="{450CCC22-21E6-4007-942F-E22890BF9EDD}" dt="2024-03-03T21:36:28.758" v="155" actId="1076"/>
          <ac:spMkLst>
            <pc:docMk/>
            <pc:sldMk cId="3861771654" sldId="366"/>
            <ac:spMk id="13" creationId="{645DF2D1-135E-4447-B37C-CA43B524A84C}"/>
          </ac:spMkLst>
        </pc:spChg>
        <pc:spChg chg="add mod">
          <ac:chgData name="Bess Dunlevy" userId="dd4b9a8537dbe9d0" providerId="LiveId" clId="{450CCC22-21E6-4007-942F-E22890BF9EDD}" dt="2024-03-03T21:34:50.692" v="134" actId="1076"/>
          <ac:spMkLst>
            <pc:docMk/>
            <pc:sldMk cId="3861771654" sldId="366"/>
            <ac:spMk id="14" creationId="{4001A4AB-A602-44DB-A8F1-2E594A639D14}"/>
          </ac:spMkLst>
        </pc:spChg>
        <pc:spChg chg="add mod">
          <ac:chgData name="Bess Dunlevy" userId="dd4b9a8537dbe9d0" providerId="LiveId" clId="{450CCC22-21E6-4007-942F-E22890BF9EDD}" dt="2024-03-03T21:36:52.764" v="162" actId="1076"/>
          <ac:spMkLst>
            <pc:docMk/>
            <pc:sldMk cId="3861771654" sldId="366"/>
            <ac:spMk id="15" creationId="{47C4DEFF-B537-40C4-B7CF-54B3AAD5C952}"/>
          </ac:spMkLst>
        </pc:spChg>
        <pc:spChg chg="add mod">
          <ac:chgData name="Bess Dunlevy" userId="dd4b9a8537dbe9d0" providerId="LiveId" clId="{450CCC22-21E6-4007-942F-E22890BF9EDD}" dt="2024-03-03T21:34:48.340" v="133" actId="1076"/>
          <ac:spMkLst>
            <pc:docMk/>
            <pc:sldMk cId="3861771654" sldId="366"/>
            <ac:spMk id="16" creationId="{A89B5AE1-9598-4A7C-ADB6-A163AF75EC38}"/>
          </ac:spMkLst>
        </pc:spChg>
        <pc:spChg chg="add mod">
          <ac:chgData name="Bess Dunlevy" userId="dd4b9a8537dbe9d0" providerId="LiveId" clId="{450CCC22-21E6-4007-942F-E22890BF9EDD}" dt="2024-03-03T21:34:30.613" v="127"/>
          <ac:spMkLst>
            <pc:docMk/>
            <pc:sldMk cId="3861771654" sldId="366"/>
            <ac:spMk id="18" creationId="{239CA805-05A9-6331-18FA-2AE0C0564B7D}"/>
          </ac:spMkLst>
        </pc:spChg>
        <pc:spChg chg="add mod">
          <ac:chgData name="Bess Dunlevy" userId="dd4b9a8537dbe9d0" providerId="LiveId" clId="{450CCC22-21E6-4007-942F-E22890BF9EDD}" dt="2024-03-03T21:35:10.113" v="139" actId="1076"/>
          <ac:spMkLst>
            <pc:docMk/>
            <pc:sldMk cId="3861771654" sldId="366"/>
            <ac:spMk id="21" creationId="{C314B403-4E27-6967-85DE-CDDD982FE133}"/>
          </ac:spMkLst>
        </pc:spChg>
        <pc:spChg chg="add mod">
          <ac:chgData name="Bess Dunlevy" userId="dd4b9a8537dbe9d0" providerId="LiveId" clId="{450CCC22-21E6-4007-942F-E22890BF9EDD}" dt="2024-03-03T21:35:19.416" v="141" actId="1076"/>
          <ac:spMkLst>
            <pc:docMk/>
            <pc:sldMk cId="3861771654" sldId="366"/>
            <ac:spMk id="22" creationId="{5BECAFD9-93D6-55DB-D0C6-907724283ABB}"/>
          </ac:spMkLst>
        </pc:spChg>
        <pc:spChg chg="add mod">
          <ac:chgData name="Bess Dunlevy" userId="dd4b9a8537dbe9d0" providerId="LiveId" clId="{450CCC22-21E6-4007-942F-E22890BF9EDD}" dt="2024-03-03T21:37:03.005" v="164" actId="1076"/>
          <ac:spMkLst>
            <pc:docMk/>
            <pc:sldMk cId="3861771654" sldId="366"/>
            <ac:spMk id="23" creationId="{81875568-4262-5BC3-B085-581D4F26FDDC}"/>
          </ac:spMkLst>
        </pc:spChg>
        <pc:grpChg chg="add mod">
          <ac:chgData name="Bess Dunlevy" userId="dd4b9a8537dbe9d0" providerId="LiveId" clId="{450CCC22-21E6-4007-942F-E22890BF9EDD}" dt="2024-03-03T21:33:46.965" v="110" actId="1076"/>
          <ac:grpSpMkLst>
            <pc:docMk/>
            <pc:sldMk cId="3861771654" sldId="366"/>
            <ac:grpSpMk id="3" creationId="{5019B1A3-6480-CB66-0758-231D4866A679}"/>
          </ac:grpSpMkLst>
        </pc:grpChg>
        <pc:grpChg chg="add mod">
          <ac:chgData name="Bess Dunlevy" userId="dd4b9a8537dbe9d0" providerId="LiveId" clId="{450CCC22-21E6-4007-942F-E22890BF9EDD}" dt="2024-03-03T21:34:34.019" v="128" actId="1076"/>
          <ac:grpSpMkLst>
            <pc:docMk/>
            <pc:sldMk cId="3861771654" sldId="366"/>
            <ac:grpSpMk id="17" creationId="{E4A41D3C-3098-76EF-EE02-11657F3628A1}"/>
          </ac:grpSpMkLst>
        </pc:grpChg>
        <pc:graphicFrameChg chg="add mod modGraphic">
          <ac:chgData name="Bess Dunlevy" userId="dd4b9a8537dbe9d0" providerId="LiveId" clId="{450CCC22-21E6-4007-942F-E22890BF9EDD}" dt="2024-03-03T21:35:41.390" v="144" actId="255"/>
          <ac:graphicFrameMkLst>
            <pc:docMk/>
            <pc:sldMk cId="3861771654" sldId="366"/>
            <ac:graphicFrameMk id="2" creationId="{956330ED-8968-CBC9-3CAE-E82E9C55EA4D}"/>
          </ac:graphicFrameMkLst>
        </pc:graphicFrameChg>
        <pc:graphicFrameChg chg="add mod">
          <ac:chgData name="Bess Dunlevy" userId="dd4b9a8537dbe9d0" providerId="LiveId" clId="{450CCC22-21E6-4007-942F-E22890BF9EDD}" dt="2024-03-03T21:33:52.322" v="111"/>
          <ac:graphicFrameMkLst>
            <pc:docMk/>
            <pc:sldMk cId="3861771654" sldId="366"/>
            <ac:graphicFrameMk id="6" creationId="{8C55EB13-1802-18E7-1A55-ABD310B808B3}"/>
          </ac:graphicFrameMkLst>
        </pc:graphicFrameChg>
        <pc:graphicFrameChg chg="add mod modGraphic">
          <ac:chgData name="Bess Dunlevy" userId="dd4b9a8537dbe9d0" providerId="LiveId" clId="{450CCC22-21E6-4007-942F-E22890BF9EDD}" dt="2024-03-03T21:36:46.860" v="160" actId="14100"/>
          <ac:graphicFrameMkLst>
            <pc:docMk/>
            <pc:sldMk cId="3861771654" sldId="366"/>
            <ac:graphicFrameMk id="7" creationId="{C2D5460C-BBC2-A2B6-0053-E7A1F30340E4}"/>
          </ac:graphicFrameMkLst>
        </pc:graphicFrameChg>
        <pc:picChg chg="mod">
          <ac:chgData name="Bess Dunlevy" userId="dd4b9a8537dbe9d0" providerId="LiveId" clId="{450CCC22-21E6-4007-942F-E22890BF9EDD}" dt="2024-03-03T21:33:36.808" v="108"/>
          <ac:picMkLst>
            <pc:docMk/>
            <pc:sldMk cId="3861771654" sldId="366"/>
            <ac:picMk id="5" creationId="{D4AA96C3-C48A-770D-2AD4-CAE0CFB9FF59}"/>
          </ac:picMkLst>
        </pc:picChg>
        <pc:picChg chg="add mod ord">
          <ac:chgData name="Bess Dunlevy" userId="dd4b9a8537dbe9d0" providerId="LiveId" clId="{450CCC22-21E6-4007-942F-E22890BF9EDD}" dt="2024-03-03T21:36:10.904" v="151" actId="167"/>
          <ac:picMkLst>
            <pc:docMk/>
            <pc:sldMk cId="3861771654" sldId="366"/>
            <ac:picMk id="10" creationId="{692EADD1-F8C7-C328-83D9-BEED4E85F761}"/>
          </ac:picMkLst>
        </pc:picChg>
        <pc:picChg chg="add mod">
          <ac:chgData name="Bess Dunlevy" userId="dd4b9a8537dbe9d0" providerId="LiveId" clId="{450CCC22-21E6-4007-942F-E22890BF9EDD}" dt="2024-03-03T21:34:30.613" v="127"/>
          <ac:picMkLst>
            <pc:docMk/>
            <pc:sldMk cId="3861771654" sldId="366"/>
            <ac:picMk id="19" creationId="{6958968D-6298-6849-A54B-0248F944EB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548588" cy="830997"/>
          </a:xfrm>
          <a:prstGeom prst="rect">
            <a:avLst/>
          </a:prstGeom>
          <a:noFill/>
        </p:spPr>
        <p:txBody>
          <a:bodyPr wrap="square" rtlCol="0">
            <a:spAutoFit/>
          </a:bodyPr>
          <a:lstStyle/>
          <a:p>
            <a:pPr rtl="0"/>
            <a:r>
              <a:rPr lang="de-DE" sz="2400" b="1">
                <a:solidFill>
                  <a:schemeClr val="tx1">
                    <a:lumMod val="65000"/>
                    <a:lumOff val="35000"/>
                  </a:schemeClr>
                </a:solidFill>
                <a:latin typeface="Century Gothic" panose="020B0502020202020204" pitchFamily="34" charset="0"/>
              </a:rPr>
              <a:t>BUSINESS-MODEL-CANVAS-VORLAGE FÜR WERTVERSPRECHEN</a:t>
            </a:r>
          </a:p>
        </p:txBody>
      </p:sp>
      <p:sp>
        <p:nvSpPr>
          <p:cNvPr id="5" name="TextBox 4">
            <a:extLst>
              <a:ext uri="{FF2B5EF4-FFF2-40B4-BE49-F238E27FC236}">
                <a16:creationId xmlns:a16="http://schemas.microsoft.com/office/drawing/2014/main" id="{537CE91A-3773-7E64-FC5A-7EF0C5FADCEF}"/>
              </a:ext>
            </a:extLst>
          </p:cNvPr>
          <p:cNvSpPr txBox="1"/>
          <p:nvPr/>
        </p:nvSpPr>
        <p:spPr>
          <a:xfrm>
            <a:off x="175486" y="5036692"/>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BUSINESS MODEL CANVAS FÜR WERTVERSPRECHEN</a:t>
            </a:r>
          </a:p>
        </p:txBody>
      </p:sp>
      <p:sp>
        <p:nvSpPr>
          <p:cNvPr id="7" name="TextBox 6">
            <a:extLst>
              <a:ext uri="{FF2B5EF4-FFF2-40B4-BE49-F238E27FC236}">
                <a16:creationId xmlns:a16="http://schemas.microsoft.com/office/drawing/2014/main" id="{5371E99F-C1F0-028F-6B45-F446D0B2F41C}"/>
              </a:ext>
            </a:extLst>
          </p:cNvPr>
          <p:cNvSpPr txBox="1"/>
          <p:nvPr/>
        </p:nvSpPr>
        <p:spPr>
          <a:xfrm>
            <a:off x="205343" y="5559912"/>
            <a:ext cx="11781314" cy="830997"/>
          </a:xfrm>
          <a:prstGeom prst="rect">
            <a:avLst/>
          </a:prstGeom>
          <a:noFill/>
        </p:spPr>
        <p:txBody>
          <a:bodyPr wrap="square">
            <a:spAutoFit/>
          </a:bodyPr>
          <a:lstStyle/>
          <a:p>
            <a:pPr rtl="0"/>
            <a:r>
              <a:rPr lang="de-DE" sz="1200" i="1">
                <a:latin typeface="Century Gothic" panose="020B0502020202020204" pitchFamily="34" charset="0"/>
              </a:rPr>
              <a:t>Geben Sie auf der nächsten Folie zunächst Ihre umfassenden Produktkenntnisse im Produktabschnitt ein. Konzentrieren Sie sich dann auf Ihre Zielkund*innen und nutzen Sie Marktforschung oder Kundenfeedback, um deren Wünsche, Bedürfnisse und Ängste zu ermitteln. Schließlich sollten Sie die Konkurrenzsituation erfassen, indem Sie die Substitutionsgüter ermitteln, um Ihr Wertversprechen klarer gegenüber Alternativen zu positionieren. So können Sie einen umfassenden Überblick darüber erhalten, wie Ihr Produkt die Kundenanforderungen auf einzigartige Weise erfüllt und sich von Konkurrenzprodukten abhebt.</a:t>
            </a:r>
          </a:p>
        </p:txBody>
      </p:sp>
      <p:pic>
        <p:nvPicPr>
          <p:cNvPr id="11" name="Picture 10">
            <a:extLst>
              <a:ext uri="{FF2B5EF4-FFF2-40B4-BE49-F238E27FC236}">
                <a16:creationId xmlns:a16="http://schemas.microsoft.com/office/drawing/2014/main" id="{5EF1D1EC-64DA-796A-5BFD-1803E2F0E430}"/>
              </a:ext>
            </a:extLst>
          </p:cNvPr>
          <p:cNvPicPr>
            <a:picLocks noChangeAspect="1"/>
          </p:cNvPicPr>
          <p:nvPr/>
        </p:nvPicPr>
        <p:blipFill>
          <a:blip r:embed="rId3"/>
          <a:srcRect t="1032" b="1032"/>
          <a:stretch/>
        </p:blipFill>
        <p:spPr>
          <a:xfrm>
            <a:off x="5676181" y="1284147"/>
            <a:ext cx="6112966" cy="3391800"/>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E54A3AA6-84FC-1863-A96F-4F48329D5D32}"/>
              </a:ext>
            </a:extLst>
          </p:cNvPr>
          <p:cNvPicPr>
            <a:picLocks noChangeAspect="1"/>
          </p:cNvPicPr>
          <p:nvPr/>
        </p:nvPicPr>
        <p:blipFill>
          <a:blip r:embed="rId5"/>
          <a:srcRect/>
          <a:stretch/>
        </p:blipFill>
        <p:spPr>
          <a:xfrm>
            <a:off x="9173984" y="129756"/>
            <a:ext cx="2575820" cy="51231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2EADD1-F8C7-C328-83D9-BEED4E85F7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679" b="14393"/>
          <a:stretch/>
        </p:blipFill>
        <p:spPr>
          <a:xfrm rot="1926547">
            <a:off x="6240813" y="1096150"/>
            <a:ext cx="5193896" cy="4744340"/>
          </a:xfrm>
          <a:prstGeom prst="rect">
            <a:avLst/>
          </a:prstGeom>
        </p:spPr>
      </p:pic>
      <p:graphicFrame>
        <p:nvGraphicFramePr>
          <p:cNvPr id="2" name="Table 1">
            <a:extLst>
              <a:ext uri="{FF2B5EF4-FFF2-40B4-BE49-F238E27FC236}">
                <a16:creationId xmlns:a16="http://schemas.microsoft.com/office/drawing/2014/main" id="{956330ED-8968-CBC9-3CAE-E82E9C55EA4D}"/>
              </a:ext>
            </a:extLst>
          </p:cNvPr>
          <p:cNvGraphicFramePr>
            <a:graphicFrameLocks noGrp="1"/>
          </p:cNvGraphicFramePr>
          <p:nvPr>
            <p:extLst>
              <p:ext uri="{D42A27DB-BD31-4B8C-83A1-F6EECF244321}">
                <p14:modId xmlns:p14="http://schemas.microsoft.com/office/powerpoint/2010/main" val="210941498"/>
              </p:ext>
            </p:extLst>
          </p:nvPr>
        </p:nvGraphicFramePr>
        <p:xfrm>
          <a:off x="454266" y="971610"/>
          <a:ext cx="4606622" cy="4351337"/>
        </p:xfrm>
        <a:graphic>
          <a:graphicData uri="http://schemas.openxmlformats.org/drawingml/2006/table">
            <a:tbl>
              <a:tblPr/>
              <a:tblGrid>
                <a:gridCol w="2303311">
                  <a:extLst>
                    <a:ext uri="{9D8B030D-6E8A-4147-A177-3AD203B41FA5}">
                      <a16:colId xmlns:a16="http://schemas.microsoft.com/office/drawing/2014/main" val="455570281"/>
                    </a:ext>
                  </a:extLst>
                </a:gridCol>
                <a:gridCol w="2303311">
                  <a:extLst>
                    <a:ext uri="{9D8B030D-6E8A-4147-A177-3AD203B41FA5}">
                      <a16:colId xmlns:a16="http://schemas.microsoft.com/office/drawing/2014/main" val="1200130437"/>
                    </a:ext>
                  </a:extLst>
                </a:gridCol>
              </a:tblGrid>
              <a:tr h="417475">
                <a:tc gridSpan="2">
                  <a:txBody>
                    <a:bodyPr/>
                    <a:lstStyle/>
                    <a:p>
                      <a:pPr algn="ctr" fontAlgn="b"/>
                      <a:endParaRPr lang="en-US" sz="1700" b="0" i="0" u="none" strike="noStrike" dirty="0">
                        <a:solidFill>
                          <a:srgbClr val="595959"/>
                        </a:solidFill>
                        <a:effectLst/>
                        <a:latin typeface="Century Gothic" panose="020B0502020202020204" pitchFamily="34" charset="0"/>
                      </a:endParaRPr>
                    </a:p>
                  </a:txBody>
                  <a:tcPr marL="0" marR="0" marT="0" marB="0" anchor="b">
                    <a:lnL>
                      <a:noFill/>
                    </a:lnL>
                    <a:lnR>
                      <a:noFill/>
                    </a:lnR>
                    <a:lnT>
                      <a:noFill/>
                    </a:lnT>
                    <a:lnB>
                      <a:noFill/>
                    </a:lnB>
                    <a:noFill/>
                  </a:tcPr>
                </a:tc>
                <a:tc hMerge="1">
                  <a:txBody>
                    <a:bodyPr/>
                    <a:lstStyle/>
                    <a:p>
                      <a:endParaRPr lang="en-US"/>
                    </a:p>
                  </a:txBody>
                  <a:tcPr/>
                </a:tc>
                <a:extLst>
                  <a:ext uri="{0D108BD9-81ED-4DB2-BD59-A6C34878D82A}">
                    <a16:rowId xmlns:a16="http://schemas.microsoft.com/office/drawing/2014/main" val="3912151414"/>
                  </a:ext>
                </a:extLst>
              </a:tr>
              <a:tr h="287914">
                <a:tc>
                  <a:txBody>
                    <a:bodyPr/>
                    <a:lstStyle/>
                    <a:p>
                      <a:pPr algn="ctr" rtl="0" fontAlgn="ctr"/>
                      <a:r>
                        <a:rPr lang="de-DE" sz="1200" b="1" i="0" u="none" strike="noStrike">
                          <a:solidFill>
                            <a:srgbClr val="595959"/>
                          </a:solidFill>
                          <a:effectLst/>
                          <a:latin typeface="Century Gothic" panose="020B0502020202020204" pitchFamily="34" charset="0"/>
                        </a:rPr>
                        <a:t>VORTEILE</a:t>
                      </a:r>
                    </a:p>
                  </a:txBody>
                  <a:tcPr marL="0" marR="0" marT="0" marB="0" anchor="ctr">
                    <a:lnL>
                      <a:noFill/>
                    </a:lnL>
                    <a:lnR>
                      <a:noFill/>
                    </a:lnR>
                    <a:lnT>
                      <a:noFill/>
                    </a:lnT>
                    <a:lnB>
                      <a:noFill/>
                    </a:lnB>
                    <a:solidFill>
                      <a:srgbClr val="FFF2CC"/>
                    </a:solidFill>
                  </a:tcPr>
                </a:tc>
                <a:tc>
                  <a:txBody>
                    <a:bodyPr/>
                    <a:lstStyle/>
                    <a:p>
                      <a:pPr algn="ctr" rtl="0" fontAlgn="ctr"/>
                      <a:r>
                        <a:rPr lang="de-DE" sz="1200" b="1" i="0" u="none" strike="noStrike">
                          <a:solidFill>
                            <a:srgbClr val="595959"/>
                          </a:solidFill>
                          <a:effectLst/>
                          <a:latin typeface="Century Gothic" panose="020B0502020202020204" pitchFamily="34" charset="0"/>
                        </a:rPr>
                        <a:t>ERFAHRUNG</a:t>
                      </a:r>
                    </a:p>
                  </a:txBody>
                  <a:tcPr marL="0" marR="0" marT="0" marB="0" anchor="ctr">
                    <a:lnL>
                      <a:noFill/>
                    </a:lnL>
                    <a:lnR>
                      <a:noFill/>
                    </a:lnR>
                    <a:lnT>
                      <a:noFill/>
                    </a:lnT>
                    <a:lnB>
                      <a:noFill/>
                    </a:lnB>
                    <a:solidFill>
                      <a:srgbClr val="F4D8CC"/>
                    </a:solidFill>
                  </a:tcPr>
                </a:tc>
                <a:extLst>
                  <a:ext uri="{0D108BD9-81ED-4DB2-BD59-A6C34878D82A}">
                    <a16:rowId xmlns:a16="http://schemas.microsoft.com/office/drawing/2014/main" val="583939481"/>
                  </a:ext>
                </a:extLst>
              </a:tr>
              <a:tr h="1679017">
                <a:tc>
                  <a:txBody>
                    <a:bodyPr/>
                    <a:lstStyle/>
                    <a:p>
                      <a:pPr algn="l" rtl="0" fontAlgn="b"/>
                      <a:r>
                        <a:rPr lang="de-DE" sz="1200" b="0" i="0" u="none" strike="noStrike">
                          <a:solidFill>
                            <a:srgbClr val="595959"/>
                          </a:solidFill>
                          <a:effectLst/>
                          <a:latin typeface="Century Gothic" panose="020B0502020202020204" pitchFamily="34" charset="0"/>
                        </a:rPr>
                        <a:t>Identifizieren und listen Sie die wichtigsten Vorteile auf, die Ihr Produkt der Kundschaft bietet.</a:t>
                      </a:r>
                    </a:p>
                  </a:txBody>
                  <a:tcPr marL="64781" marR="0" marT="0" marB="0" anchor="ctr">
                    <a:lnL>
                      <a:noFill/>
                    </a:lnL>
                    <a:lnR>
                      <a:noFill/>
                    </a:lnR>
                    <a:lnT>
                      <a:noFill/>
                    </a:lnT>
                    <a:lnB>
                      <a:noFill/>
                    </a:lnB>
                    <a:solidFill>
                      <a:srgbClr val="FFF2CC"/>
                    </a:solidFill>
                  </a:tcPr>
                </a:tc>
                <a:tc rowSpan="3">
                  <a:txBody>
                    <a:bodyPr/>
                    <a:lstStyle/>
                    <a:p>
                      <a:pPr algn="l" rtl="0" fontAlgn="ctr"/>
                      <a:r>
                        <a:rPr lang="de-DE" sz="1200" b="0" i="0" u="none" strike="noStrike" dirty="0">
                          <a:solidFill>
                            <a:srgbClr val="595959"/>
                          </a:solidFill>
                          <a:effectLst/>
                          <a:latin typeface="Century Gothic" panose="020B0502020202020204" pitchFamily="34" charset="0"/>
                        </a:rPr>
                        <a:t>Beschreiben Sie das allgemeine Kundenerlebnis bei der Verwendung Ihres Produkts und konzentrieren Sie sich dabei auf den emotionalen oder praktischen Wert, den es bietet.</a:t>
                      </a:r>
                    </a:p>
                  </a:txBody>
                  <a:tcPr marL="388684" marR="0" marT="0" marB="0" anchor="ctr">
                    <a:lnL>
                      <a:noFill/>
                    </a:lnL>
                    <a:lnR>
                      <a:noFill/>
                    </a:lnR>
                    <a:lnT>
                      <a:noFill/>
                    </a:lnT>
                    <a:lnB>
                      <a:noFill/>
                    </a:lnB>
                    <a:solidFill>
                      <a:srgbClr val="F4D8CC"/>
                    </a:solidFill>
                  </a:tcPr>
                </a:tc>
                <a:extLst>
                  <a:ext uri="{0D108BD9-81ED-4DB2-BD59-A6C34878D82A}">
                    <a16:rowId xmlns:a16="http://schemas.microsoft.com/office/drawing/2014/main" val="359383382"/>
                  </a:ext>
                </a:extLst>
              </a:tr>
              <a:tr h="287914">
                <a:tc>
                  <a:txBody>
                    <a:bodyPr/>
                    <a:lstStyle/>
                    <a:p>
                      <a:pPr algn="ctr" rtl="0" fontAlgn="ctr"/>
                      <a:r>
                        <a:rPr lang="de-DE" sz="1200" b="1" i="0" u="none" strike="noStrike">
                          <a:solidFill>
                            <a:srgbClr val="595959"/>
                          </a:solidFill>
                          <a:effectLst/>
                          <a:latin typeface="Century Gothic" panose="020B0502020202020204" pitchFamily="34" charset="0"/>
                        </a:rPr>
                        <a:t>FUNKTIONEN</a:t>
                      </a:r>
                    </a:p>
                  </a:txBody>
                  <a:tcPr marL="0"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2832400066"/>
                  </a:ext>
                </a:extLst>
              </a:tr>
              <a:tr h="1679017">
                <a:tc>
                  <a:txBody>
                    <a:bodyPr/>
                    <a:lstStyle/>
                    <a:p>
                      <a:pPr algn="l" rtl="0" fontAlgn="ctr"/>
                      <a:r>
                        <a:rPr lang="de-DE" sz="1200" b="0" i="0" u="none" strike="noStrike" dirty="0">
                          <a:solidFill>
                            <a:srgbClr val="595959"/>
                          </a:solidFill>
                          <a:effectLst/>
                          <a:latin typeface="Century Gothic" panose="020B0502020202020204" pitchFamily="34" charset="0"/>
                        </a:rPr>
                        <a:t>Beschreiben Sie die spezifischen Attribute oder Funktionen Ihres Produkts, die die Vorteile ermöglichen.</a:t>
                      </a:r>
                    </a:p>
                  </a:txBody>
                  <a:tcPr marL="64781" marR="0" marT="0" marB="0" anchor="ctr">
                    <a:lnL>
                      <a:noFill/>
                    </a:lnL>
                    <a:lnR>
                      <a:noFill/>
                    </a:lnR>
                    <a:lnT>
                      <a:noFill/>
                    </a:lnT>
                    <a:lnB>
                      <a:noFill/>
                    </a:lnB>
                    <a:solidFill>
                      <a:srgbClr val="FCE4D6"/>
                    </a:solidFill>
                  </a:tcPr>
                </a:tc>
                <a:tc vMerge="1">
                  <a:txBody>
                    <a:bodyPr/>
                    <a:lstStyle/>
                    <a:p>
                      <a:endParaRPr lang="en-US"/>
                    </a:p>
                  </a:txBody>
                  <a:tcPr/>
                </a:tc>
                <a:extLst>
                  <a:ext uri="{0D108BD9-81ED-4DB2-BD59-A6C34878D82A}">
                    <a16:rowId xmlns:a16="http://schemas.microsoft.com/office/drawing/2014/main" val="3328471934"/>
                  </a:ext>
                </a:extLst>
              </a:tr>
            </a:tbl>
          </a:graphicData>
        </a:graphic>
      </p:graphicFrame>
      <p:grpSp>
        <p:nvGrpSpPr>
          <p:cNvPr id="3" name="Group 2">
            <a:extLst>
              <a:ext uri="{FF2B5EF4-FFF2-40B4-BE49-F238E27FC236}">
                <a16:creationId xmlns:a16="http://schemas.microsoft.com/office/drawing/2014/main" id="{5019B1A3-6480-CB66-0758-231D4866A679}"/>
              </a:ext>
            </a:extLst>
          </p:cNvPr>
          <p:cNvGrpSpPr/>
          <p:nvPr/>
        </p:nvGrpSpPr>
        <p:grpSpPr>
          <a:xfrm>
            <a:off x="2196651" y="2971800"/>
            <a:ext cx="914400" cy="914400"/>
            <a:chOff x="0" y="0"/>
            <a:chExt cx="914400" cy="914400"/>
          </a:xfrm>
        </p:grpSpPr>
        <p:sp>
          <p:nvSpPr>
            <p:cNvPr id="4" name="Oval 3">
              <a:extLst>
                <a:ext uri="{FF2B5EF4-FFF2-40B4-BE49-F238E27FC236}">
                  <a16:creationId xmlns:a16="http://schemas.microsoft.com/office/drawing/2014/main" id="{49F621E3-7E30-A0C3-269F-0813DF4F0C32}"/>
                </a:ext>
              </a:extLst>
            </p:cNvPr>
            <p:cNvSpPr/>
            <p:nvPr/>
          </p:nvSpPr>
          <p:spPr>
            <a:xfrm>
              <a:off x="47625" y="57150"/>
              <a:ext cx="819150" cy="819150"/>
            </a:xfrm>
            <a:prstGeom prst="ellips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pic>
          <p:nvPicPr>
            <p:cNvPr id="5" name="Graphic 19" descr="Symbol für kontinuierliche Verbesserung">
              <a:extLst>
                <a:ext uri="{FF2B5EF4-FFF2-40B4-BE49-F238E27FC236}">
                  <a16:creationId xmlns:a16="http://schemas.microsoft.com/office/drawing/2014/main" id="{D4AA96C3-C48A-770D-2AD4-CAE0CFB9F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914400" cy="914400"/>
            </a:xfrm>
            <a:prstGeom prst="rect">
              <a:avLst/>
            </a:prstGeom>
          </p:spPr>
        </p:pic>
      </p:grpSp>
      <p:graphicFrame>
        <p:nvGraphicFramePr>
          <p:cNvPr id="7" name="Table 6">
            <a:extLst>
              <a:ext uri="{FF2B5EF4-FFF2-40B4-BE49-F238E27FC236}">
                <a16:creationId xmlns:a16="http://schemas.microsoft.com/office/drawing/2014/main" id="{C2D5460C-BBC2-A2B6-0053-E7A1F30340E4}"/>
              </a:ext>
            </a:extLst>
          </p:cNvPr>
          <p:cNvGraphicFramePr>
            <a:graphicFrameLocks noGrp="1"/>
          </p:cNvGraphicFramePr>
          <p:nvPr>
            <p:extLst>
              <p:ext uri="{D42A27DB-BD31-4B8C-83A1-F6EECF244321}">
                <p14:modId xmlns:p14="http://schemas.microsoft.com/office/powerpoint/2010/main" val="2092039893"/>
              </p:ext>
            </p:extLst>
          </p:nvPr>
        </p:nvGraphicFramePr>
        <p:xfrm>
          <a:off x="459808" y="5630597"/>
          <a:ext cx="10750938" cy="1129691"/>
        </p:xfrm>
        <a:graphic>
          <a:graphicData uri="http://schemas.openxmlformats.org/drawingml/2006/table">
            <a:tbl>
              <a:tblPr/>
              <a:tblGrid>
                <a:gridCol w="2619518">
                  <a:extLst>
                    <a:ext uri="{9D8B030D-6E8A-4147-A177-3AD203B41FA5}">
                      <a16:colId xmlns:a16="http://schemas.microsoft.com/office/drawing/2014/main" val="359442562"/>
                    </a:ext>
                  </a:extLst>
                </a:gridCol>
                <a:gridCol w="2619518">
                  <a:extLst>
                    <a:ext uri="{9D8B030D-6E8A-4147-A177-3AD203B41FA5}">
                      <a16:colId xmlns:a16="http://schemas.microsoft.com/office/drawing/2014/main" val="807775511"/>
                    </a:ext>
                  </a:extLst>
                </a:gridCol>
                <a:gridCol w="272866">
                  <a:extLst>
                    <a:ext uri="{9D8B030D-6E8A-4147-A177-3AD203B41FA5}">
                      <a16:colId xmlns:a16="http://schemas.microsoft.com/office/drawing/2014/main" val="1403076783"/>
                    </a:ext>
                  </a:extLst>
                </a:gridCol>
                <a:gridCol w="2619518">
                  <a:extLst>
                    <a:ext uri="{9D8B030D-6E8A-4147-A177-3AD203B41FA5}">
                      <a16:colId xmlns:a16="http://schemas.microsoft.com/office/drawing/2014/main" val="1681915153"/>
                    </a:ext>
                  </a:extLst>
                </a:gridCol>
                <a:gridCol w="2619518">
                  <a:extLst>
                    <a:ext uri="{9D8B030D-6E8A-4147-A177-3AD203B41FA5}">
                      <a16:colId xmlns:a16="http://schemas.microsoft.com/office/drawing/2014/main" val="28008275"/>
                    </a:ext>
                  </a:extLst>
                </a:gridCol>
              </a:tblGrid>
              <a:tr h="272880">
                <a:tc>
                  <a:txBody>
                    <a:bodyPr/>
                    <a:lstStyle/>
                    <a:p>
                      <a:pPr algn="l" rtl="0" fontAlgn="b"/>
                      <a:r>
                        <a:rPr lang="de-DE" sz="1800" b="0" i="0" u="none" strike="noStrike">
                          <a:solidFill>
                            <a:srgbClr val="595959"/>
                          </a:solidFill>
                          <a:effectLst/>
                          <a:latin typeface="Century Gothic" panose="020B0502020202020204" pitchFamily="34" charset="0"/>
                        </a:rPr>
                        <a:t>SUBSTITUTIONSGÜTER</a:t>
                      </a: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8007" marR="8007" marT="8007" marB="0" anchor="b">
                    <a:lnL>
                      <a:noFill/>
                    </a:lnL>
                    <a:lnR>
                      <a:noFill/>
                    </a:lnR>
                    <a:lnT>
                      <a:noFill/>
                    </a:lnT>
                    <a:lnB>
                      <a:noFill/>
                    </a:lnB>
                    <a:noFill/>
                  </a:tcPr>
                </a:tc>
                <a:extLst>
                  <a:ext uri="{0D108BD9-81ED-4DB2-BD59-A6C34878D82A}">
                    <a16:rowId xmlns:a16="http://schemas.microsoft.com/office/drawing/2014/main" val="2495307171"/>
                  </a:ext>
                </a:extLst>
              </a:tr>
              <a:tr h="847364">
                <a:tc gridSpan="5">
                  <a:txBody>
                    <a:bodyPr/>
                    <a:lstStyle/>
                    <a:p>
                      <a:pPr algn="l" rtl="0" fontAlgn="ctr"/>
                      <a:r>
                        <a:rPr lang="de-DE" sz="1200" b="0" i="0" u="none" strike="noStrike">
                          <a:solidFill>
                            <a:srgbClr val="595959"/>
                          </a:solidFill>
                          <a:effectLst/>
                          <a:latin typeface="Century Gothic" panose="020B0502020202020204" pitchFamily="34" charset="0"/>
                        </a:rPr>
                        <a:t>Alternativen auflisten: Beschreiben Sie die bestehenden Alternativen oder Ersatzprodukte, die Kund*innen anstelle Ihres Produkts in Betracht ziehen könnten, einschließlich direkter Konkurrenten und verschiedener Lösungen.</a:t>
                      </a:r>
                    </a:p>
                  </a:txBody>
                  <a:tcPr marL="72061" marR="8007" marT="8007" marB="0" anchor="ctr">
                    <a:lnL>
                      <a:noFill/>
                    </a:lnL>
                    <a:lnR>
                      <a:noFill/>
                    </a:lnR>
                    <a:lnT>
                      <a:noFill/>
                    </a:lnT>
                    <a:lnB>
                      <a:noFill/>
                    </a:lnB>
                    <a:solidFill>
                      <a:srgbClr val="FFE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00430"/>
                  </a:ext>
                </a:extLst>
              </a:tr>
            </a:tbl>
          </a:graphicData>
        </a:graphic>
      </p:graphicFrame>
      <p:sp>
        <p:nvSpPr>
          <p:cNvPr id="9" name="TextBox 8">
            <a:extLst>
              <a:ext uri="{FF2B5EF4-FFF2-40B4-BE49-F238E27FC236}">
                <a16:creationId xmlns:a16="http://schemas.microsoft.com/office/drawing/2014/main" id="{BBC952B2-D27E-CCCA-F583-55C302944C31}"/>
              </a:ext>
            </a:extLst>
          </p:cNvPr>
          <p:cNvSpPr txBox="1"/>
          <p:nvPr/>
        </p:nvSpPr>
        <p:spPr>
          <a:xfrm>
            <a:off x="5736201" y="811851"/>
            <a:ext cx="6094562" cy="369332"/>
          </a:xfrm>
          <a:prstGeom prst="rect">
            <a:avLst/>
          </a:prstGeom>
          <a:noFill/>
        </p:spPr>
        <p:txBody>
          <a:bodyPr wrap="square">
            <a:spAutoFit/>
          </a:bodyPr>
          <a:lstStyle/>
          <a:p>
            <a:pPr algn="ctr" rtl="0" fontAlgn="b"/>
            <a:r>
              <a:rPr lang="de-DE" sz="1800" b="0" i="0" u="none" strike="noStrike">
                <a:solidFill>
                  <a:srgbClr val="595959"/>
                </a:solidFill>
                <a:effectLst/>
                <a:latin typeface="Century Gothic" panose="020B0502020202020204" pitchFamily="34" charset="0"/>
              </a:rPr>
              <a:t>KUNDENABSCHNITT</a:t>
            </a:r>
          </a:p>
        </p:txBody>
      </p:sp>
      <p:sp>
        <p:nvSpPr>
          <p:cNvPr id="11" name="TextBox 6">
            <a:extLst>
              <a:ext uri="{FF2B5EF4-FFF2-40B4-BE49-F238E27FC236}">
                <a16:creationId xmlns:a16="http://schemas.microsoft.com/office/drawing/2014/main" id="{35B45F29-C4F2-8A8C-0808-4B5FAA85E97B}"/>
              </a:ext>
            </a:extLst>
          </p:cNvPr>
          <p:cNvSpPr txBox="1"/>
          <p:nvPr/>
        </p:nvSpPr>
        <p:spPr>
          <a:xfrm>
            <a:off x="7538589" y="1633187"/>
            <a:ext cx="1381126" cy="37147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WÜNSCHE</a:t>
            </a:r>
          </a:p>
        </p:txBody>
      </p:sp>
      <p:sp>
        <p:nvSpPr>
          <p:cNvPr id="12" name="TextBox 7">
            <a:extLst>
              <a:ext uri="{FF2B5EF4-FFF2-40B4-BE49-F238E27FC236}">
                <a16:creationId xmlns:a16="http://schemas.microsoft.com/office/drawing/2014/main" id="{8EAE298D-F48E-47C0-94C7-77D0A6F8BA7C}"/>
              </a:ext>
            </a:extLst>
          </p:cNvPr>
          <p:cNvSpPr txBox="1"/>
          <p:nvPr/>
        </p:nvSpPr>
        <p:spPr>
          <a:xfrm>
            <a:off x="9498911" y="2349721"/>
            <a:ext cx="1381126" cy="3143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ÄNGSTE</a:t>
            </a:r>
          </a:p>
        </p:txBody>
      </p:sp>
      <p:sp>
        <p:nvSpPr>
          <p:cNvPr id="13" name="TextBox 8">
            <a:extLst>
              <a:ext uri="{FF2B5EF4-FFF2-40B4-BE49-F238E27FC236}">
                <a16:creationId xmlns:a16="http://schemas.microsoft.com/office/drawing/2014/main" id="{645DF2D1-135E-4447-B37C-CA43B524A84C}"/>
              </a:ext>
            </a:extLst>
          </p:cNvPr>
          <p:cNvSpPr txBox="1"/>
          <p:nvPr/>
        </p:nvSpPr>
        <p:spPr>
          <a:xfrm>
            <a:off x="7172144" y="3752362"/>
            <a:ext cx="1285875" cy="3524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BEDÜRFNISSE</a:t>
            </a:r>
          </a:p>
        </p:txBody>
      </p:sp>
      <p:sp>
        <p:nvSpPr>
          <p:cNvPr id="14" name="TextBox 12">
            <a:extLst>
              <a:ext uri="{FF2B5EF4-FFF2-40B4-BE49-F238E27FC236}">
                <a16:creationId xmlns:a16="http://schemas.microsoft.com/office/drawing/2014/main" id="{4001A4AB-A602-44DB-A8F1-2E594A639D14}"/>
              </a:ext>
            </a:extLst>
          </p:cNvPr>
          <p:cNvSpPr txBox="1"/>
          <p:nvPr/>
        </p:nvSpPr>
        <p:spPr>
          <a:xfrm>
            <a:off x="7500489" y="2004662"/>
            <a:ext cx="1828799" cy="13144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Geben Sie an, welche Wünsche Ihr Produkt erfüllt oder was Zielkund*innen damit erreichen können.</a:t>
            </a:r>
          </a:p>
        </p:txBody>
      </p:sp>
      <p:sp>
        <p:nvSpPr>
          <p:cNvPr id="15" name="TextBox 14">
            <a:extLst>
              <a:ext uri="{FF2B5EF4-FFF2-40B4-BE49-F238E27FC236}">
                <a16:creationId xmlns:a16="http://schemas.microsoft.com/office/drawing/2014/main" id="{47C4DEFF-B537-40C4-B7CF-54B3AAD5C952}"/>
              </a:ext>
            </a:extLst>
          </p:cNvPr>
          <p:cNvSpPr txBox="1"/>
          <p:nvPr/>
        </p:nvSpPr>
        <p:spPr>
          <a:xfrm>
            <a:off x="9453113" y="2638153"/>
            <a:ext cx="1664446" cy="133350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a:ln>
                  <a:noFill/>
                </a:ln>
                <a:solidFill>
                  <a:sysClr val="windowText" lastClr="000000">
                    <a:lumMod val="65000"/>
                    <a:lumOff val="35000"/>
                  </a:sysClr>
                </a:solidFill>
                <a:effectLst/>
                <a:uLnTx/>
                <a:uFillTx/>
                <a:latin typeface="Century Gothic" panose="020B0502020202020204" pitchFamily="34" charset="0"/>
                <a:ea typeface="+mn-ea"/>
                <a:cs typeface="+mn-cs"/>
              </a:rPr>
              <a:t>Identifizieren Sie potenzielle Bedenken oder Vorbehalte, die Kund*innen in Bezug auf die Verwendung Ihres Produkts oder ähnlicher Angebote haben könnten.</a:t>
            </a:r>
          </a:p>
        </p:txBody>
      </p:sp>
      <p:sp>
        <p:nvSpPr>
          <p:cNvPr id="16" name="TextBox 16">
            <a:extLst>
              <a:ext uri="{FF2B5EF4-FFF2-40B4-BE49-F238E27FC236}">
                <a16:creationId xmlns:a16="http://schemas.microsoft.com/office/drawing/2014/main" id="{A89B5AE1-9598-4A7C-ADB6-A163AF75EC38}"/>
              </a:ext>
            </a:extLst>
          </p:cNvPr>
          <p:cNvSpPr txBox="1"/>
          <p:nvPr/>
        </p:nvSpPr>
        <p:spPr>
          <a:xfrm>
            <a:off x="7165433" y="4112885"/>
            <a:ext cx="2105025" cy="100012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dirty="0">
                <a:ln>
                  <a:noFill/>
                </a:ln>
                <a:solidFill>
                  <a:sysClr val="windowText" lastClr="000000">
                    <a:lumMod val="65000"/>
                    <a:lumOff val="35000"/>
                  </a:sysClr>
                </a:solidFill>
                <a:effectLst/>
                <a:uLnTx/>
                <a:uFillTx/>
                <a:latin typeface="Century Gothic" panose="020B0502020202020204" pitchFamily="34" charset="0"/>
                <a:ea typeface="+mn-ea"/>
                <a:cs typeface="+mn-cs"/>
              </a:rPr>
              <a:t>Skizzieren Sie die wesentlichen Anforderungen/Probleme Ihrer Kund*innen, die Ihr Produkt anspricht.</a:t>
            </a:r>
          </a:p>
        </p:txBody>
      </p:sp>
      <p:grpSp>
        <p:nvGrpSpPr>
          <p:cNvPr id="17" name="Group 16">
            <a:extLst>
              <a:ext uri="{FF2B5EF4-FFF2-40B4-BE49-F238E27FC236}">
                <a16:creationId xmlns:a16="http://schemas.microsoft.com/office/drawing/2014/main" id="{E4A41D3C-3098-76EF-EE02-11657F3628A1}"/>
              </a:ext>
            </a:extLst>
          </p:cNvPr>
          <p:cNvGrpSpPr/>
          <p:nvPr/>
        </p:nvGrpSpPr>
        <p:grpSpPr>
          <a:xfrm>
            <a:off x="8519932" y="3085461"/>
            <a:ext cx="819150" cy="819150"/>
            <a:chOff x="1647825" y="1409700"/>
            <a:chExt cx="819150" cy="819150"/>
          </a:xfrm>
        </p:grpSpPr>
        <p:sp>
          <p:nvSpPr>
            <p:cNvPr id="18" name="Oval 17">
              <a:extLst>
                <a:ext uri="{FF2B5EF4-FFF2-40B4-BE49-F238E27FC236}">
                  <a16:creationId xmlns:a16="http://schemas.microsoft.com/office/drawing/2014/main" id="{239CA805-05A9-6331-18FA-2AE0C0564B7D}"/>
                </a:ext>
              </a:extLst>
            </p:cNvPr>
            <p:cNvSpPr/>
            <p:nvPr/>
          </p:nvSpPr>
          <p:spPr>
            <a:xfrm>
              <a:off x="1647825" y="1409700"/>
              <a:ext cx="819150" cy="819150"/>
            </a:xfrm>
            <a:prstGeom prst="ellipse">
              <a:avLst/>
            </a:prstGeom>
            <a:solidFill>
              <a:sysClr val="windowText" lastClr="000000">
                <a:lumMod val="65000"/>
                <a:lumOff val="35000"/>
              </a:sysClr>
            </a:solidFill>
            <a:ln w="1905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Aptos Narrow" panose="02110004020202020204"/>
                <a:ea typeface="+mn-ea"/>
                <a:cs typeface="+mn-cs"/>
              </a:endParaRPr>
            </a:p>
          </p:txBody>
        </p:sp>
        <p:pic>
          <p:nvPicPr>
            <p:cNvPr id="19" name="Graphic 28" descr="Symbol für Zielgruppe">
              <a:extLst>
                <a:ext uri="{FF2B5EF4-FFF2-40B4-BE49-F238E27FC236}">
                  <a16:creationId xmlns:a16="http://schemas.microsoft.com/office/drawing/2014/main" id="{6958968D-6298-6849-A54B-0248F944EB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650" y="1543050"/>
              <a:ext cx="571500" cy="571500"/>
            </a:xfrm>
            <a:prstGeom prst="rect">
              <a:avLst/>
            </a:prstGeom>
          </p:spPr>
        </p:pic>
      </p:grpSp>
      <p:sp>
        <p:nvSpPr>
          <p:cNvPr id="21" name="TextBox 20">
            <a:extLst>
              <a:ext uri="{FF2B5EF4-FFF2-40B4-BE49-F238E27FC236}">
                <a16:creationId xmlns:a16="http://schemas.microsoft.com/office/drawing/2014/main" id="{C314B403-4E27-6967-85DE-CDDD982FE133}"/>
              </a:ext>
            </a:extLst>
          </p:cNvPr>
          <p:cNvSpPr txBox="1"/>
          <p:nvPr/>
        </p:nvSpPr>
        <p:spPr>
          <a:xfrm>
            <a:off x="-317740" y="804322"/>
            <a:ext cx="6150634" cy="369332"/>
          </a:xfrm>
          <a:prstGeom prst="rect">
            <a:avLst/>
          </a:prstGeom>
          <a:noFill/>
        </p:spPr>
        <p:txBody>
          <a:bodyPr wrap="square">
            <a:spAutoFit/>
          </a:bodyPr>
          <a:lstStyle/>
          <a:p>
            <a:pPr algn="ctr" rtl="0" fontAlgn="b"/>
            <a:r>
              <a:rPr lang="de-DE" sz="1800" b="0" i="0" u="none" strike="noStrike">
                <a:solidFill>
                  <a:srgbClr val="595959"/>
                </a:solidFill>
                <a:effectLst/>
                <a:latin typeface="Century Gothic" panose="020B0502020202020204" pitchFamily="34" charset="0"/>
              </a:rPr>
              <a:t>PRODUKTABSCHNITT</a:t>
            </a:r>
          </a:p>
        </p:txBody>
      </p:sp>
      <p:sp>
        <p:nvSpPr>
          <p:cNvPr id="22" name="Isosceles Triangle 21">
            <a:extLst>
              <a:ext uri="{FF2B5EF4-FFF2-40B4-BE49-F238E27FC236}">
                <a16:creationId xmlns:a16="http://schemas.microsoft.com/office/drawing/2014/main" id="{5BECAFD9-93D6-55DB-D0C6-907724283ABB}"/>
              </a:ext>
            </a:extLst>
          </p:cNvPr>
          <p:cNvSpPr/>
          <p:nvPr/>
        </p:nvSpPr>
        <p:spPr>
          <a:xfrm rot="16200000">
            <a:off x="5607181" y="3250152"/>
            <a:ext cx="561975" cy="295275"/>
          </a:xfrm>
          <a:prstGeom prst="triangle">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TextBox 22">
            <a:extLst>
              <a:ext uri="{FF2B5EF4-FFF2-40B4-BE49-F238E27FC236}">
                <a16:creationId xmlns:a16="http://schemas.microsoft.com/office/drawing/2014/main" id="{81875568-4262-5BC3-B085-581D4F26FDDC}"/>
              </a:ext>
            </a:extLst>
          </p:cNvPr>
          <p:cNvSpPr txBox="1"/>
          <p:nvPr/>
        </p:nvSpPr>
        <p:spPr>
          <a:xfrm>
            <a:off x="176525" y="85988"/>
            <a:ext cx="11838949"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BUSINESS-MODEL-CANVAS-VORLAGE FÜR WERTVERSPRECHEN</a:t>
            </a:r>
          </a:p>
        </p:txBody>
      </p:sp>
    </p:spTree>
    <p:extLst>
      <p:ext uri="{BB962C8B-B14F-4D97-AF65-F5344CB8AC3E}">
        <p14:creationId xmlns:p14="http://schemas.microsoft.com/office/powerpoint/2010/main" val="38617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6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554</TotalTime>
  <Words>345</Words>
  <Application>Microsoft Office PowerPoint</Application>
  <PresentationFormat>Widescreen</PresentationFormat>
  <Paragraphs>24</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36</cp:revision>
  <dcterms:created xsi:type="dcterms:W3CDTF">2022-05-22T18:55:25Z</dcterms:created>
  <dcterms:modified xsi:type="dcterms:W3CDTF">2024-09-11T12:14:20Z</dcterms:modified>
</cp:coreProperties>
</file>