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8C9C93-7087-4EFE-8A49-92B2DA947CBD}"/>
    <pc:docChg chg="modSld">
      <pc:chgData name="Bess Dunlevy" userId="dd4b9a8537dbe9d0" providerId="LiveId" clId="{578C9C93-7087-4EFE-8A49-92B2DA947CBD}" dt="2024-04-17T11:41:39.202" v="15" actId="20577"/>
      <pc:docMkLst>
        <pc:docMk/>
      </pc:docMkLst>
      <pc:sldChg chg="modSp mod">
        <pc:chgData name="Bess Dunlevy" userId="dd4b9a8537dbe9d0" providerId="LiveId" clId="{578C9C93-7087-4EFE-8A49-92B2DA947CBD}" dt="2024-04-17T11:41:34.120" v="7" actId="20577"/>
        <pc:sldMkLst>
          <pc:docMk/>
          <pc:sldMk cId="1508588292" sldId="342"/>
        </pc:sldMkLst>
        <pc:spChg chg="mod">
          <ac:chgData name="Bess Dunlevy" userId="dd4b9a8537dbe9d0" providerId="LiveId" clId="{578C9C93-7087-4EFE-8A49-92B2DA947CBD}" dt="2024-04-17T11:41:34.120" v="7" actId="20577"/>
          <ac:spMkLst>
            <pc:docMk/>
            <pc:sldMk cId="1508588292" sldId="342"/>
            <ac:spMk id="33" creationId="{143A449B-AAB7-994A-92CE-8F48E2CA7DF6}"/>
          </ac:spMkLst>
        </pc:spChg>
      </pc:sldChg>
      <pc:sldChg chg="modSp mod">
        <pc:chgData name="Bess Dunlevy" userId="dd4b9a8537dbe9d0" providerId="LiveId" clId="{578C9C93-7087-4EFE-8A49-92B2DA947CBD}" dt="2024-04-17T11:41:39.202" v="15" actId="20577"/>
        <pc:sldMkLst>
          <pc:docMk/>
          <pc:sldMk cId="2371534487" sldId="359"/>
        </pc:sldMkLst>
        <pc:spChg chg="mod">
          <ac:chgData name="Bess Dunlevy" userId="dd4b9a8537dbe9d0" providerId="LiveId" clId="{578C9C93-7087-4EFE-8A49-92B2DA947CBD}" dt="2024-04-17T11:41:39.202" v="15"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de-DE" sz="2800" b="1">
                <a:solidFill>
                  <a:schemeClr val="tx1">
                    <a:lumMod val="65000"/>
                    <a:lumOff val="35000"/>
                  </a:schemeClr>
                </a:solidFill>
                <a:latin typeface="Century Gothic" panose="020B0502020202020204" pitchFamily="34" charset="0"/>
              </a:rPr>
              <a:t>BUSINESS-MODEL-CANVAS-VORLAGE FÜR TECH-START-UPS (BEISPIEL) für PowerPoint</a:t>
            </a:r>
          </a:p>
        </p:txBody>
      </p:sp>
      <p:graphicFrame>
        <p:nvGraphicFramePr>
          <p:cNvPr id="5" name="Table 4">
            <a:extLst>
              <a:ext uri="{FF2B5EF4-FFF2-40B4-BE49-F238E27FC236}">
                <a16:creationId xmlns:a16="http://schemas.microsoft.com/office/drawing/2014/main" id="{BF61E5D0-E82E-4F7E-B0B8-49AD1D22E215}"/>
              </a:ext>
            </a:extLst>
          </p:cNvPr>
          <p:cNvGraphicFramePr>
            <a:graphicFrameLocks noGrp="1"/>
          </p:cNvGraphicFramePr>
          <p:nvPr>
            <p:extLst>
              <p:ext uri="{D42A27DB-BD31-4B8C-83A1-F6EECF244321}">
                <p14:modId xmlns:p14="http://schemas.microsoft.com/office/powerpoint/2010/main" val="2823862037"/>
              </p:ext>
            </p:extLst>
          </p:nvPr>
        </p:nvGraphicFramePr>
        <p:xfrm>
          <a:off x="411479" y="5549104"/>
          <a:ext cx="11382498" cy="954107"/>
        </p:xfrm>
        <a:graphic>
          <a:graphicData uri="http://schemas.openxmlformats.org/drawingml/2006/table">
            <a:tbl>
              <a:tblPr/>
              <a:tblGrid>
                <a:gridCol w="3794166">
                  <a:extLst>
                    <a:ext uri="{9D8B030D-6E8A-4147-A177-3AD203B41FA5}">
                      <a16:colId xmlns:a16="http://schemas.microsoft.com/office/drawing/2014/main" val="3669320088"/>
                    </a:ext>
                  </a:extLst>
                </a:gridCol>
                <a:gridCol w="3794166">
                  <a:extLst>
                    <a:ext uri="{9D8B030D-6E8A-4147-A177-3AD203B41FA5}">
                      <a16:colId xmlns:a16="http://schemas.microsoft.com/office/drawing/2014/main" val="427103325"/>
                    </a:ext>
                  </a:extLst>
                </a:gridCol>
                <a:gridCol w="3794166">
                  <a:extLst>
                    <a:ext uri="{9D8B030D-6E8A-4147-A177-3AD203B41FA5}">
                      <a16:colId xmlns:a16="http://schemas.microsoft.com/office/drawing/2014/main" val="1663172260"/>
                    </a:ext>
                  </a:extLst>
                </a:gridCol>
              </a:tblGrid>
              <a:tr h="396419">
                <a:tc>
                  <a:txBody>
                    <a:bodyPr/>
                    <a:lstStyle/>
                    <a:p>
                      <a:pPr algn="l" rtl="0" fontAlgn="ctr"/>
                      <a:r>
                        <a:rPr lang="de-DE" sz="1000" b="1" i="0" u="none" strike="noStrike">
                          <a:solidFill>
                            <a:srgbClr val="FFFFFF"/>
                          </a:solidFill>
                          <a:effectLst/>
                          <a:latin typeface="Century Gothic" panose="020B0502020202020204" pitchFamily="34" charset="0"/>
                        </a:rPr>
                        <a:t>ENTWORFEN FÜR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rtl="0" fontAlgn="ctr"/>
                      <a:r>
                        <a:rPr lang="de-DE" sz="1000" b="1" i="0" u="none" strike="noStrike">
                          <a:solidFill>
                            <a:srgbClr val="FFFFFF"/>
                          </a:solidFill>
                          <a:effectLst/>
                          <a:latin typeface="Century Gothic" panose="020B0502020202020204" pitchFamily="34" charset="0"/>
                        </a:rPr>
                        <a:t>ENTWORFEN VON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rtl="0" fontAlgn="ctr"/>
                      <a:r>
                        <a:rPr lang="de-DE" sz="1000" b="1" i="0" u="none" strike="noStrike">
                          <a:solidFill>
                            <a:srgbClr val="FFFFFF"/>
                          </a:solidFill>
                          <a:effectLst/>
                          <a:latin typeface="Century Gothic" panose="020B0502020202020204" pitchFamily="34" charset="0"/>
                        </a:rPr>
                        <a:t>DATUM</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642449033"/>
                  </a:ext>
                </a:extLst>
              </a:tr>
              <a:tr h="557688">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rtl="0" fontAlgn="ctr"/>
                      <a:r>
                        <a:rPr lang="de-DE" sz="1200" b="0" i="0" u="none" strike="noStrike">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rtl="0" fontAlgn="ctr"/>
                      <a:r>
                        <a:rPr lang="de-DE" sz="1200" b="0" i="0" u="none" strike="noStrike">
                          <a:solidFill>
                            <a:srgbClr val="000000"/>
                          </a:solidFill>
                          <a:effectLst/>
                          <a:latin typeface="Century Gothic" panose="020B0502020202020204" pitchFamily="34" charset="0"/>
                        </a:rPr>
                        <a:t>TT.MM.JJ</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73447485"/>
                  </a:ext>
                </a:extLst>
              </a:tr>
            </a:tbl>
          </a:graphicData>
        </a:graphic>
      </p:graphicFrame>
      <p:pic>
        <p:nvPicPr>
          <p:cNvPr id="8" name="Picture 7" descr="Abstrakter Hintergrund aus grünem Netz und Knotenpunkten">
            <a:extLst>
              <a:ext uri="{FF2B5EF4-FFF2-40B4-BE49-F238E27FC236}">
                <a16:creationId xmlns:a16="http://schemas.microsoft.com/office/drawing/2014/main" id="{C0A8646A-3C29-00D3-F785-D688313A209A}"/>
              </a:ext>
            </a:extLst>
          </p:cNvPr>
          <p:cNvPicPr>
            <a:picLocks noChangeAspect="1"/>
          </p:cNvPicPr>
          <p:nvPr/>
        </p:nvPicPr>
        <p:blipFill rotWithShape="1">
          <a:blip r:embed="rId3">
            <a:alphaModFix amt="50000"/>
          </a:blip>
          <a:srcRect b="47146"/>
          <a:stretch/>
        </p:blipFill>
        <p:spPr>
          <a:xfrm>
            <a:off x="411479" y="1426517"/>
            <a:ext cx="11369042" cy="4005019"/>
          </a:xfrm>
          <a:prstGeom prst="rect">
            <a:avLst/>
          </a:prstGeom>
        </p:spPr>
      </p:pic>
      <p:sp>
        <p:nvSpPr>
          <p:cNvPr id="10" name="TextBox 9">
            <a:extLst>
              <a:ext uri="{FF2B5EF4-FFF2-40B4-BE49-F238E27FC236}">
                <a16:creationId xmlns:a16="http://schemas.microsoft.com/office/drawing/2014/main" id="{C03513DD-3A9C-BECC-0ABD-D535F4694AEB}"/>
              </a:ext>
            </a:extLst>
          </p:cNvPr>
          <p:cNvSpPr txBox="1"/>
          <p:nvPr/>
        </p:nvSpPr>
        <p:spPr>
          <a:xfrm>
            <a:off x="411479" y="1588437"/>
            <a:ext cx="5749290" cy="1446550"/>
          </a:xfrm>
          <a:prstGeom prst="rect">
            <a:avLst/>
          </a:prstGeom>
          <a:noFill/>
        </p:spPr>
        <p:txBody>
          <a:bodyPr wrap="square">
            <a:spAutoFit/>
          </a:bodyPr>
          <a:lstStyle/>
          <a:p>
            <a:pPr rtl="0"/>
            <a:r>
              <a:rPr lang="de-DE" sz="4400">
                <a:solidFill>
                  <a:schemeClr val="bg1"/>
                </a:solidFill>
                <a:latin typeface="Century Gothic" panose="020B0502020202020204" pitchFamily="34" charset="0"/>
              </a:rPr>
              <a:t>TECH-</a:t>
            </a:r>
          </a:p>
          <a:p>
            <a:pPr rtl="0"/>
            <a:r>
              <a:rPr lang="de-DE" sz="4400">
                <a:solidFill>
                  <a:schemeClr val="bg1"/>
                </a:solidFill>
                <a:latin typeface="Century Gothic" panose="020B0502020202020204" pitchFamily="34" charset="0"/>
              </a:rPr>
              <a:t>START-UP </a:t>
            </a:r>
          </a:p>
        </p:txBody>
      </p:sp>
      <p:sp>
        <p:nvSpPr>
          <p:cNvPr id="12" name="TextBox 11">
            <a:extLst>
              <a:ext uri="{FF2B5EF4-FFF2-40B4-BE49-F238E27FC236}">
                <a16:creationId xmlns:a16="http://schemas.microsoft.com/office/drawing/2014/main" id="{4165DC96-AF00-BD71-444C-4D6588677FF2}"/>
              </a:ext>
            </a:extLst>
          </p:cNvPr>
          <p:cNvSpPr txBox="1"/>
          <p:nvPr/>
        </p:nvSpPr>
        <p:spPr>
          <a:xfrm>
            <a:off x="411479" y="3434709"/>
            <a:ext cx="6450960" cy="1477328"/>
          </a:xfrm>
          <a:prstGeom prst="rect">
            <a:avLst/>
          </a:prstGeom>
          <a:noFill/>
        </p:spPr>
        <p:txBody>
          <a:bodyPr wrap="square">
            <a:spAutoFit/>
          </a:bodyPr>
          <a:lstStyle/>
          <a:p>
            <a:pPr rtl="0"/>
            <a:r>
              <a:rPr lang="de-DE" sz="1800" b="0" i="0" u="none" strike="noStrike" dirty="0">
                <a:solidFill>
                  <a:schemeClr val="bg1"/>
                </a:solidFill>
                <a:effectLst/>
                <a:latin typeface="Century Gothic" panose="020B0502020202020204" pitchFamily="34" charset="0"/>
              </a:rPr>
              <a:t>Diese Business-Model-Canvas-Vorlage für Tech-Startups bietet einen strukturierten Überblick, der Ihrem Tech-Start-up hilft, Ihr Geschäftsmodell visuell darzustellen und strategisch zu planen, wobei der Fokus auf kritischen Bereichen für Wachstum und Nachhaltigkeit liegt. </a:t>
            </a:r>
          </a:p>
        </p:txBody>
      </p:sp>
      <p:pic>
        <p:nvPicPr>
          <p:cNvPr id="2" name="Picture 1">
            <a:hlinkClick r:id="rId4"/>
            <a:extLst>
              <a:ext uri="{FF2B5EF4-FFF2-40B4-BE49-F238E27FC236}">
                <a16:creationId xmlns:a16="http://schemas.microsoft.com/office/drawing/2014/main" id="{FD0C16D8-925B-B296-6F50-E5D2D1322084}"/>
              </a:ext>
            </a:extLst>
          </p:cNvPr>
          <p:cNvPicPr>
            <a:picLocks noChangeAspect="1"/>
          </p:cNvPicPr>
          <p:nvPr/>
        </p:nvPicPr>
        <p:blipFill>
          <a:blip r:embed="rId5"/>
          <a:srcRect/>
          <a:stretch/>
        </p:blipFill>
        <p:spPr>
          <a:xfrm>
            <a:off x="9226508" y="264379"/>
            <a:ext cx="2481886" cy="49363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BUSINESS-MODEL-CANVAS-VORLAGE FÜR TECH-START-UPS (BEISPIEL)</a:t>
            </a:r>
          </a:p>
        </p:txBody>
      </p:sp>
      <p:graphicFrame>
        <p:nvGraphicFramePr>
          <p:cNvPr id="13" name="Table 12">
            <a:extLst>
              <a:ext uri="{FF2B5EF4-FFF2-40B4-BE49-F238E27FC236}">
                <a16:creationId xmlns:a16="http://schemas.microsoft.com/office/drawing/2014/main" id="{915ADB15-C6A5-AE7D-A88E-8FADBB001321}"/>
              </a:ext>
            </a:extLst>
          </p:cNvPr>
          <p:cNvGraphicFramePr>
            <a:graphicFrameLocks noGrp="1"/>
          </p:cNvGraphicFramePr>
          <p:nvPr>
            <p:extLst>
              <p:ext uri="{D42A27DB-BD31-4B8C-83A1-F6EECF244321}">
                <p14:modId xmlns:p14="http://schemas.microsoft.com/office/powerpoint/2010/main" val="1415364290"/>
              </p:ext>
            </p:extLst>
          </p:nvPr>
        </p:nvGraphicFramePr>
        <p:xfrm>
          <a:off x="301752" y="704088"/>
          <a:ext cx="11652159" cy="6042903"/>
        </p:xfrm>
        <a:graphic>
          <a:graphicData uri="http://schemas.openxmlformats.org/drawingml/2006/table">
            <a:tbl>
              <a:tblPr/>
              <a:tblGrid>
                <a:gridCol w="3884053">
                  <a:extLst>
                    <a:ext uri="{9D8B030D-6E8A-4147-A177-3AD203B41FA5}">
                      <a16:colId xmlns:a16="http://schemas.microsoft.com/office/drawing/2014/main" val="302423133"/>
                    </a:ext>
                  </a:extLst>
                </a:gridCol>
                <a:gridCol w="3884053">
                  <a:extLst>
                    <a:ext uri="{9D8B030D-6E8A-4147-A177-3AD203B41FA5}">
                      <a16:colId xmlns:a16="http://schemas.microsoft.com/office/drawing/2014/main" val="4284381668"/>
                    </a:ext>
                  </a:extLst>
                </a:gridCol>
                <a:gridCol w="3884053">
                  <a:extLst>
                    <a:ext uri="{9D8B030D-6E8A-4147-A177-3AD203B41FA5}">
                      <a16:colId xmlns:a16="http://schemas.microsoft.com/office/drawing/2014/main" val="51380323"/>
                    </a:ext>
                  </a:extLst>
                </a:gridCol>
              </a:tblGrid>
              <a:tr h="304852">
                <a:tc>
                  <a:txBody>
                    <a:bodyPr/>
                    <a:lstStyle/>
                    <a:p>
                      <a:pPr algn="l" rtl="0" fontAlgn="ctr"/>
                      <a:r>
                        <a:rPr lang="de-DE" sz="1500" b="0" i="0" u="none" strike="noStrike">
                          <a:solidFill>
                            <a:srgbClr val="FFFFFF"/>
                          </a:solidFill>
                          <a:effectLst/>
                          <a:latin typeface="Century Gothic" panose="020B0502020202020204" pitchFamily="34" charset="0"/>
                        </a:rPr>
                        <a:t>WICHTIGE PARTNER</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rtl="0" fontAlgn="ctr"/>
                      <a:r>
                        <a:rPr lang="de-DE" sz="1500" b="0" i="0" u="none" strike="noStrike">
                          <a:solidFill>
                            <a:srgbClr val="FFFFFF"/>
                          </a:solidFill>
                          <a:effectLst/>
                          <a:latin typeface="Century Gothic" panose="020B0502020202020204" pitchFamily="34" charset="0"/>
                        </a:rPr>
                        <a:t>WICHTIGE AKTIVITÄTEN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rtl="0" fontAlgn="ctr"/>
                      <a:r>
                        <a:rPr lang="de-DE" sz="1500" b="0" i="0" u="none" strike="noStrike">
                          <a:solidFill>
                            <a:srgbClr val="FFFFFF"/>
                          </a:solidFill>
                          <a:effectLst/>
                          <a:latin typeface="Century Gothic" panose="020B0502020202020204" pitchFamily="34" charset="0"/>
                        </a:rPr>
                        <a:t>WICHTIGSTE RESSOURCEN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extLst>
                  <a:ext uri="{0D108BD9-81ED-4DB2-BD59-A6C34878D82A}">
                    <a16:rowId xmlns:a16="http://schemas.microsoft.com/office/drawing/2014/main" val="4227833510"/>
                  </a:ext>
                </a:extLst>
              </a:tr>
              <a:tr h="1709449">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Technologieanbieter für Hard- und Softwarelösungen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Investor*innen und Risikokapitalgeber*innen für die Finanzierung</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Forschungseinrichtungen für Innovations- und Entwicklungszusammenarbeit</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Strategische Geschäftspartner für Markteintritt und Expansion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Produktentwicklung mit Fokus auf Innovation und Benutzererfahrung</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Marktforschung, um Kundenbedürfnisse und Branchentrends zu verstehen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Kundensupport und Service zur Aufrechterhaltung der Benutzerzufriedenheit</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Marketing- und Nutzerakquisitionsstrategien zum Aufbau eines Kundenstamms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Qualifiziertes Technikteam für Produktentwicklung und Wartung</a:t>
                      </a:r>
                    </a:p>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Geistiges Eigentum wie Patente und Markenzeichen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Technologische Infrastruktur, einschließlich </a:t>
                      </a:r>
                      <a:br>
                        <a:rPr lang="de-DE" sz="1200" b="0" i="0" u="none" strike="noStrike">
                          <a:solidFill>
                            <a:srgbClr val="000000"/>
                          </a:solidFill>
                          <a:effectLst/>
                          <a:latin typeface="Century Gothic" panose="020B0502020202020204" pitchFamily="34" charset="0"/>
                        </a:rPr>
                      </a:br>
                      <a:r>
                        <a:rPr lang="de-DE" sz="1200" b="0" i="0" u="none" strike="noStrike">
                          <a:solidFill>
                            <a:srgbClr val="000000"/>
                          </a:solidFill>
                          <a:effectLst/>
                          <a:latin typeface="Century Gothic" panose="020B0502020202020204" pitchFamily="34" charset="0"/>
                        </a:rPr>
                        <a:t>Cloud-Dienste und Entwicklungstools</a:t>
                      </a:r>
                    </a:p>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Kundendatenbanken für Marketing- und Personalisierungszwecke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2934713392"/>
                  </a:ext>
                </a:extLst>
              </a:tr>
              <a:tr h="304852">
                <a:tc>
                  <a:txBody>
                    <a:bodyPr/>
                    <a:lstStyle/>
                    <a:p>
                      <a:pPr algn="l" rtl="0" fontAlgn="ctr"/>
                      <a:r>
                        <a:rPr lang="de-DE" sz="1500" b="0" i="0" u="none" strike="noStrike">
                          <a:solidFill>
                            <a:srgbClr val="FFFFFF"/>
                          </a:solidFill>
                          <a:effectLst/>
                          <a:latin typeface="Century Gothic" panose="020B0502020202020204" pitchFamily="34" charset="0"/>
                        </a:rPr>
                        <a:t>WERTVERSPRECHEN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rtl="0" fontAlgn="ctr"/>
                      <a:r>
                        <a:rPr lang="de-DE" sz="1500" b="0" i="0" u="none" strike="noStrike">
                          <a:solidFill>
                            <a:srgbClr val="FFFFFF"/>
                          </a:solidFill>
                          <a:effectLst/>
                          <a:latin typeface="Century Gothic" panose="020B0502020202020204" pitchFamily="34" charset="0"/>
                        </a:rPr>
                        <a:t>KUNDENBEZIEHUNGEN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rtl="0" fontAlgn="ctr"/>
                      <a:r>
                        <a:rPr lang="de-DE" sz="1500" b="0" i="0" u="none" strike="noStrike">
                          <a:solidFill>
                            <a:srgbClr val="FFFFFF"/>
                          </a:solidFill>
                          <a:effectLst/>
                          <a:latin typeface="Century Gothic" panose="020B0502020202020204" pitchFamily="34" charset="0"/>
                        </a:rPr>
                        <a:t>KANÄLE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extLst>
                  <a:ext uri="{0D108BD9-81ED-4DB2-BD59-A6C34878D82A}">
                    <a16:rowId xmlns:a16="http://schemas.microsoft.com/office/drawing/2014/main" val="3941900755"/>
                  </a:ext>
                </a:extLst>
              </a:tr>
              <a:tr h="1709449">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Innovative Technologielösungen, die auf spezifische Marktbedürfnisse zugeschnitten sind</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Überlegene Nutzungserfahrung im Vergleich zu bestehenden Alternativen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Anpassbare und skalierbare Produkte für verschiedene Kundensegmente</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Starker Fokus auf Datensicherheit und Datenschutz </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Personalisiertes Engagement der Benutzer über soziale Medien und Foren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Kundensupportkanäle wie Live-Chat und Helpdesks</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Benutzer-Communitys für Feedback, Unterstützung und Fürsprache</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Treueprogramme für eine langfristige Kundenbindung</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Direkter Online-Verkauf über die Website oder App des Unternehmens</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Partner-Vertriebsnetze für eine größere Marktreichweite</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Social Media und Content-Marketing für Bekanntheit und Engagement</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Teilnahme an Tech-Messen und Konferenzen zwecks direkter Kontaktaufnahme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43826652"/>
                  </a:ext>
                </a:extLst>
              </a:tr>
              <a:tr h="304852">
                <a:tc>
                  <a:txBody>
                    <a:bodyPr/>
                    <a:lstStyle/>
                    <a:p>
                      <a:pPr algn="l" rtl="0" fontAlgn="ctr"/>
                      <a:r>
                        <a:rPr lang="de-DE" sz="1500" b="0" i="0" u="none" strike="noStrike">
                          <a:solidFill>
                            <a:srgbClr val="FFFFFF"/>
                          </a:solidFill>
                          <a:effectLst/>
                          <a:latin typeface="Century Gothic" panose="020B0502020202020204" pitchFamily="34" charset="0"/>
                        </a:rPr>
                        <a:t>KUNDENSEGMENTE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rtl="0" fontAlgn="ctr"/>
                      <a:r>
                        <a:rPr lang="de-DE" sz="1500" b="0" i="0" u="none" strike="noStrike">
                          <a:solidFill>
                            <a:srgbClr val="FFFFFF"/>
                          </a:solidFill>
                          <a:effectLst/>
                          <a:latin typeface="Century Gothic" panose="020B0502020202020204" pitchFamily="34" charset="0"/>
                        </a:rPr>
                        <a:t>KOSTENSTRUKTUR</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rtl="0" fontAlgn="ctr"/>
                      <a:r>
                        <a:rPr lang="de-DE" sz="1500" b="0" i="0" u="none" strike="noStrike">
                          <a:solidFill>
                            <a:srgbClr val="FFFFFF"/>
                          </a:solidFill>
                          <a:effectLst/>
                          <a:latin typeface="Century Gothic" panose="020B0502020202020204" pitchFamily="34" charset="0"/>
                        </a:rPr>
                        <a:t>EINNAHMEQUELLEN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extLst>
                  <a:ext uri="{0D108BD9-81ED-4DB2-BD59-A6C34878D82A}">
                    <a16:rowId xmlns:a16="http://schemas.microsoft.com/office/drawing/2014/main" val="641650375"/>
                  </a:ext>
                </a:extLst>
              </a:tr>
              <a:tr h="1709449">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Tech-Enthusiasten auf der Suche nach den neuesten Innovationen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Unternehmen, die nach technologischen Lösungen suchen, um den Betrieb zu verbessern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Early Adopters, die an neuen Technologietrends interessiert sind</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Spezifische Branchenmärkte, die maßgeschneiderte technische Lösungen erfordern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Forschungs- und Entwicklungsaufwand für kontinuierliche Innovation</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Marketing- und Vertriebskosten für die Kundengewinnung und -bindung</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Betriebskosten einschließlich Hosting, Lizenzen und Gehälter</a:t>
                      </a:r>
                    </a:p>
                    <a:p>
                      <a:pPr marL="171450" indent="-171450" algn="l" rtl="0" fontAlgn="ctr">
                        <a:buFont typeface="Arial" panose="020B0604020202020204" pitchFamily="34" charset="0"/>
                        <a:buChar char="•"/>
                      </a:pPr>
                      <a:r>
                        <a:rPr lang="de-DE" sz="1200" b="0" i="0" u="none" strike="noStrike">
                          <a:solidFill>
                            <a:srgbClr val="000000"/>
                          </a:solidFill>
                          <a:effectLst/>
                          <a:latin typeface="Century Gothic" panose="020B0502020202020204" pitchFamily="34" charset="0"/>
                        </a:rPr>
                        <a:t>Ausgaben für den Kundensupport, um die Zufriedenheit sicherzustellen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Verkauf von Software- oder Hardwareprodukten</a:t>
                      </a:r>
                    </a:p>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Abonnementmodelle für SaaS-Produkte oder -Dienste</a:t>
                      </a:r>
                    </a:p>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Freemium-Modelle mit kostenpflichtigen Premium-Funktionen</a:t>
                      </a:r>
                    </a:p>
                    <a:p>
                      <a:pPr marL="171450" indent="-171450" algn="l" rtl="0" fontAlgn="ctr">
                        <a:buFont typeface="Arial" panose="020B0604020202020204" pitchFamily="34" charset="0"/>
                        <a:buChar char="•"/>
                      </a:pPr>
                      <a:r>
                        <a:rPr lang="de-DE" sz="1200" b="0" i="0" u="none" strike="noStrike" dirty="0">
                          <a:solidFill>
                            <a:srgbClr val="000000"/>
                          </a:solidFill>
                          <a:effectLst/>
                          <a:latin typeface="Century Gothic" panose="020B0502020202020204" pitchFamily="34" charset="0"/>
                        </a:rPr>
                        <a:t>Partnerschaften und Kooperationen, </a:t>
                      </a:r>
                      <a:br>
                        <a:rPr lang="de-DE" sz="1200" b="0" i="0" u="none" strike="noStrike" dirty="0">
                          <a:solidFill>
                            <a:srgbClr val="000000"/>
                          </a:solidFill>
                          <a:effectLst/>
                          <a:latin typeface="Century Gothic" panose="020B0502020202020204" pitchFamily="34" charset="0"/>
                        </a:rPr>
                      </a:br>
                      <a:r>
                        <a:rPr lang="de-DE" sz="1200" b="0" i="0" u="none" strike="noStrike" dirty="0">
                          <a:solidFill>
                            <a:srgbClr val="000000"/>
                          </a:solidFill>
                          <a:effectLst/>
                          <a:latin typeface="Century Gothic" panose="020B0502020202020204" pitchFamily="34" charset="0"/>
                        </a:rPr>
                        <a:t>die Joint-Venture-Einnahmen generieren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extLst>
                  <a:ext uri="{0D108BD9-81ED-4DB2-BD59-A6C34878D82A}">
                    <a16:rowId xmlns:a16="http://schemas.microsoft.com/office/drawing/2014/main" val="3848827220"/>
                  </a:ext>
                </a:extLst>
              </a:tr>
            </a:tbl>
          </a:graphicData>
        </a:graphic>
      </p:graphicFrame>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4918403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752</TotalTime>
  <Words>426</Words>
  <Application>Microsoft Office PowerPoint</Application>
  <PresentationFormat>Widescreen</PresentationFormat>
  <Paragraphs>60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42</cp:revision>
  <dcterms:created xsi:type="dcterms:W3CDTF">2022-05-22T18:55:25Z</dcterms:created>
  <dcterms:modified xsi:type="dcterms:W3CDTF">2024-09-14T06:43:10Z</dcterms:modified>
</cp:coreProperties>
</file>