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CDDE-BF40-4173-9555-603FBCEFCC6E}" v="16" dt="2024-04-18T10:32:58.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2" autoAdjust="0"/>
    <p:restoredTop sz="86447"/>
  </p:normalViewPr>
  <p:slideViewPr>
    <p:cSldViewPr snapToGrid="0" snapToObjects="1">
      <p:cViewPr varScale="1">
        <p:scale>
          <a:sx n="108" d="100"/>
          <a:sy n="108" d="100"/>
        </p:scale>
        <p:origin x="106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161740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86498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de.smartsheet.com/try-it?trp=50081"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3"/>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CANVAS-VORLAGE FÜR SOZIALUNTERNEHMEN (BEISPIEL) für PowerPoint</a:t>
            </a:r>
          </a:p>
        </p:txBody>
      </p:sp>
      <p:sp>
        <p:nvSpPr>
          <p:cNvPr id="6" name="TextBox 5">
            <a:extLst>
              <a:ext uri="{FF2B5EF4-FFF2-40B4-BE49-F238E27FC236}">
                <a16:creationId xmlns:a16="http://schemas.microsoft.com/office/drawing/2014/main" id="{56DA1273-9399-6D3B-581D-43B6CB212F8F}"/>
              </a:ext>
            </a:extLst>
          </p:cNvPr>
          <p:cNvSpPr txBox="1"/>
          <p:nvPr/>
        </p:nvSpPr>
        <p:spPr>
          <a:xfrm>
            <a:off x="387606" y="5894504"/>
            <a:ext cx="11416787" cy="646331"/>
          </a:xfrm>
          <a:prstGeom prst="rect">
            <a:avLst/>
          </a:prstGeom>
          <a:noFill/>
        </p:spPr>
        <p:txBody>
          <a:bodyPr wrap="square">
            <a:spAutoFit/>
          </a:bodyPr>
          <a:lstStyle/>
          <a:p>
            <a:pPr rtl="0"/>
            <a:r>
              <a:rPr lang="de-DE" dirty="0">
                <a:solidFill>
                  <a:schemeClr val="tx1">
                    <a:lumMod val="65000"/>
                    <a:lumOff val="35000"/>
                  </a:schemeClr>
                </a:solidFill>
                <a:latin typeface="Century Gothic" panose="020B0502020202020204" pitchFamily="34" charset="0"/>
              </a:rPr>
              <a:t>Diese Anleitung hilft Ihnen bei der Erstellung eines umfassenden Geschäftsmodells für Ihr Sozialunternehmen, das Ihre sozialen Ziele mit nachhaltigen Geschäftspraktiken in Einklang bringt.</a:t>
            </a:r>
          </a:p>
        </p:txBody>
      </p:sp>
      <p:pic>
        <p:nvPicPr>
          <p:cNvPr id="10" name="Picture 9">
            <a:extLst>
              <a:ext uri="{FF2B5EF4-FFF2-40B4-BE49-F238E27FC236}">
                <a16:creationId xmlns:a16="http://schemas.microsoft.com/office/drawing/2014/main" id="{B372360C-0911-9236-87D2-F8EB4F295542}"/>
              </a:ext>
            </a:extLst>
          </p:cNvPr>
          <p:cNvPicPr>
            <a:picLocks noChangeAspect="1"/>
          </p:cNvPicPr>
          <p:nvPr/>
        </p:nvPicPr>
        <p:blipFill>
          <a:blip r:embed="rId4"/>
          <a:srcRect/>
          <a:stretch/>
        </p:blipFill>
        <p:spPr>
          <a:xfrm>
            <a:off x="3938062" y="1319695"/>
            <a:ext cx="7830572" cy="3953299"/>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C3DFF57D-17D3-D606-1EB5-EAEFCF7F5314}"/>
              </a:ext>
            </a:extLst>
          </p:cNvPr>
          <p:cNvPicPr>
            <a:picLocks noChangeAspect="1"/>
          </p:cNvPicPr>
          <p:nvPr/>
        </p:nvPicPr>
        <p:blipFill>
          <a:blip r:embed="rId6"/>
          <a:srcRect/>
          <a:stretch/>
        </p:blipFill>
        <p:spPr>
          <a:xfrm>
            <a:off x="9295892" y="148650"/>
            <a:ext cx="2513807" cy="49998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1838949" cy="446276"/>
          </a:xfrm>
          <a:prstGeom prst="rect">
            <a:avLst/>
          </a:prstGeom>
          <a:noFill/>
        </p:spPr>
        <p:txBody>
          <a:bodyPr wrap="square" rtlCol="0">
            <a:spAutoFit/>
          </a:bodyPr>
          <a:lstStyle/>
          <a:p>
            <a:pPr rtl="0"/>
            <a:r>
              <a:rPr lang="de-DE" sz="2300" dirty="0">
                <a:solidFill>
                  <a:schemeClr val="tx1">
                    <a:lumMod val="65000"/>
                    <a:lumOff val="35000"/>
                  </a:schemeClr>
                </a:solidFill>
                <a:latin typeface="Century Gothic" panose="020B0502020202020204" pitchFamily="34" charset="0"/>
              </a:rPr>
              <a:t>VORLAGE FÜR EIN BUSINESS MODEL CANVAS FÜR SOZIALUNTERNEHMEN (BEISPIEL)</a:t>
            </a:r>
          </a:p>
        </p:txBody>
      </p:sp>
      <p:graphicFrame>
        <p:nvGraphicFramePr>
          <p:cNvPr id="11" name="Table 10">
            <a:extLst>
              <a:ext uri="{FF2B5EF4-FFF2-40B4-BE49-F238E27FC236}">
                <a16:creationId xmlns:a16="http://schemas.microsoft.com/office/drawing/2014/main" id="{214F63F6-B5B2-5F4B-D8C5-B58E6559DE12}"/>
              </a:ext>
            </a:extLst>
          </p:cNvPr>
          <p:cNvGraphicFramePr>
            <a:graphicFrameLocks noGrp="1"/>
          </p:cNvGraphicFramePr>
          <p:nvPr>
            <p:extLst>
              <p:ext uri="{D42A27DB-BD31-4B8C-83A1-F6EECF244321}">
                <p14:modId xmlns:p14="http://schemas.microsoft.com/office/powerpoint/2010/main" val="4215351825"/>
              </p:ext>
            </p:extLst>
          </p:nvPr>
        </p:nvGraphicFramePr>
        <p:xfrm>
          <a:off x="237459" y="740665"/>
          <a:ext cx="11717081" cy="5967409"/>
        </p:xfrm>
        <a:graphic>
          <a:graphicData uri="http://schemas.openxmlformats.org/drawingml/2006/table">
            <a:tbl>
              <a:tblPr/>
              <a:tblGrid>
                <a:gridCol w="1357774">
                  <a:extLst>
                    <a:ext uri="{9D8B030D-6E8A-4147-A177-3AD203B41FA5}">
                      <a16:colId xmlns:a16="http://schemas.microsoft.com/office/drawing/2014/main" val="3982309880"/>
                    </a:ext>
                  </a:extLst>
                </a:gridCol>
                <a:gridCol w="2413819">
                  <a:extLst>
                    <a:ext uri="{9D8B030D-6E8A-4147-A177-3AD203B41FA5}">
                      <a16:colId xmlns:a16="http://schemas.microsoft.com/office/drawing/2014/main" val="2636693361"/>
                    </a:ext>
                  </a:extLst>
                </a:gridCol>
                <a:gridCol w="201151">
                  <a:extLst>
                    <a:ext uri="{9D8B030D-6E8A-4147-A177-3AD203B41FA5}">
                      <a16:colId xmlns:a16="http://schemas.microsoft.com/office/drawing/2014/main" val="1549476588"/>
                    </a:ext>
                  </a:extLst>
                </a:gridCol>
                <a:gridCol w="1357774">
                  <a:extLst>
                    <a:ext uri="{9D8B030D-6E8A-4147-A177-3AD203B41FA5}">
                      <a16:colId xmlns:a16="http://schemas.microsoft.com/office/drawing/2014/main" val="541588692"/>
                    </a:ext>
                  </a:extLst>
                </a:gridCol>
                <a:gridCol w="2413819">
                  <a:extLst>
                    <a:ext uri="{9D8B030D-6E8A-4147-A177-3AD203B41FA5}">
                      <a16:colId xmlns:a16="http://schemas.microsoft.com/office/drawing/2014/main" val="843944747"/>
                    </a:ext>
                  </a:extLst>
                </a:gridCol>
                <a:gridCol w="201151">
                  <a:extLst>
                    <a:ext uri="{9D8B030D-6E8A-4147-A177-3AD203B41FA5}">
                      <a16:colId xmlns:a16="http://schemas.microsoft.com/office/drawing/2014/main" val="3095958151"/>
                    </a:ext>
                  </a:extLst>
                </a:gridCol>
                <a:gridCol w="1357774">
                  <a:extLst>
                    <a:ext uri="{9D8B030D-6E8A-4147-A177-3AD203B41FA5}">
                      <a16:colId xmlns:a16="http://schemas.microsoft.com/office/drawing/2014/main" val="1836716549"/>
                    </a:ext>
                  </a:extLst>
                </a:gridCol>
                <a:gridCol w="2413819">
                  <a:extLst>
                    <a:ext uri="{9D8B030D-6E8A-4147-A177-3AD203B41FA5}">
                      <a16:colId xmlns:a16="http://schemas.microsoft.com/office/drawing/2014/main" val="255500001"/>
                    </a:ext>
                  </a:extLst>
                </a:gridCol>
              </a:tblGrid>
              <a:tr h="1043385">
                <a:tc>
                  <a:txBody>
                    <a:bodyPr/>
                    <a:lstStyle/>
                    <a:p>
                      <a:pPr algn="l" rtl="0" fontAlgn="ctr"/>
                      <a:r>
                        <a:rPr lang="de-DE" sz="1400" b="0" i="0" u="none" strike="noStrike">
                          <a:solidFill>
                            <a:srgbClr val="FFFFFF"/>
                          </a:solidFill>
                          <a:effectLst/>
                          <a:latin typeface="Century Gothic" panose="020B0502020202020204" pitchFamily="34" charset="0"/>
                        </a:rPr>
                        <a:t>1. SOZIALES PROBLEM UND LÖSUNG</a:t>
                      </a:r>
                    </a:p>
                  </a:txBody>
                  <a:tcPr marL="52473" marR="0" marT="0" marB="0" anchor="ctr">
                    <a:lnL>
                      <a:noFill/>
                    </a:lnL>
                    <a:lnR>
                      <a:noFill/>
                    </a:lnR>
                    <a:lnT>
                      <a:noFill/>
                    </a:lnT>
                    <a:lnB>
                      <a:noFill/>
                    </a:lnB>
                    <a:solidFill>
                      <a:srgbClr val="595959"/>
                    </a:solidFill>
                  </a:tcPr>
                </a:tc>
                <a:tc gridSpan="7">
                  <a:txBody>
                    <a:bodyPr/>
                    <a:lstStyle/>
                    <a:p>
                      <a:pPr algn="l" rtl="0" fontAlgn="ctr"/>
                      <a:r>
                        <a:rPr lang="de-DE" sz="1000" b="1" i="0" u="none" strike="noStrike">
                          <a:solidFill>
                            <a:srgbClr val="FFFFFF"/>
                          </a:solidFill>
                          <a:effectLst/>
                          <a:latin typeface="Century Gothic" panose="020B0502020202020204" pitchFamily="34" charset="0"/>
                        </a:rPr>
                        <a:t>Problem</a:t>
                      </a:r>
                      <a:r>
                        <a:rPr lang="de-DE" sz="1000" b="0" i="0" u="none" strike="noStrike">
                          <a:solidFill>
                            <a:srgbClr val="FFFFFF"/>
                          </a:solidFill>
                          <a:effectLst/>
                          <a:latin typeface="Century Gothic" panose="020B0502020202020204" pitchFamily="34" charset="0"/>
                        </a:rPr>
                        <a:t>: Städtische Gebiete stehen vor großen Herausforderungen bei der Reduzierung von Kohlenstoffemissionen, da der städtische Verkehr in hohem Maße von nicht erneuerbaren Energien abhängig ist.</a:t>
                      </a:r>
                    </a:p>
                    <a:p>
                      <a:pPr algn="l" fontAlgn="ctr"/>
                      <a:endParaRPr lang="en-US" sz="1000" b="0" i="0" u="none" strike="noStrike" dirty="0">
                        <a:solidFill>
                          <a:srgbClr val="FFFFFF"/>
                        </a:solidFill>
                        <a:effectLst/>
                        <a:latin typeface="Century Gothic" panose="020B0502020202020204" pitchFamily="34" charset="0"/>
                      </a:endParaRPr>
                    </a:p>
                    <a:p>
                      <a:pPr algn="l" rtl="0" fontAlgn="ctr"/>
                      <a:r>
                        <a:rPr lang="de-DE" sz="1000" b="1" i="0" u="none" strike="noStrike">
                          <a:solidFill>
                            <a:srgbClr val="FFFFFF"/>
                          </a:solidFill>
                          <a:effectLst/>
                          <a:latin typeface="Century Gothic" panose="020B0502020202020204" pitchFamily="34" charset="0"/>
                        </a:rPr>
                        <a:t>Lösung</a:t>
                      </a:r>
                      <a:r>
                        <a:rPr lang="de-DE" sz="1000" b="0" i="0" u="none" strike="noStrike">
                          <a:solidFill>
                            <a:srgbClr val="FFFFFF"/>
                          </a:solidFill>
                          <a:effectLst/>
                          <a:latin typeface="Century Gothic" panose="020B0502020202020204" pitchFamily="34" charset="0"/>
                        </a:rPr>
                        <a:t>: Positive Charge zielt darauf ab, dieses Problem anzugehen, indem es weithin verbreitete und effiziente Ladelösungen für Elektrofahrzeuge (EV) anbietet und den Übergang zur Elektromobilität fördert.</a:t>
                      </a:r>
                    </a:p>
                  </a:txBody>
                  <a:tcPr marL="52473" marR="0" marT="0" marB="0" anchor="ctr">
                    <a:lnL>
                      <a:noFill/>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799344"/>
                  </a:ext>
                </a:extLst>
              </a:tr>
              <a:tr h="156586">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51601146"/>
                  </a:ext>
                </a:extLst>
              </a:tr>
              <a:tr h="1043385">
                <a:tc>
                  <a:txBody>
                    <a:bodyPr/>
                    <a:lstStyle/>
                    <a:p>
                      <a:pPr algn="l" rtl="0" fontAlgn="ctr"/>
                      <a:r>
                        <a:rPr lang="de-DE" sz="1400" b="0" i="0" u="none" strike="noStrike" dirty="0">
                          <a:solidFill>
                            <a:srgbClr val="FFFFFF"/>
                          </a:solidFill>
                          <a:effectLst/>
                          <a:latin typeface="Century Gothic" panose="020B0502020202020204" pitchFamily="34" charset="0"/>
                        </a:rPr>
                        <a:t>2. KUNDEN-SEGMENTE</a:t>
                      </a:r>
                    </a:p>
                  </a:txBody>
                  <a:tcPr marL="52473" marR="0" marT="0" marB="0" anchor="ctr">
                    <a:lnL>
                      <a:noFill/>
                    </a:lnL>
                    <a:lnR>
                      <a:noFill/>
                    </a:lnR>
                    <a:lnT>
                      <a:noFill/>
                    </a:lnT>
                    <a:lnB>
                      <a:noFill/>
                    </a:lnB>
                    <a:solidFill>
                      <a:srgbClr val="8497B0"/>
                    </a:solidFill>
                  </a:tcPr>
                </a:tc>
                <a:tc>
                  <a:txBody>
                    <a:bodyPr/>
                    <a:lstStyle/>
                    <a:p>
                      <a:pPr algn="l" rtl="0" fontAlgn="ctr"/>
                      <a:r>
                        <a:rPr lang="de-DE" sz="900" b="1" i="0" u="none" strike="noStrike" dirty="0">
                          <a:solidFill>
                            <a:srgbClr val="FFFFFF"/>
                          </a:solidFill>
                          <a:effectLst/>
                          <a:latin typeface="Century Gothic" panose="020B0502020202020204" pitchFamily="34" charset="0"/>
                        </a:rPr>
                        <a:t>Zu den Hauptkund*innen </a:t>
                      </a:r>
                      <a:r>
                        <a:rPr lang="de-DE" sz="900" b="0" i="0" u="none" strike="noStrike" dirty="0">
                          <a:solidFill>
                            <a:srgbClr val="FFFFFF"/>
                          </a:solidFill>
                          <a:effectLst/>
                          <a:latin typeface="Century Gothic" panose="020B0502020202020204" pitchFamily="34" charset="0"/>
                        </a:rPr>
                        <a:t>gehören Besitzer*innen von Elektrofahrzeugen in städtischen und Vorstadtgebieten. </a:t>
                      </a:r>
                    </a:p>
                    <a:p>
                      <a:pPr algn="l" rtl="0" fontAlgn="ctr"/>
                      <a:r>
                        <a:rPr lang="de-DE" sz="900" b="1" i="0" u="none" strike="noStrike" dirty="0">
                          <a:solidFill>
                            <a:srgbClr val="FFFFFF"/>
                          </a:solidFill>
                          <a:effectLst/>
                          <a:latin typeface="Century Gothic" panose="020B0502020202020204" pitchFamily="34" charset="0"/>
                        </a:rPr>
                        <a:t>Zu den Sekundärkunden </a:t>
                      </a:r>
                      <a:r>
                        <a:rPr lang="de-DE" sz="900" b="0" i="0" u="none" strike="noStrike" dirty="0">
                          <a:solidFill>
                            <a:srgbClr val="FFFFFF"/>
                          </a:solidFill>
                          <a:effectLst/>
                          <a:latin typeface="Century Gothic" panose="020B0502020202020204" pitchFamily="34" charset="0"/>
                        </a:rPr>
                        <a:t>gehören lokale Regierungsbehörden, die die Umweltverschmutzung in Städten verringern möchten.</a:t>
                      </a:r>
                    </a:p>
                  </a:txBody>
                  <a:tcPr marL="52473" marR="0" marT="0" marB="0" anchor="ctr">
                    <a:lnL>
                      <a:noFill/>
                    </a:lnL>
                    <a:lnR>
                      <a:noFill/>
                    </a:lnR>
                    <a:lnT>
                      <a:noFill/>
                    </a:lnT>
                    <a:lnB>
                      <a:noFill/>
                    </a:lnB>
                    <a:solidFill>
                      <a:srgbClr val="8497B0"/>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de-DE" sz="1400" b="0" i="0" u="none" strike="noStrike" dirty="0">
                          <a:solidFill>
                            <a:srgbClr val="FFFFFF"/>
                          </a:solidFill>
                          <a:effectLst/>
                          <a:latin typeface="Century Gothic" panose="020B0502020202020204" pitchFamily="34" charset="0"/>
                        </a:rPr>
                        <a:t>3. WERTVER-SPRECHEN</a:t>
                      </a:r>
                    </a:p>
                  </a:txBody>
                  <a:tcPr marL="52473" marR="0" marT="0" marB="0" anchor="ctr">
                    <a:lnL>
                      <a:noFill/>
                    </a:lnL>
                    <a:lnR>
                      <a:noFill/>
                    </a:lnR>
                    <a:lnT>
                      <a:noFill/>
                    </a:lnT>
                    <a:lnB>
                      <a:noFill/>
                    </a:lnB>
                    <a:solidFill>
                      <a:srgbClr val="8EA9DB"/>
                    </a:solidFill>
                  </a:tcPr>
                </a:tc>
                <a:tc>
                  <a:txBody>
                    <a:bodyPr/>
                    <a:lstStyle/>
                    <a:p>
                      <a:pPr algn="l" rtl="0" fontAlgn="ctr"/>
                      <a:r>
                        <a:rPr lang="de-DE" sz="900" b="0" i="0" u="none" strike="noStrike" dirty="0">
                          <a:solidFill>
                            <a:srgbClr val="FFFFFF"/>
                          </a:solidFill>
                          <a:effectLst/>
                          <a:latin typeface="Century Gothic" panose="020B0502020202020204" pitchFamily="34" charset="0"/>
                        </a:rPr>
                        <a:t>Wir bieten </a:t>
                      </a:r>
                      <a:r>
                        <a:rPr lang="de-DE" sz="900" b="1" i="0" u="none" strike="noStrike" dirty="0">
                          <a:solidFill>
                            <a:srgbClr val="FFFFFF"/>
                          </a:solidFill>
                          <a:effectLst/>
                          <a:latin typeface="Century Gothic" panose="020B0502020202020204" pitchFamily="34" charset="0"/>
                        </a:rPr>
                        <a:t>bequeme</a:t>
                      </a:r>
                      <a:r>
                        <a:rPr lang="de-DE" sz="900" b="0" i="0" u="none" strike="noStrike" dirty="0">
                          <a:solidFill>
                            <a:srgbClr val="FFFFFF"/>
                          </a:solidFill>
                          <a:effectLst/>
                          <a:latin typeface="Century Gothic" panose="020B0502020202020204" pitchFamily="34" charset="0"/>
                        </a:rPr>
                        <a:t> </a:t>
                      </a:r>
                      <a:r>
                        <a:rPr lang="de-DE" sz="900" b="1" i="0" u="none" strike="noStrike" dirty="0">
                          <a:solidFill>
                            <a:srgbClr val="FFFFFF"/>
                          </a:solidFill>
                          <a:effectLst/>
                          <a:latin typeface="Century Gothic" panose="020B0502020202020204" pitchFamily="34" charset="0"/>
                        </a:rPr>
                        <a:t>Schnellladestationen</a:t>
                      </a:r>
                      <a:r>
                        <a:rPr lang="de-DE" sz="900" b="0" i="0" u="none" strike="noStrike" dirty="0">
                          <a:solidFill>
                            <a:srgbClr val="FFFFFF"/>
                          </a:solidFill>
                          <a:effectLst/>
                          <a:latin typeface="Century Gothic" panose="020B0502020202020204" pitchFamily="34" charset="0"/>
                        </a:rPr>
                        <a:t>, die strategisch in der ganzen Stadt platziert sind, um die „Reichweiten-Angst“ von Besitzer*innen von Elektrofahrzeugen zu minimieren.</a:t>
                      </a:r>
                    </a:p>
                    <a:p>
                      <a:pPr algn="l" rtl="0" fontAlgn="ctr"/>
                      <a:r>
                        <a:rPr lang="de-DE" sz="900" b="1" i="0" u="none" strike="noStrike" dirty="0">
                          <a:solidFill>
                            <a:srgbClr val="FFFFFF"/>
                          </a:solidFill>
                          <a:effectLst/>
                          <a:latin typeface="Century Gothic" panose="020B0502020202020204" pitchFamily="34" charset="0"/>
                        </a:rPr>
                        <a:t>Wir bieten abonnementbasierte Services </a:t>
                      </a:r>
                      <a:r>
                        <a:rPr lang="de-DE" sz="900" b="0" i="0" u="none" strike="noStrike" dirty="0">
                          <a:solidFill>
                            <a:srgbClr val="FFFFFF"/>
                          </a:solidFill>
                          <a:effectLst/>
                          <a:latin typeface="Century Gothic" panose="020B0502020202020204" pitchFamily="34" charset="0"/>
                        </a:rPr>
                        <a:t>mit </a:t>
                      </a:r>
                      <a:r>
                        <a:rPr lang="de-DE" sz="900" b="1" i="0" u="none" strike="noStrike" dirty="0">
                          <a:solidFill>
                            <a:srgbClr val="FFFFFF"/>
                          </a:solidFill>
                          <a:effectLst/>
                          <a:latin typeface="Century Gothic" panose="020B0502020202020204" pitchFamily="34" charset="0"/>
                        </a:rPr>
                        <a:t>Premium-Optionen </a:t>
                      </a:r>
                      <a:r>
                        <a:rPr lang="de-DE" sz="900" b="0" i="0" u="none" strike="noStrike" dirty="0">
                          <a:solidFill>
                            <a:srgbClr val="FFFFFF"/>
                          </a:solidFill>
                          <a:effectLst/>
                          <a:latin typeface="Century Gothic" panose="020B0502020202020204" pitchFamily="34" charset="0"/>
                        </a:rPr>
                        <a:t>für schnelleres Laden.</a:t>
                      </a:r>
                    </a:p>
                  </a:txBody>
                  <a:tcPr marL="52473" marR="0" marT="0" marB="0" anchor="ctr">
                    <a:lnL>
                      <a:noFill/>
                    </a:lnL>
                    <a:lnR>
                      <a:noFill/>
                    </a:lnR>
                    <a:lnT>
                      <a:noFill/>
                    </a:lnT>
                    <a:lnB>
                      <a:noFill/>
                    </a:lnB>
                    <a:solidFill>
                      <a:srgbClr val="8EA9DB"/>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de-DE" sz="1400" b="0" i="0" u="none" strike="noStrike" dirty="0">
                          <a:solidFill>
                            <a:srgbClr val="FFFFFF"/>
                          </a:solidFill>
                          <a:effectLst/>
                          <a:latin typeface="Century Gothic" panose="020B0502020202020204" pitchFamily="34" charset="0"/>
                        </a:rPr>
                        <a:t>4. WICHTIGE AKTIVITÄTEN</a:t>
                      </a:r>
                    </a:p>
                  </a:txBody>
                  <a:tcPr marL="52473" marR="0" marT="0" marB="0" anchor="ctr">
                    <a:lnL>
                      <a:noFill/>
                    </a:lnL>
                    <a:lnR>
                      <a:noFill/>
                    </a:lnR>
                    <a:lnT>
                      <a:noFill/>
                    </a:lnT>
                    <a:lnB>
                      <a:noFill/>
                    </a:lnB>
                    <a:solidFill>
                      <a:srgbClr val="5B9BD5"/>
                    </a:solidFill>
                  </a:tcPr>
                </a:tc>
                <a:tc>
                  <a:txBody>
                    <a:bodyPr/>
                    <a:lstStyle/>
                    <a:p>
                      <a:pPr marL="228600" indent="-228600" algn="l" rtl="0" fontAlgn="ctr">
                        <a:buFont typeface="+mj-lt"/>
                        <a:buAutoNum type="arabicPeriod"/>
                      </a:pPr>
                      <a:r>
                        <a:rPr lang="de-DE" sz="900" b="0" i="0" u="none" strike="noStrike" dirty="0">
                          <a:solidFill>
                            <a:srgbClr val="FFFFFF"/>
                          </a:solidFill>
                          <a:effectLst/>
                          <a:latin typeface="Century Gothic" panose="020B0502020202020204" pitchFamily="34" charset="0"/>
                        </a:rPr>
                        <a:t>Ein Netzwerk aus hocheffizienten Ladestationen für Elektrofahrzeuge installieren und warten</a:t>
                      </a:r>
                    </a:p>
                    <a:p>
                      <a:pPr marL="228600" indent="-228600" algn="l" rtl="0" fontAlgn="ctr">
                        <a:buFont typeface="+mj-lt"/>
                        <a:buAutoNum type="arabicPeriod"/>
                      </a:pPr>
                      <a:r>
                        <a:rPr lang="de-DE" sz="900" b="0" i="0" u="none" strike="noStrike" dirty="0">
                          <a:solidFill>
                            <a:srgbClr val="FFFFFF"/>
                          </a:solidFill>
                          <a:effectLst/>
                          <a:latin typeface="Century Gothic" panose="020B0502020202020204" pitchFamily="34" charset="0"/>
                        </a:rPr>
                        <a:t>Zwecks Installation von Ladestationen Partnerschaften mit Einzelhändlern aufbauen</a:t>
                      </a:r>
                    </a:p>
                    <a:p>
                      <a:pPr marL="228600" indent="-228600" algn="l" rtl="0" fontAlgn="ctr">
                        <a:buFont typeface="+mj-lt"/>
                        <a:buAutoNum type="arabicPeriod"/>
                      </a:pPr>
                      <a:r>
                        <a:rPr lang="de-DE" sz="900" b="0" i="0" u="none" strike="noStrike" dirty="0">
                          <a:solidFill>
                            <a:srgbClr val="FFFFFF"/>
                          </a:solidFill>
                          <a:effectLst/>
                          <a:latin typeface="Century Gothic" panose="020B0502020202020204" pitchFamily="34" charset="0"/>
                        </a:rPr>
                        <a:t>Öffentlichkeitsarbeit durchführen, um die Akzeptanz von Elektrofahrzeugen zu fördern</a:t>
                      </a:r>
                    </a:p>
                  </a:txBody>
                  <a:tcPr marL="52473" marR="0" marT="0" marB="0" anchor="ctr">
                    <a:lnL>
                      <a:noFill/>
                    </a:lnL>
                    <a:lnR>
                      <a:noFill/>
                    </a:lnR>
                    <a:lnT>
                      <a:noFill/>
                    </a:lnT>
                    <a:lnB>
                      <a:noFill/>
                    </a:lnB>
                    <a:solidFill>
                      <a:srgbClr val="5B9BD5"/>
                    </a:solidFill>
                  </a:tcPr>
                </a:tc>
                <a:extLst>
                  <a:ext uri="{0D108BD9-81ED-4DB2-BD59-A6C34878D82A}">
                    <a16:rowId xmlns:a16="http://schemas.microsoft.com/office/drawing/2014/main" val="769286171"/>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18787024"/>
                  </a:ext>
                </a:extLst>
              </a:tr>
              <a:tr h="1043385">
                <a:tc>
                  <a:txBody>
                    <a:bodyPr/>
                    <a:lstStyle/>
                    <a:p>
                      <a:pPr algn="l" rtl="0" fontAlgn="ctr"/>
                      <a:r>
                        <a:rPr lang="de-DE" sz="1400" b="0" i="0" u="none" strike="noStrike" dirty="0">
                          <a:solidFill>
                            <a:srgbClr val="FFFFFF"/>
                          </a:solidFill>
                          <a:effectLst/>
                          <a:latin typeface="Century Gothic" panose="020B0502020202020204" pitchFamily="34" charset="0"/>
                        </a:rPr>
                        <a:t>5. WICHTIGSTE RESSOURCEN</a:t>
                      </a:r>
                    </a:p>
                  </a:txBody>
                  <a:tcPr marL="52473" marR="0" marT="0" marB="0" anchor="ctr">
                    <a:lnL>
                      <a:noFill/>
                    </a:lnL>
                    <a:lnR>
                      <a:noFill/>
                    </a:lnR>
                    <a:lnT>
                      <a:noFill/>
                    </a:lnT>
                    <a:lnB>
                      <a:noFill/>
                    </a:lnB>
                    <a:solidFill>
                      <a:srgbClr val="2F75B5"/>
                    </a:solidFill>
                  </a:tcPr>
                </a:tc>
                <a:tc>
                  <a:txBody>
                    <a:bodyPr/>
                    <a:lstStyle/>
                    <a:p>
                      <a:pPr algn="l" rtl="0" fontAlgn="b"/>
                      <a:r>
                        <a:rPr lang="de-DE" sz="900" b="0" i="0" u="none" strike="noStrike" dirty="0">
                          <a:solidFill>
                            <a:srgbClr val="FFFFFF"/>
                          </a:solidFill>
                          <a:effectLst/>
                          <a:latin typeface="Century Gothic" panose="020B0502020202020204" pitchFamily="34" charset="0"/>
                        </a:rPr>
                        <a:t>Wir brauchen ein Team aus qualifizierten Technikern, die sich auf Hochspannungsanlagen und Lösungen für erneuerbare Energien spezialisiert haben.</a:t>
                      </a:r>
                    </a:p>
                    <a:p>
                      <a:pPr algn="l" rtl="0" fontAlgn="b"/>
                      <a:r>
                        <a:rPr lang="de-DE" sz="900" b="0" i="0" u="none" strike="noStrike" dirty="0">
                          <a:solidFill>
                            <a:srgbClr val="FFFFFF"/>
                          </a:solidFill>
                          <a:effectLst/>
                          <a:latin typeface="Century Gothic" panose="020B0502020202020204" pitchFamily="34" charset="0"/>
                        </a:rPr>
                        <a:t>Wir müssen mit Energieversorgern zusammenarbeiten, um eine zuverlässige Versorgung mit grüner Energie zu gewährleisten.</a:t>
                      </a:r>
                    </a:p>
                  </a:txBody>
                  <a:tcPr marL="52473" marR="0" marT="0" marB="0" anchor="ctr">
                    <a:lnL>
                      <a:noFill/>
                    </a:lnL>
                    <a:lnR>
                      <a:noFill/>
                    </a:lnR>
                    <a:lnT>
                      <a:noFill/>
                    </a:lnT>
                    <a:lnB>
                      <a:noFill/>
                    </a:lnB>
                    <a:solidFill>
                      <a:srgbClr val="2F75B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ctr"/>
                      <a:r>
                        <a:rPr lang="de-DE" sz="1400" b="0" i="0" u="none" strike="noStrike" dirty="0">
                          <a:solidFill>
                            <a:srgbClr val="FFFFFF"/>
                          </a:solidFill>
                          <a:effectLst/>
                          <a:latin typeface="Century Gothic" panose="020B0502020202020204" pitchFamily="34" charset="0"/>
                        </a:rPr>
                        <a:t>6. WICHTIGE PARTNER-SCHAFTEN</a:t>
                      </a:r>
                    </a:p>
                  </a:txBody>
                  <a:tcPr marL="52473" marR="0" marT="0" marB="0" anchor="ctr">
                    <a:lnL>
                      <a:noFill/>
                    </a:lnL>
                    <a:lnR>
                      <a:noFill/>
                    </a:lnR>
                    <a:lnT>
                      <a:noFill/>
                    </a:lnT>
                    <a:lnB>
                      <a:noFill/>
                    </a:lnB>
                    <a:solidFill>
                      <a:srgbClr val="1F4E78"/>
                    </a:solidFill>
                  </a:tcPr>
                </a:tc>
                <a:tc>
                  <a:txBody>
                    <a:bodyPr/>
                    <a:lstStyle/>
                    <a:p>
                      <a:pPr algn="l" rtl="0" fontAlgn="b"/>
                      <a:r>
                        <a:rPr lang="de-DE" sz="900" b="0" i="0" u="none" strike="noStrike" dirty="0">
                          <a:solidFill>
                            <a:srgbClr val="FFFFFF"/>
                          </a:solidFill>
                          <a:effectLst/>
                          <a:latin typeface="Century Gothic" panose="020B0502020202020204" pitchFamily="34" charset="0"/>
                        </a:rPr>
                        <a:t>Wir arbeiten mit lokalen Unternehmen </a:t>
                      </a:r>
                      <a:br>
                        <a:rPr lang="de-DE" sz="900" b="0" i="0" u="none" strike="noStrike" dirty="0">
                          <a:solidFill>
                            <a:srgbClr val="FFFFFF"/>
                          </a:solidFill>
                          <a:effectLst/>
                          <a:latin typeface="Century Gothic" panose="020B0502020202020204" pitchFamily="34" charset="0"/>
                        </a:rPr>
                      </a:br>
                      <a:r>
                        <a:rPr lang="de-DE" sz="900" b="0" i="0" u="none" strike="noStrike" dirty="0">
                          <a:solidFill>
                            <a:srgbClr val="FFFFFF"/>
                          </a:solidFill>
                          <a:effectLst/>
                          <a:latin typeface="Century Gothic" panose="020B0502020202020204" pitchFamily="34" charset="0"/>
                        </a:rPr>
                        <a:t>und Einkaufszentren zusammen, um dort Ladestationen zu installieren.</a:t>
                      </a:r>
                    </a:p>
                    <a:p>
                      <a:pPr algn="l" rtl="0" fontAlgn="b"/>
                      <a:r>
                        <a:rPr lang="de-DE" sz="900" b="0" i="0" u="none" strike="noStrike" dirty="0">
                          <a:solidFill>
                            <a:srgbClr val="FFFFFF"/>
                          </a:solidFill>
                          <a:effectLst/>
                          <a:latin typeface="Century Gothic" panose="020B0502020202020204" pitchFamily="34" charset="0"/>
                        </a:rPr>
                        <a:t>Wir arbeiten mit Kommunalverwaltungen zusammen, um Ladestationen in öffentliche Verkehrsbereiche zu integrieren und Genehmigungen für Installationen einzuholen.</a:t>
                      </a:r>
                    </a:p>
                  </a:txBody>
                  <a:tcPr marL="52473" marR="0" marT="0" marB="0" anchor="ctr">
                    <a:lnL>
                      <a:noFill/>
                    </a:lnL>
                    <a:lnR>
                      <a:noFill/>
                    </a:lnR>
                    <a:lnT>
                      <a:noFill/>
                    </a:lnT>
                    <a:lnB>
                      <a:noFill/>
                    </a:lnB>
                    <a:solidFill>
                      <a:srgbClr val="1F4E78"/>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ctr"/>
                      <a:r>
                        <a:rPr lang="de-DE" sz="1400" b="0" i="0" u="none" strike="noStrike">
                          <a:solidFill>
                            <a:srgbClr val="FFFFFF"/>
                          </a:solidFill>
                          <a:effectLst/>
                          <a:latin typeface="Century Gothic" panose="020B0502020202020204" pitchFamily="34" charset="0"/>
                        </a:rPr>
                        <a:t>7. KANÄLE</a:t>
                      </a:r>
                    </a:p>
                  </a:txBody>
                  <a:tcPr marL="52473" marR="0" marT="0" marB="0" anchor="ctr">
                    <a:lnL>
                      <a:noFill/>
                    </a:lnL>
                    <a:lnR>
                      <a:noFill/>
                    </a:lnR>
                    <a:lnT>
                      <a:noFill/>
                    </a:lnT>
                    <a:lnB>
                      <a:noFill/>
                    </a:lnB>
                    <a:solidFill>
                      <a:srgbClr val="305496"/>
                    </a:solidFill>
                  </a:tcPr>
                </a:tc>
                <a:tc>
                  <a:txBody>
                    <a:bodyPr/>
                    <a:lstStyle/>
                    <a:p>
                      <a:pPr algn="l" rtl="0" fontAlgn="ctr"/>
                      <a:r>
                        <a:rPr lang="de-DE" sz="900" b="0" i="0" u="none" strike="noStrike" dirty="0">
                          <a:solidFill>
                            <a:srgbClr val="FFFFFF"/>
                          </a:solidFill>
                          <a:effectLst/>
                          <a:latin typeface="Century Gothic" panose="020B0502020202020204" pitchFamily="34" charset="0"/>
                        </a:rPr>
                        <a:t>Im Rahmen lokaler Veranstaltungen und Partnerschaften mit umweltfreundlichen Organisationen Menschen direkt ansprechen</a:t>
                      </a:r>
                    </a:p>
                    <a:p>
                      <a:pPr algn="l" rtl="0" fontAlgn="ctr"/>
                      <a:r>
                        <a:rPr lang="de-DE" sz="900" b="0" i="0" u="none" strike="noStrike" dirty="0" err="1">
                          <a:solidFill>
                            <a:srgbClr val="FFFFFF"/>
                          </a:solidFill>
                          <a:effectLst/>
                          <a:latin typeface="Century Gothic" panose="020B0502020202020204" pitchFamily="34" charset="0"/>
                        </a:rPr>
                        <a:t>Social</a:t>
                      </a:r>
                      <a:r>
                        <a:rPr lang="de-DE" sz="900" b="0" i="0" u="none" strike="noStrike" dirty="0">
                          <a:solidFill>
                            <a:srgbClr val="FFFFFF"/>
                          </a:solidFill>
                          <a:effectLst/>
                          <a:latin typeface="Century Gothic" panose="020B0502020202020204" pitchFamily="34" charset="0"/>
                        </a:rPr>
                        <a:t>-Media-Kampagnen durchführen, die sich auf Umweltvorteile und Komfort konzentrieren</a:t>
                      </a:r>
                    </a:p>
                  </a:txBody>
                  <a:tcPr marL="52473" marR="0" marT="0" marB="0" anchor="ctr">
                    <a:lnL>
                      <a:noFill/>
                    </a:lnL>
                    <a:lnR>
                      <a:noFill/>
                    </a:lnR>
                    <a:lnT>
                      <a:noFill/>
                    </a:lnT>
                    <a:lnB>
                      <a:noFill/>
                    </a:lnB>
                    <a:solidFill>
                      <a:srgbClr val="305496"/>
                    </a:solidFill>
                  </a:tcPr>
                </a:tc>
                <a:extLst>
                  <a:ext uri="{0D108BD9-81ED-4DB2-BD59-A6C34878D82A}">
                    <a16:rowId xmlns:a16="http://schemas.microsoft.com/office/drawing/2014/main" val="3504517366"/>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28249396"/>
                  </a:ext>
                </a:extLst>
              </a:tr>
              <a:tr h="1043385">
                <a:tc>
                  <a:txBody>
                    <a:bodyPr/>
                    <a:lstStyle/>
                    <a:p>
                      <a:pPr algn="l" rtl="0" fontAlgn="ctr"/>
                      <a:r>
                        <a:rPr lang="de-DE" sz="1400" b="0" i="0" u="none" strike="noStrike" dirty="0">
                          <a:solidFill>
                            <a:srgbClr val="FFFFFF"/>
                          </a:solidFill>
                          <a:effectLst/>
                          <a:latin typeface="Century Gothic" panose="020B0502020202020204" pitchFamily="34" charset="0"/>
                        </a:rPr>
                        <a:t>8. KUNDEN-BEZIEHUNGEN</a:t>
                      </a:r>
                    </a:p>
                  </a:txBody>
                  <a:tcPr marL="52473" marR="0" marT="0" marB="0" anchor="ctr">
                    <a:lnL>
                      <a:noFill/>
                    </a:lnL>
                    <a:lnR>
                      <a:noFill/>
                    </a:lnR>
                    <a:lnT>
                      <a:noFill/>
                    </a:lnT>
                    <a:lnB>
                      <a:noFill/>
                    </a:lnB>
                    <a:solidFill>
                      <a:srgbClr val="40889E"/>
                    </a:solidFill>
                  </a:tcPr>
                </a:tc>
                <a:tc>
                  <a:txBody>
                    <a:bodyPr/>
                    <a:lstStyle/>
                    <a:p>
                      <a:pPr algn="l" rtl="0" fontAlgn="ctr"/>
                      <a:r>
                        <a:rPr lang="de-DE" sz="900" b="0" i="0" u="none" strike="noStrike" dirty="0">
                          <a:solidFill>
                            <a:srgbClr val="FFFFFF"/>
                          </a:solidFill>
                          <a:effectLst/>
                          <a:latin typeface="Century Gothic" panose="020B0502020202020204" pitchFamily="34" charset="0"/>
                        </a:rPr>
                        <a:t>Wir werden die Kundenbindung durch eine App aufrechterhalten, die es den Nutzern ermöglicht, die nächstgelegene Ladestation zu finden, einen Ladeplatz zu reservieren und ihr Abonnement zu verwalten. Wir bieten einen 24/7-Kundensupport.</a:t>
                      </a:r>
                    </a:p>
                  </a:txBody>
                  <a:tcPr marL="52473" marR="0" marT="0" marB="0" anchor="ctr">
                    <a:lnL>
                      <a:noFill/>
                    </a:lnL>
                    <a:lnR>
                      <a:noFill/>
                    </a:lnR>
                    <a:lnT>
                      <a:noFill/>
                    </a:lnT>
                    <a:lnB>
                      <a:noFill/>
                    </a:lnB>
                    <a:solidFill>
                      <a:srgbClr val="40889E"/>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de-DE" sz="1400" b="0" i="0" u="none" strike="noStrike" dirty="0">
                          <a:solidFill>
                            <a:srgbClr val="FFFFFF"/>
                          </a:solidFill>
                          <a:effectLst/>
                          <a:latin typeface="Century Gothic" panose="020B0502020202020204" pitchFamily="34" charset="0"/>
                        </a:rPr>
                        <a:t>9. EINNAHME-QUELLEN</a:t>
                      </a:r>
                    </a:p>
                  </a:txBody>
                  <a:tcPr marL="52473" marR="0" marT="0" marB="0" anchor="ctr">
                    <a:lnL>
                      <a:noFill/>
                    </a:lnL>
                    <a:lnR>
                      <a:noFill/>
                    </a:lnR>
                    <a:lnT>
                      <a:noFill/>
                    </a:lnT>
                    <a:lnB>
                      <a:noFill/>
                    </a:lnB>
                    <a:solidFill>
                      <a:srgbClr val="548235"/>
                    </a:solidFill>
                  </a:tcPr>
                </a:tc>
                <a:tc>
                  <a:txBody>
                    <a:bodyPr/>
                    <a:lstStyle/>
                    <a:p>
                      <a:pPr algn="l" rtl="0" fontAlgn="ctr"/>
                      <a:r>
                        <a:rPr lang="de-DE" sz="900" b="0" i="0" u="none" strike="noStrike" dirty="0">
                          <a:solidFill>
                            <a:srgbClr val="FFFFFF"/>
                          </a:solidFill>
                          <a:effectLst/>
                          <a:latin typeface="Century Gothic" panose="020B0502020202020204" pitchFamily="34" charset="0"/>
                        </a:rPr>
                        <a:t>Wir generieren Einnahmen durch monatliche Abonnements, die Benutzer*innen unbegrenzten Ladezugriff gewähren.</a:t>
                      </a:r>
                    </a:p>
                    <a:p>
                      <a:pPr algn="l" rtl="0" fontAlgn="ctr"/>
                      <a:r>
                        <a:rPr lang="de-DE" sz="900" b="0" i="0" u="none" strike="noStrike" dirty="0">
                          <a:solidFill>
                            <a:srgbClr val="FFFFFF"/>
                          </a:solidFill>
                          <a:effectLst/>
                          <a:latin typeface="Century Gothic" panose="020B0502020202020204" pitchFamily="34" charset="0"/>
                        </a:rPr>
                        <a:t>Wir generieren auch Einnahmen aus Pay-per-Charge-Diensten für Gelegenheitsnutzer*innen.</a:t>
                      </a:r>
                    </a:p>
                  </a:txBody>
                  <a:tcPr marL="52473" marR="0" marT="0" marB="0" anchor="ctr">
                    <a:lnL>
                      <a:noFill/>
                    </a:lnL>
                    <a:lnR>
                      <a:noFill/>
                    </a:lnR>
                    <a:lnT>
                      <a:noFill/>
                    </a:lnT>
                    <a:lnB>
                      <a:noFill/>
                    </a:lnB>
                    <a:solidFill>
                      <a:srgbClr val="54823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de-DE" sz="1400" b="0" i="0" u="none" strike="noStrike" dirty="0">
                          <a:solidFill>
                            <a:srgbClr val="FFFFFF"/>
                          </a:solidFill>
                          <a:effectLst/>
                          <a:latin typeface="Century Gothic" panose="020B0502020202020204" pitchFamily="34" charset="0"/>
                        </a:rPr>
                        <a:t>10. KOSTEN-STRUKTUR</a:t>
                      </a:r>
                    </a:p>
                  </a:txBody>
                  <a:tcPr marL="52473" marR="0" marT="0" marB="0" anchor="ctr">
                    <a:lnL>
                      <a:noFill/>
                    </a:lnL>
                    <a:lnR>
                      <a:noFill/>
                    </a:lnR>
                    <a:lnT>
                      <a:noFill/>
                    </a:lnT>
                    <a:lnB>
                      <a:noFill/>
                    </a:lnB>
                    <a:solidFill>
                      <a:srgbClr val="70AD47"/>
                    </a:solidFill>
                  </a:tcPr>
                </a:tc>
                <a:tc>
                  <a:txBody>
                    <a:bodyPr/>
                    <a:lstStyle/>
                    <a:p>
                      <a:pPr algn="l" rtl="0" fontAlgn="ctr"/>
                      <a:r>
                        <a:rPr lang="de-DE" sz="900" b="0" i="0" u="none" strike="noStrike" dirty="0">
                          <a:solidFill>
                            <a:srgbClr val="FFFFFF"/>
                          </a:solidFill>
                          <a:effectLst/>
                          <a:latin typeface="Century Gothic" panose="020B0502020202020204" pitchFamily="34" charset="0"/>
                        </a:rPr>
                        <a:t>Zu den größten Kostenfaktoren gehören die Installation von Ladestationen, die Wartung, die Softwareentwicklung und das Marketing.</a:t>
                      </a:r>
                    </a:p>
                    <a:p>
                      <a:pPr algn="l" rtl="0" fontAlgn="ctr"/>
                      <a:r>
                        <a:rPr lang="de-DE" sz="900" b="0" i="0" u="none" strike="noStrike" dirty="0">
                          <a:solidFill>
                            <a:srgbClr val="FFFFFF"/>
                          </a:solidFill>
                          <a:effectLst/>
                          <a:latin typeface="Century Gothic" panose="020B0502020202020204" pitchFamily="34" charset="0"/>
                        </a:rPr>
                        <a:t>Die Betriebskosten werden teilweise durch staatliche Zuschüsse und Anreize zur Förderung grüner Energielösungen kompensiert.</a:t>
                      </a:r>
                    </a:p>
                  </a:txBody>
                  <a:tcPr marL="52473" marR="0" marT="0" marB="0" anchor="ctr">
                    <a:lnL>
                      <a:noFill/>
                    </a:lnL>
                    <a:lnR>
                      <a:noFill/>
                    </a:lnR>
                    <a:lnT>
                      <a:noFill/>
                    </a:lnT>
                    <a:lnB>
                      <a:noFill/>
                    </a:lnB>
                    <a:solidFill>
                      <a:srgbClr val="70AD47"/>
                    </a:solidFill>
                  </a:tcPr>
                </a:tc>
                <a:extLst>
                  <a:ext uri="{0D108BD9-81ED-4DB2-BD59-A6C34878D82A}">
                    <a16:rowId xmlns:a16="http://schemas.microsoft.com/office/drawing/2014/main" val="656687480"/>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14717237"/>
                  </a:ext>
                </a:extLst>
              </a:tr>
              <a:tr h="868680">
                <a:tc>
                  <a:txBody>
                    <a:bodyPr/>
                    <a:lstStyle/>
                    <a:p>
                      <a:pPr algn="l" rtl="0" fontAlgn="ctr"/>
                      <a:r>
                        <a:rPr lang="de-DE" sz="1400" b="0" i="0" u="none" strike="noStrike" dirty="0">
                          <a:solidFill>
                            <a:srgbClr val="FFFFFF"/>
                          </a:solidFill>
                          <a:effectLst/>
                          <a:latin typeface="Century Gothic" panose="020B0502020202020204" pitchFamily="34" charset="0"/>
                        </a:rPr>
                        <a:t>11. SOZIALER BEITRAG</a:t>
                      </a:r>
                    </a:p>
                  </a:txBody>
                  <a:tcPr marL="52473" marR="0" marT="0" marB="0" anchor="ctr">
                    <a:lnL>
                      <a:noFill/>
                    </a:lnL>
                    <a:lnR>
                      <a:noFill/>
                    </a:lnR>
                    <a:lnT>
                      <a:noFill/>
                    </a:lnT>
                    <a:lnB>
                      <a:noFill/>
                    </a:lnB>
                    <a:solidFill>
                      <a:srgbClr val="375623"/>
                    </a:solidFill>
                  </a:tcPr>
                </a:tc>
                <a:tc gridSpan="7">
                  <a:txBody>
                    <a:bodyPr/>
                    <a:lstStyle/>
                    <a:p>
                      <a:pPr algn="l" rtl="0" fontAlgn="ctr"/>
                      <a:r>
                        <a:rPr lang="de-DE" sz="900" b="0" i="0" u="none" strike="noStrike" dirty="0">
                          <a:solidFill>
                            <a:srgbClr val="FFFFFF"/>
                          </a:solidFill>
                          <a:effectLst/>
                          <a:latin typeface="Century Gothic" panose="020B0502020202020204" pitchFamily="34" charset="0"/>
                        </a:rPr>
                        <a:t>Wir wollen die Kohlendioxidemissionen in den Städten reduzieren, indem wir den Zugang zum Laden von Elektrofahrzeugen erleichtern und so den Übergang zur Elektromobilität beschleunigen.</a:t>
                      </a:r>
                    </a:p>
                    <a:p>
                      <a:pPr algn="l" rtl="0" fontAlgn="ctr"/>
                      <a:r>
                        <a:rPr lang="de-DE" sz="900" b="0" i="0" u="none" strike="noStrike" dirty="0">
                          <a:solidFill>
                            <a:srgbClr val="FFFFFF"/>
                          </a:solidFill>
                          <a:effectLst/>
                          <a:latin typeface="Century Gothic" panose="020B0502020202020204" pitchFamily="34" charset="0"/>
                        </a:rPr>
                        <a:t>Wir messen unseren Beitrag an der Anzahl der von uns installierten Ladestationen, der zunehmenden Nutzung von Elektrofahrzeugen in den Gebieten, in denen wir Ladestationen anbieten, und der Reduzierung von Treibhausgasen.</a:t>
                      </a:r>
                    </a:p>
                  </a:txBody>
                  <a:tcPr marL="52473" marR="0" marT="0"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166442"/>
                  </a:ext>
                </a:extLst>
              </a:tr>
            </a:tbl>
          </a:graphicData>
        </a:graphic>
      </p:graphicFrame>
      <p:sp>
        <p:nvSpPr>
          <p:cNvPr id="12" name="Arrow: Down 11">
            <a:extLst>
              <a:ext uri="{FF2B5EF4-FFF2-40B4-BE49-F238E27FC236}">
                <a16:creationId xmlns:a16="http://schemas.microsoft.com/office/drawing/2014/main" id="{8DD3E53D-1FE3-0470-F68B-0E9ADCE48B51}"/>
              </a:ext>
            </a:extLst>
          </p:cNvPr>
          <p:cNvSpPr/>
          <p:nvPr/>
        </p:nvSpPr>
        <p:spPr>
          <a:xfrm>
            <a:off x="614807" y="1785239"/>
            <a:ext cx="276225" cy="40005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 name="Arrow: Down 13">
            <a:extLst>
              <a:ext uri="{FF2B5EF4-FFF2-40B4-BE49-F238E27FC236}">
                <a16:creationId xmlns:a16="http://schemas.microsoft.com/office/drawing/2014/main" id="{3A1EEAD3-97D4-4D3E-A71F-CF3349B6A78D}"/>
              </a:ext>
            </a:extLst>
          </p:cNvPr>
          <p:cNvSpPr/>
          <p:nvPr/>
        </p:nvSpPr>
        <p:spPr>
          <a:xfrm rot="16200000">
            <a:off x="4035299" y="1902426"/>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 name="Arrow: Down 17">
            <a:extLst>
              <a:ext uri="{FF2B5EF4-FFF2-40B4-BE49-F238E27FC236}">
                <a16:creationId xmlns:a16="http://schemas.microsoft.com/office/drawing/2014/main" id="{13513D69-1F35-4832-8021-80C105D6199F}"/>
              </a:ext>
            </a:extLst>
          </p:cNvPr>
          <p:cNvSpPr/>
          <p:nvPr/>
        </p:nvSpPr>
        <p:spPr>
          <a:xfrm rot="16200000">
            <a:off x="8010794" y="1902425"/>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Arrow: Down 26">
            <a:extLst>
              <a:ext uri="{FF2B5EF4-FFF2-40B4-BE49-F238E27FC236}">
                <a16:creationId xmlns:a16="http://schemas.microsoft.com/office/drawing/2014/main" id="{0568736E-948C-BB98-44D6-81CF9FBDE6B6}"/>
              </a:ext>
            </a:extLst>
          </p:cNvPr>
          <p:cNvSpPr/>
          <p:nvPr/>
        </p:nvSpPr>
        <p:spPr>
          <a:xfrm rot="16200000">
            <a:off x="4035299" y="3114074"/>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 name="Arrow: Down 27">
            <a:extLst>
              <a:ext uri="{FF2B5EF4-FFF2-40B4-BE49-F238E27FC236}">
                <a16:creationId xmlns:a16="http://schemas.microsoft.com/office/drawing/2014/main" id="{02980E60-8A49-DB6F-E1B0-1139B56599D4}"/>
              </a:ext>
            </a:extLst>
          </p:cNvPr>
          <p:cNvSpPr/>
          <p:nvPr/>
        </p:nvSpPr>
        <p:spPr>
          <a:xfrm rot="16200000">
            <a:off x="8010794" y="311407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 name="Arrow: Down 28">
            <a:extLst>
              <a:ext uri="{FF2B5EF4-FFF2-40B4-BE49-F238E27FC236}">
                <a16:creationId xmlns:a16="http://schemas.microsoft.com/office/drawing/2014/main" id="{46A8C1EF-F8A3-4A19-0E6A-6DA669707BD2}"/>
              </a:ext>
            </a:extLst>
          </p:cNvPr>
          <p:cNvSpPr/>
          <p:nvPr/>
        </p:nvSpPr>
        <p:spPr>
          <a:xfrm rot="16200000">
            <a:off x="4035299" y="431463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Arrow: Down 29">
            <a:extLst>
              <a:ext uri="{FF2B5EF4-FFF2-40B4-BE49-F238E27FC236}">
                <a16:creationId xmlns:a16="http://schemas.microsoft.com/office/drawing/2014/main" id="{604268AE-92D6-B4E4-564E-A908D13C12BD}"/>
              </a:ext>
            </a:extLst>
          </p:cNvPr>
          <p:cNvSpPr/>
          <p:nvPr/>
        </p:nvSpPr>
        <p:spPr>
          <a:xfrm rot="16200000">
            <a:off x="8010794" y="4314632"/>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22578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35016272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1123</TotalTime>
  <Words>586</Words>
  <Application>Microsoft Office PowerPoint</Application>
  <PresentationFormat>Widescreen</PresentationFormat>
  <Paragraphs>43</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40</cp:revision>
  <dcterms:created xsi:type="dcterms:W3CDTF">2022-05-22T18:55:25Z</dcterms:created>
  <dcterms:modified xsi:type="dcterms:W3CDTF">2024-09-14T06:37:27Z</dcterms:modified>
</cp:coreProperties>
</file>