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08" d="100"/>
          <a:sy n="108" d="100"/>
        </p:scale>
        <p:origin x="52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7F37518-1EEC-4A34-BDA2-50380605ECFE}"/>
    <pc:docChg chg="undo custSel modSld">
      <pc:chgData name="Bess Dunlevy" userId="dd4b9a8537dbe9d0" providerId="LiveId" clId="{A7F37518-1EEC-4A34-BDA2-50380605ECFE}" dt="2024-06-25T00:40:45.822" v="11" actId="1076"/>
      <pc:docMkLst>
        <pc:docMk/>
      </pc:docMkLst>
      <pc:sldChg chg="modSp mod">
        <pc:chgData name="Bess Dunlevy" userId="dd4b9a8537dbe9d0" providerId="LiveId" clId="{A7F37518-1EEC-4A34-BDA2-50380605ECFE}" dt="2024-06-25T00:40:45.822" v="11" actId="1076"/>
        <pc:sldMkLst>
          <pc:docMk/>
          <pc:sldMk cId="1508588292" sldId="342"/>
        </pc:sldMkLst>
        <pc:spChg chg="mod">
          <ac:chgData name="Bess Dunlevy" userId="dd4b9a8537dbe9d0" providerId="LiveId" clId="{A7F37518-1EEC-4A34-BDA2-50380605ECFE}" dt="2024-06-25T00:29:56.623" v="1" actId="20577"/>
          <ac:spMkLst>
            <pc:docMk/>
            <pc:sldMk cId="1508588292" sldId="342"/>
            <ac:spMk id="33" creationId="{143A449B-AAB7-994A-92CE-8F48E2CA7DF6}"/>
          </ac:spMkLst>
        </pc:spChg>
        <pc:picChg chg="mod">
          <ac:chgData name="Bess Dunlevy" userId="dd4b9a8537dbe9d0" providerId="LiveId" clId="{A7F37518-1EEC-4A34-BDA2-50380605ECFE}" dt="2024-06-25T00:40:45.822" v="11" actId="1076"/>
          <ac:picMkLst>
            <pc:docMk/>
            <pc:sldMk cId="1508588292" sldId="342"/>
            <ac:picMk id="6" creationId="{24DA46BC-CB2B-27AA-8C4A-B58AAAE21E49}"/>
          </ac:picMkLst>
        </pc:picChg>
      </pc:sldChg>
      <pc:sldChg chg="modSp mod">
        <pc:chgData name="Bess Dunlevy" userId="dd4b9a8537dbe9d0" providerId="LiveId" clId="{A7F37518-1EEC-4A34-BDA2-50380605ECFE}" dt="2024-06-25T00:40:39.391" v="9" actId="20577"/>
        <pc:sldMkLst>
          <pc:docMk/>
          <pc:sldMk cId="1955100154" sldId="365"/>
        </pc:sldMkLst>
        <pc:graphicFrameChg chg="mod modGraphic">
          <ac:chgData name="Bess Dunlevy" userId="dd4b9a8537dbe9d0" providerId="LiveId" clId="{A7F37518-1EEC-4A34-BDA2-50380605ECFE}" dt="2024-06-25T00:40:39.391" v="9" actId="20577"/>
          <ac:graphicFrameMkLst>
            <pc:docMk/>
            <pc:sldMk cId="1955100154" sldId="365"/>
            <ac:graphicFrameMk id="16" creationId="{81617E5D-454D-6140-82BA-0AC3CB567C2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08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pPr rtl="0"/>
            <a:r>
              <a:rPr lang="de-DE" sz="2800" b="1">
                <a:solidFill>
                  <a:schemeClr val="tx1">
                    <a:lumMod val="65000"/>
                    <a:lumOff val="35000"/>
                  </a:schemeClr>
                </a:solidFill>
                <a:latin typeface="Century Gothic" panose="020B0502020202020204" pitchFamily="34" charset="0"/>
              </a:rPr>
              <a:t>VORLAGE FÜR EIN EINFACHES BUSINESS MODEL CANVAS (BEISPIEL)</a:t>
            </a:r>
          </a:p>
        </p:txBody>
      </p:sp>
      <p:pic>
        <p:nvPicPr>
          <p:cNvPr id="6" name="Picture 5">
            <a:extLst>
              <a:ext uri="{FF2B5EF4-FFF2-40B4-BE49-F238E27FC236}">
                <a16:creationId xmlns:a16="http://schemas.microsoft.com/office/drawing/2014/main" id="{24DA46BC-CB2B-27AA-8C4A-B58AAAE21E49}"/>
              </a:ext>
            </a:extLst>
          </p:cNvPr>
          <p:cNvPicPr>
            <a:picLocks noChangeAspect="1"/>
          </p:cNvPicPr>
          <p:nvPr/>
        </p:nvPicPr>
        <p:blipFill>
          <a:blip r:embed="rId3"/>
          <a:srcRect/>
          <a:stretch/>
        </p:blipFill>
        <p:spPr>
          <a:xfrm>
            <a:off x="335044" y="1933575"/>
            <a:ext cx="8580149" cy="4826334"/>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2FFB954C-153B-3A49-1C9B-1473C1D7C12C}"/>
              </a:ext>
            </a:extLst>
          </p:cNvPr>
          <p:cNvPicPr>
            <a:picLocks noChangeAspect="1"/>
          </p:cNvPicPr>
          <p:nvPr/>
        </p:nvPicPr>
        <p:blipFill>
          <a:blip r:embed="rId5"/>
          <a:srcRect/>
          <a:stretch/>
        </p:blipFill>
        <p:spPr>
          <a:xfrm>
            <a:off x="8756963" y="229704"/>
            <a:ext cx="2792864" cy="55548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88F903-9E83-6DD1-25F2-DD0D60A0D68A}"/>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ED1AEF-41FF-4224-873E-6D4109FA5549}"/>
              </a:ext>
            </a:extLst>
          </p:cNvPr>
          <p:cNvSpPr txBox="1"/>
          <p:nvPr/>
        </p:nvSpPr>
        <p:spPr>
          <a:xfrm>
            <a:off x="161597" y="111009"/>
            <a:ext cx="11838949" cy="954107"/>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VORLAGE FÜR EIN BUSINESS </a:t>
            </a:r>
            <a:br>
              <a:rPr lang="en-US" sz="2800" dirty="0">
                <a:solidFill>
                  <a:schemeClr val="tx1">
                    <a:lumMod val="65000"/>
                    <a:lumOff val="35000"/>
                  </a:schemeClr>
                </a:solidFill>
                <a:latin typeface="Century Gothic" panose="020B0502020202020204" pitchFamily="34" charset="0"/>
              </a:rPr>
            </a:br>
            <a:r>
              <a:rPr lang="de-DE" sz="2800">
                <a:solidFill>
                  <a:schemeClr val="tx1">
                    <a:lumMod val="65000"/>
                    <a:lumOff val="35000"/>
                  </a:schemeClr>
                </a:solidFill>
                <a:latin typeface="Century Gothic" panose="020B0502020202020204" pitchFamily="34" charset="0"/>
              </a:rPr>
              <a:t>MODEL CANVAS (BEISPIEL)</a:t>
            </a:r>
          </a:p>
        </p:txBody>
      </p:sp>
      <p:graphicFrame>
        <p:nvGraphicFramePr>
          <p:cNvPr id="16" name="Table 15">
            <a:extLst>
              <a:ext uri="{FF2B5EF4-FFF2-40B4-BE49-F238E27FC236}">
                <a16:creationId xmlns:a16="http://schemas.microsoft.com/office/drawing/2014/main" id="{81617E5D-454D-6140-82BA-0AC3CB567C21}"/>
              </a:ext>
            </a:extLst>
          </p:cNvPr>
          <p:cNvGraphicFramePr>
            <a:graphicFrameLocks noGrp="1"/>
          </p:cNvGraphicFramePr>
          <p:nvPr>
            <p:extLst>
              <p:ext uri="{D42A27DB-BD31-4B8C-83A1-F6EECF244321}">
                <p14:modId xmlns:p14="http://schemas.microsoft.com/office/powerpoint/2010/main" val="3545499080"/>
              </p:ext>
            </p:extLst>
          </p:nvPr>
        </p:nvGraphicFramePr>
        <p:xfrm>
          <a:off x="161597" y="1267359"/>
          <a:ext cx="11912034" cy="5479632"/>
        </p:xfrm>
        <a:graphic>
          <a:graphicData uri="http://schemas.openxmlformats.org/drawingml/2006/table">
            <a:tbl>
              <a:tblPr/>
              <a:tblGrid>
                <a:gridCol w="2367790">
                  <a:extLst>
                    <a:ext uri="{9D8B030D-6E8A-4147-A177-3AD203B41FA5}">
                      <a16:colId xmlns:a16="http://schemas.microsoft.com/office/drawing/2014/main" val="1915489427"/>
                    </a:ext>
                  </a:extLst>
                </a:gridCol>
                <a:gridCol w="2367790">
                  <a:extLst>
                    <a:ext uri="{9D8B030D-6E8A-4147-A177-3AD203B41FA5}">
                      <a16:colId xmlns:a16="http://schemas.microsoft.com/office/drawing/2014/main" val="3648122560"/>
                    </a:ext>
                  </a:extLst>
                </a:gridCol>
                <a:gridCol w="2367790">
                  <a:extLst>
                    <a:ext uri="{9D8B030D-6E8A-4147-A177-3AD203B41FA5}">
                      <a16:colId xmlns:a16="http://schemas.microsoft.com/office/drawing/2014/main" val="489068831"/>
                    </a:ext>
                  </a:extLst>
                </a:gridCol>
                <a:gridCol w="2560320">
                  <a:extLst>
                    <a:ext uri="{9D8B030D-6E8A-4147-A177-3AD203B41FA5}">
                      <a16:colId xmlns:a16="http://schemas.microsoft.com/office/drawing/2014/main" val="1821452548"/>
                    </a:ext>
                  </a:extLst>
                </a:gridCol>
                <a:gridCol w="2248344">
                  <a:extLst>
                    <a:ext uri="{9D8B030D-6E8A-4147-A177-3AD203B41FA5}">
                      <a16:colId xmlns:a16="http://schemas.microsoft.com/office/drawing/2014/main" val="1649091000"/>
                    </a:ext>
                  </a:extLst>
                </a:gridCol>
              </a:tblGrid>
              <a:tr h="1879342">
                <a:tc rowSpan="2">
                  <a:txBody>
                    <a:bodyPr/>
                    <a:lstStyle/>
                    <a:p>
                      <a:pPr algn="l" rtl="0" fontAlgn="ctr"/>
                      <a:r>
                        <a:rPr lang="de-DE" sz="1200" b="0" i="0" u="none" strike="noStrike" dirty="0">
                          <a:solidFill>
                            <a:srgbClr val="000000"/>
                          </a:solidFill>
                          <a:effectLst/>
                          <a:latin typeface="Century Gothic" panose="020B0502020202020204" pitchFamily="34" charset="0"/>
                        </a:rPr>
                        <a:t>Zusammenarbeit mit lokalen Regierungen für die </a:t>
                      </a:r>
                      <a:br>
                        <a:rPr lang="de-DE" sz="1200" b="0" i="0" u="none" strike="noStrike" dirty="0">
                          <a:solidFill>
                            <a:srgbClr val="000000"/>
                          </a:solidFill>
                          <a:effectLst/>
                          <a:latin typeface="Century Gothic" panose="020B0502020202020204" pitchFamily="34" charset="0"/>
                        </a:rPr>
                      </a:br>
                      <a:r>
                        <a:rPr lang="de-DE" sz="1200" b="0" i="0" u="none" strike="noStrike" dirty="0">
                          <a:solidFill>
                            <a:srgbClr val="000000"/>
                          </a:solidFill>
                          <a:effectLst/>
                          <a:latin typeface="Century Gothic" panose="020B0502020202020204" pitchFamily="34" charset="0"/>
                        </a:rPr>
                        <a:t>Platzierung von Ladestationen, Partnerschaften mit Anbietern erneuerbarer Energien und Allianzen mit Herstellern von Elektrofahrzeugen.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a:txBody>
                    <a:bodyPr/>
                    <a:lstStyle/>
                    <a:p>
                      <a:pPr algn="l" rtl="0" fontAlgn="ctr"/>
                      <a:endParaRPr lang="de-DE" sz="1200" b="0" i="0" u="none" strike="noStrike" dirty="0">
                        <a:solidFill>
                          <a:srgbClr val="000000"/>
                        </a:solidFill>
                        <a:effectLst/>
                        <a:latin typeface="Century Gothic" panose="020B0502020202020204" pitchFamily="34" charset="0"/>
                      </a:endParaRPr>
                    </a:p>
                    <a:p>
                      <a:pPr algn="l" rtl="0" fontAlgn="ctr"/>
                      <a:endParaRPr lang="de-DE" sz="1200" b="0" i="0" u="none" strike="noStrike" dirty="0">
                        <a:solidFill>
                          <a:srgbClr val="000000"/>
                        </a:solidFill>
                        <a:effectLst/>
                        <a:latin typeface="Century Gothic" panose="020B0502020202020204" pitchFamily="34" charset="0"/>
                      </a:endParaRPr>
                    </a:p>
                    <a:p>
                      <a:pPr algn="l" rtl="0" fontAlgn="ctr"/>
                      <a:endParaRPr lang="de-DE" sz="1200" b="0" i="0" u="none" strike="noStrike" dirty="0">
                        <a:solidFill>
                          <a:srgbClr val="000000"/>
                        </a:solidFill>
                        <a:effectLst/>
                        <a:latin typeface="Century Gothic" panose="020B0502020202020204" pitchFamily="34" charset="0"/>
                      </a:endParaRPr>
                    </a:p>
                    <a:p>
                      <a:pPr algn="l" rtl="0" fontAlgn="ctr"/>
                      <a:r>
                        <a:rPr lang="de-DE" sz="1200" b="0" i="0" u="none" strike="noStrike" dirty="0">
                          <a:solidFill>
                            <a:srgbClr val="000000"/>
                          </a:solidFill>
                          <a:effectLst/>
                          <a:latin typeface="Century Gothic" panose="020B0502020202020204" pitchFamily="34" charset="0"/>
                        </a:rPr>
                        <a:t>Betrieb und Wartung von Ladestationen für Elektrofahrzeuge, Kundenservice-Management und kontinuierliche technologische Upgrades für einen effizienten Service.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rowSpan="2">
                  <a:txBody>
                    <a:bodyPr/>
                    <a:lstStyle/>
                    <a:p>
                      <a:pPr algn="l" rtl="0" fontAlgn="ctr"/>
                      <a:r>
                        <a:rPr lang="de-DE" sz="1200" b="0" i="0" u="none" strike="noStrike">
                          <a:solidFill>
                            <a:srgbClr val="000000"/>
                          </a:solidFill>
                          <a:effectLst/>
                          <a:latin typeface="Century Gothic" panose="020B0502020202020204" pitchFamily="34" charset="0"/>
                        </a:rPr>
                        <a:t>Wir bieten schnelle, zuverlässige und umweltfreundliche Ladelösungen für Besitzer*innen von Elektrofahrzeugen mit erstklassigem Kundenservice und fortschrittlicher Technologie.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a:txBody>
                    <a:bodyPr/>
                    <a:lstStyle/>
                    <a:p>
                      <a:pPr algn="l" rtl="0" fontAlgn="ctr"/>
                      <a:r>
                        <a:rPr lang="de-DE" sz="1200" b="0" i="0" u="none" strike="noStrike" dirty="0">
                          <a:solidFill>
                            <a:srgbClr val="000000"/>
                          </a:solidFill>
                          <a:effectLst/>
                          <a:latin typeface="Century Gothic" panose="020B0502020202020204" pitchFamily="34" charset="0"/>
                        </a:rPr>
                        <a:t>Aufbau loyaler Kundenbeziehungen durch zuverlässigen Service, Kundenbindungsprogramme und reaktionsschnellen Support.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rowSpan="2">
                  <a:txBody>
                    <a:bodyPr/>
                    <a:lstStyle/>
                    <a:p>
                      <a:pPr algn="l" rtl="0" fontAlgn="ctr"/>
                      <a:r>
                        <a:rPr lang="de-DE" sz="1200" b="0" i="0" u="none" strike="noStrike" dirty="0">
                          <a:solidFill>
                            <a:srgbClr val="000000"/>
                          </a:solidFill>
                          <a:effectLst/>
                          <a:latin typeface="Century Gothic" panose="020B0502020202020204" pitchFamily="34" charset="0"/>
                        </a:rPr>
                        <a:t>Richtet sich an einzelne Besitzer*innen von Elektrofahrzeugen, gewerbliche Flotten und Regierungsfahrzeuge, die regelmäßige Ladedienste benötigen.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extLst>
                  <a:ext uri="{0D108BD9-81ED-4DB2-BD59-A6C34878D82A}">
                    <a16:rowId xmlns:a16="http://schemas.microsoft.com/office/drawing/2014/main" val="1961284179"/>
                  </a:ext>
                </a:extLst>
              </a:tr>
              <a:tr h="180014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rtl="0" fontAlgn="ctr"/>
                      <a:endParaRPr lang="de-DE" sz="1200" b="0" i="0" u="none" strike="noStrike" dirty="0">
                        <a:solidFill>
                          <a:srgbClr val="000000"/>
                        </a:solidFill>
                        <a:effectLst/>
                        <a:latin typeface="Century Gothic" panose="020B0502020202020204" pitchFamily="34" charset="0"/>
                      </a:endParaRPr>
                    </a:p>
                    <a:p>
                      <a:pPr algn="l" rtl="0" fontAlgn="ctr"/>
                      <a:endParaRPr lang="de-DE" sz="1200" b="0" i="0" u="none" strike="noStrike">
                        <a:solidFill>
                          <a:srgbClr val="000000"/>
                        </a:solidFill>
                        <a:effectLst/>
                        <a:latin typeface="Century Gothic" panose="020B0502020202020204" pitchFamily="34" charset="0"/>
                      </a:endParaRPr>
                    </a:p>
                    <a:p>
                      <a:pPr algn="l" rtl="0" fontAlgn="ctr"/>
                      <a:r>
                        <a:rPr lang="de-DE" sz="1200" b="0" i="0" u="none" strike="noStrike">
                          <a:solidFill>
                            <a:srgbClr val="000000"/>
                          </a:solidFill>
                          <a:effectLst/>
                          <a:latin typeface="Century Gothic" panose="020B0502020202020204" pitchFamily="34" charset="0"/>
                        </a:rPr>
                        <a:t>Unser Netzwerk aus Ladestationen, proprietäre Ladetechnologie, ein qualifiziertes Technikteam und eine Infrastruktur für den Kundensupport.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algn="l" rtl="0" fontAlgn="ctr"/>
                      <a:r>
                        <a:rPr lang="de-DE" sz="1200" b="0" i="0" u="none" strike="noStrike" dirty="0">
                          <a:solidFill>
                            <a:srgbClr val="000000"/>
                          </a:solidFill>
                          <a:effectLst/>
                          <a:latin typeface="Century Gothic" panose="020B0502020202020204" pitchFamily="34" charset="0"/>
                        </a:rPr>
                        <a:t>Service-Zugänglichkeit über eine Mobil-App, Online-Plattformen für Reservierung und Zahlung sowie strategisch günstig gelegene Ladestationen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800145">
                <a:tc gridSpan="2">
                  <a:txBody>
                    <a:bodyPr/>
                    <a:lstStyle/>
                    <a:p>
                      <a:pPr algn="l" rtl="0" fontAlgn="ctr"/>
                      <a:r>
                        <a:rPr lang="de-DE" sz="1200" b="0" i="0" u="none" strike="noStrike">
                          <a:solidFill>
                            <a:srgbClr val="000000"/>
                          </a:solidFill>
                          <a:effectLst/>
                          <a:latin typeface="Century Gothic" panose="020B0502020202020204" pitchFamily="34" charset="0"/>
                        </a:rPr>
                        <a:t>Investitionen in die Infrastruktur von Ladestationen, Technologieentwicklung, Personalkosten und Marketingausgaben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hMerge="1">
                  <a:txBody>
                    <a:bodyPr/>
                    <a:lstStyle/>
                    <a:p>
                      <a:endParaRPr lang="en-US"/>
                    </a:p>
                  </a:txBody>
                  <a:tcPr/>
                </a:tc>
                <a:tc gridSpan="3">
                  <a:txBody>
                    <a:bodyPr/>
                    <a:lstStyle/>
                    <a:p>
                      <a:pPr algn="l" rtl="0" fontAlgn="ctr"/>
                      <a:r>
                        <a:rPr lang="de-DE" sz="1200" b="0" i="0" u="none" strike="noStrike" dirty="0">
                          <a:solidFill>
                            <a:srgbClr val="000000"/>
                          </a:solidFill>
                          <a:effectLst/>
                          <a:latin typeface="Century Gothic" panose="020B0502020202020204" pitchFamily="34" charset="0"/>
                        </a:rPr>
                        <a:t>Einnahmen aus Ladediensten, Abonnements für Vielnutzer*innen und Partnerschaften für die Installation von Ladestationen.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17" name="Graphic 2" descr="Symbol für Händedruck">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2150" y="1267359"/>
            <a:ext cx="523875" cy="523875"/>
          </a:xfrm>
          <a:prstGeom prst="rect">
            <a:avLst/>
          </a:prstGeom>
        </p:spPr>
      </p:pic>
      <p:pic>
        <p:nvPicPr>
          <p:cNvPr id="18" name="Graphic 4" descr="Symbol für Playbook">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3961" y="1249053"/>
            <a:ext cx="590550" cy="590550"/>
          </a:xfrm>
          <a:prstGeom prst="rect">
            <a:avLst/>
          </a:prstGeom>
        </p:spPr>
      </p:pic>
      <p:pic>
        <p:nvPicPr>
          <p:cNvPr id="19" name="Graphic 6" descr="Symbol für kreisförmiges Flussdiagramm">
            <a:extLst>
              <a:ext uri="{FF2B5EF4-FFF2-40B4-BE49-F238E27FC236}">
                <a16:creationId xmlns:a16="http://schemas.microsoft.com/office/drawing/2014/main" id="{588E2526-E910-6FBE-9FFC-6341FFFA80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1998" y="3098653"/>
            <a:ext cx="542925" cy="542925"/>
          </a:xfrm>
          <a:prstGeom prst="rect">
            <a:avLst/>
          </a:prstGeom>
        </p:spPr>
      </p:pic>
      <p:pic>
        <p:nvPicPr>
          <p:cNvPr id="20" name="Graphic 8" descr="Symbol für Klemmbrett mit Häkchen">
            <a:extLst>
              <a:ext uri="{FF2B5EF4-FFF2-40B4-BE49-F238E27FC236}">
                <a16:creationId xmlns:a16="http://schemas.microsoft.com/office/drawing/2014/main" id="{DA62B8A8-CD62-783E-DFC8-56AE73A023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51358" y="1297181"/>
            <a:ext cx="533400" cy="533400"/>
          </a:xfrm>
          <a:prstGeom prst="rect">
            <a:avLst/>
          </a:prstGeom>
        </p:spPr>
      </p:pic>
      <p:pic>
        <p:nvPicPr>
          <p:cNvPr id="21" name="Graphic 12" descr="Symbol für Zielgruppe">
            <a:extLst>
              <a:ext uri="{FF2B5EF4-FFF2-40B4-BE49-F238E27FC236}">
                <a16:creationId xmlns:a16="http://schemas.microsoft.com/office/drawing/2014/main" id="{3C4AD222-0127-E800-4EA3-2D361D416A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94187" y="1289044"/>
            <a:ext cx="533400" cy="533400"/>
          </a:xfrm>
          <a:prstGeom prst="rect">
            <a:avLst/>
          </a:prstGeom>
        </p:spPr>
      </p:pic>
      <p:pic>
        <p:nvPicPr>
          <p:cNvPr id="22" name="Graphic 14" descr="Symbol für Puzzleteile">
            <a:extLst>
              <a:ext uri="{FF2B5EF4-FFF2-40B4-BE49-F238E27FC236}">
                <a16:creationId xmlns:a16="http://schemas.microsoft.com/office/drawing/2014/main" id="{2765E318-C319-7EB8-4D6D-7825149941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72938" y="1299365"/>
            <a:ext cx="571500" cy="571500"/>
          </a:xfrm>
          <a:prstGeom prst="rect">
            <a:avLst/>
          </a:prstGeom>
        </p:spPr>
      </p:pic>
      <p:pic>
        <p:nvPicPr>
          <p:cNvPr id="23" name="Graphic 16" descr="Symbol für Zug">
            <a:extLst>
              <a:ext uri="{FF2B5EF4-FFF2-40B4-BE49-F238E27FC236}">
                <a16:creationId xmlns:a16="http://schemas.microsoft.com/office/drawing/2014/main" id="{03B51CF4-92D5-2EB0-CBBE-75E0F91921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21800" y="3205720"/>
            <a:ext cx="356501" cy="356501"/>
          </a:xfrm>
          <a:prstGeom prst="rect">
            <a:avLst/>
          </a:prstGeom>
        </p:spPr>
      </p:pic>
      <p:pic>
        <p:nvPicPr>
          <p:cNvPr id="24" name="Graphic 18" descr="Symbol für Geld">
            <a:extLst>
              <a:ext uri="{FF2B5EF4-FFF2-40B4-BE49-F238E27FC236}">
                <a16:creationId xmlns:a16="http://schemas.microsoft.com/office/drawing/2014/main" id="{4D64B36D-0B61-EDDC-B8F2-1E100A1546C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64332" y="4982481"/>
            <a:ext cx="600075" cy="600075"/>
          </a:xfrm>
          <a:prstGeom prst="rect">
            <a:avLst/>
          </a:prstGeom>
        </p:spPr>
      </p:pic>
      <p:pic>
        <p:nvPicPr>
          <p:cNvPr id="25" name="Graphic 20" descr="Symbol für Kasse">
            <a:extLst>
              <a:ext uri="{FF2B5EF4-FFF2-40B4-BE49-F238E27FC236}">
                <a16:creationId xmlns:a16="http://schemas.microsoft.com/office/drawing/2014/main" id="{08A43385-A526-57EB-840E-DD6C115A55B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10793" y="5048552"/>
            <a:ext cx="561975" cy="561975"/>
          </a:xfrm>
          <a:prstGeom prst="rect">
            <a:avLst/>
          </a:prstGeom>
        </p:spPr>
      </p:pic>
      <p:sp>
        <p:nvSpPr>
          <p:cNvPr id="27" name="TextBox 26">
            <a:extLst>
              <a:ext uri="{FF2B5EF4-FFF2-40B4-BE49-F238E27FC236}">
                <a16:creationId xmlns:a16="http://schemas.microsoft.com/office/drawing/2014/main" id="{355032D2-F522-DE7F-9486-9643DAC9AD28}"/>
              </a:ext>
            </a:extLst>
          </p:cNvPr>
          <p:cNvSpPr txBox="1"/>
          <p:nvPr/>
        </p:nvSpPr>
        <p:spPr>
          <a:xfrm>
            <a:off x="170848" y="1299365"/>
            <a:ext cx="1836647" cy="307777"/>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WICHTIGE PARTNERSCHAFTEN</a:t>
            </a:r>
          </a:p>
        </p:txBody>
      </p:sp>
      <p:sp>
        <p:nvSpPr>
          <p:cNvPr id="28" name="TextBox 27">
            <a:extLst>
              <a:ext uri="{FF2B5EF4-FFF2-40B4-BE49-F238E27FC236}">
                <a16:creationId xmlns:a16="http://schemas.microsoft.com/office/drawing/2014/main" id="{7B428D26-2720-6E26-8FE0-84C5B9DD51CA}"/>
              </a:ext>
            </a:extLst>
          </p:cNvPr>
          <p:cNvSpPr txBox="1"/>
          <p:nvPr/>
        </p:nvSpPr>
        <p:spPr>
          <a:xfrm>
            <a:off x="2595562" y="1327243"/>
            <a:ext cx="1836647" cy="307777"/>
          </a:xfrm>
          <a:prstGeom prst="rect">
            <a:avLst/>
          </a:prstGeom>
          <a:noFill/>
        </p:spPr>
        <p:txBody>
          <a:bodyPr wrap="square">
            <a:spAutoFit/>
          </a:bodyPr>
          <a:lstStyle/>
          <a:p>
            <a:pPr algn="l" rtl="0" fontAlgn="b"/>
            <a:r>
              <a:rPr lang="de-DE" sz="1400" b="0" i="0" u="none" strike="noStrike">
                <a:solidFill>
                  <a:srgbClr val="000000"/>
                </a:solidFill>
                <a:effectLst/>
                <a:latin typeface="Century Gothic" panose="020B0502020202020204" pitchFamily="34" charset="0"/>
              </a:rPr>
              <a:t>WICHTIGE AKTIVITÄTEN</a:t>
            </a:r>
          </a:p>
        </p:txBody>
      </p:sp>
      <p:sp>
        <p:nvSpPr>
          <p:cNvPr id="29" name="TextBox 28">
            <a:extLst>
              <a:ext uri="{FF2B5EF4-FFF2-40B4-BE49-F238E27FC236}">
                <a16:creationId xmlns:a16="http://schemas.microsoft.com/office/drawing/2014/main" id="{43EFCDCD-264B-0F71-CF22-A9277D7DB407}"/>
              </a:ext>
            </a:extLst>
          </p:cNvPr>
          <p:cNvSpPr txBox="1"/>
          <p:nvPr/>
        </p:nvSpPr>
        <p:spPr>
          <a:xfrm>
            <a:off x="4968735" y="1298468"/>
            <a:ext cx="2026869" cy="307777"/>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WERTVERSPRECHEN</a:t>
            </a:r>
          </a:p>
        </p:txBody>
      </p:sp>
      <p:sp>
        <p:nvSpPr>
          <p:cNvPr id="31" name="TextBox 30">
            <a:extLst>
              <a:ext uri="{FF2B5EF4-FFF2-40B4-BE49-F238E27FC236}">
                <a16:creationId xmlns:a16="http://schemas.microsoft.com/office/drawing/2014/main" id="{15BACA47-B558-6E66-937C-89E85B05201F}"/>
              </a:ext>
            </a:extLst>
          </p:cNvPr>
          <p:cNvSpPr txBox="1"/>
          <p:nvPr/>
        </p:nvSpPr>
        <p:spPr>
          <a:xfrm>
            <a:off x="7249446" y="1250718"/>
            <a:ext cx="2126235" cy="307777"/>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KUNDENBEZIEHUNGEN</a:t>
            </a:r>
          </a:p>
        </p:txBody>
      </p:sp>
      <p:sp>
        <p:nvSpPr>
          <p:cNvPr id="32" name="TextBox 31">
            <a:extLst>
              <a:ext uri="{FF2B5EF4-FFF2-40B4-BE49-F238E27FC236}">
                <a16:creationId xmlns:a16="http://schemas.microsoft.com/office/drawing/2014/main" id="{8BAEE53B-A517-0C27-2701-56288CEE492F}"/>
              </a:ext>
            </a:extLst>
          </p:cNvPr>
          <p:cNvSpPr txBox="1"/>
          <p:nvPr/>
        </p:nvSpPr>
        <p:spPr>
          <a:xfrm>
            <a:off x="2565351" y="3211071"/>
            <a:ext cx="1836647" cy="523220"/>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WICHTIGSTE RESSOURCEN</a:t>
            </a:r>
          </a:p>
        </p:txBody>
      </p:sp>
      <p:sp>
        <p:nvSpPr>
          <p:cNvPr id="33" name="TextBox 32">
            <a:extLst>
              <a:ext uri="{FF2B5EF4-FFF2-40B4-BE49-F238E27FC236}">
                <a16:creationId xmlns:a16="http://schemas.microsoft.com/office/drawing/2014/main" id="{FC0D0561-7E81-B674-4241-EF1117BC33BA}"/>
              </a:ext>
            </a:extLst>
          </p:cNvPr>
          <p:cNvSpPr txBox="1"/>
          <p:nvPr/>
        </p:nvSpPr>
        <p:spPr>
          <a:xfrm>
            <a:off x="7293702" y="3167390"/>
            <a:ext cx="1836647" cy="307777"/>
          </a:xfrm>
          <a:prstGeom prst="rect">
            <a:avLst/>
          </a:prstGeom>
          <a:noFill/>
        </p:spPr>
        <p:txBody>
          <a:bodyPr wrap="square">
            <a:spAutoFit/>
          </a:bodyPr>
          <a:lstStyle/>
          <a:p>
            <a:pPr algn="l" rtl="0" fontAlgn="b"/>
            <a:r>
              <a:rPr lang="de-DE" sz="1400">
                <a:solidFill>
                  <a:srgbClr val="000000"/>
                </a:solidFill>
                <a:latin typeface="Century Gothic" panose="020B0502020202020204" pitchFamily="34" charset="0"/>
              </a:rPr>
              <a:t>KANÄLE</a:t>
            </a:r>
          </a:p>
        </p:txBody>
      </p:sp>
      <p:sp>
        <p:nvSpPr>
          <p:cNvPr id="34" name="TextBox 33">
            <a:extLst>
              <a:ext uri="{FF2B5EF4-FFF2-40B4-BE49-F238E27FC236}">
                <a16:creationId xmlns:a16="http://schemas.microsoft.com/office/drawing/2014/main" id="{E31D2344-98A7-43B1-CB26-116B63B89F21}"/>
              </a:ext>
            </a:extLst>
          </p:cNvPr>
          <p:cNvSpPr txBox="1"/>
          <p:nvPr/>
        </p:nvSpPr>
        <p:spPr>
          <a:xfrm>
            <a:off x="235040" y="4989120"/>
            <a:ext cx="1836647" cy="307777"/>
          </a:xfrm>
          <a:prstGeom prst="rect">
            <a:avLst/>
          </a:prstGeom>
          <a:noFill/>
        </p:spPr>
        <p:txBody>
          <a:bodyPr wrap="square">
            <a:spAutoFit/>
          </a:bodyPr>
          <a:lstStyle/>
          <a:p>
            <a:pPr algn="l" rtl="0" fontAlgn="b"/>
            <a:r>
              <a:rPr lang="de-DE" sz="1400" b="0" i="0" u="none" strike="noStrike">
                <a:solidFill>
                  <a:srgbClr val="000000"/>
                </a:solidFill>
                <a:effectLst/>
                <a:latin typeface="Century Gothic" panose="020B0502020202020204" pitchFamily="34" charset="0"/>
              </a:rPr>
              <a:t>KOSTENSTRUKTUR</a:t>
            </a:r>
          </a:p>
        </p:txBody>
      </p:sp>
      <p:sp>
        <p:nvSpPr>
          <p:cNvPr id="35" name="TextBox 34">
            <a:extLst>
              <a:ext uri="{FF2B5EF4-FFF2-40B4-BE49-F238E27FC236}">
                <a16:creationId xmlns:a16="http://schemas.microsoft.com/office/drawing/2014/main" id="{1214B272-48D8-4FBC-69EB-1E94B36B6DC3}"/>
              </a:ext>
            </a:extLst>
          </p:cNvPr>
          <p:cNvSpPr txBox="1"/>
          <p:nvPr/>
        </p:nvSpPr>
        <p:spPr>
          <a:xfrm>
            <a:off x="4968126" y="5021762"/>
            <a:ext cx="1836647" cy="307777"/>
          </a:xfrm>
          <a:prstGeom prst="rect">
            <a:avLst/>
          </a:prstGeom>
          <a:noFill/>
        </p:spPr>
        <p:txBody>
          <a:bodyPr wrap="square">
            <a:spAutoFit/>
          </a:bodyPr>
          <a:lstStyle/>
          <a:p>
            <a:pPr algn="l" rtl="0" fontAlgn="b"/>
            <a:r>
              <a:rPr lang="de-DE" sz="1400" b="0" i="0" u="none" strike="noStrike">
                <a:solidFill>
                  <a:srgbClr val="000000"/>
                </a:solidFill>
                <a:effectLst/>
                <a:latin typeface="Century Gothic" panose="020B0502020202020204" pitchFamily="34" charset="0"/>
              </a:rPr>
              <a:t>EINNAHMEQUELLE</a:t>
            </a:r>
          </a:p>
        </p:txBody>
      </p:sp>
      <p:sp>
        <p:nvSpPr>
          <p:cNvPr id="36" name="TextBox 35">
            <a:extLst>
              <a:ext uri="{FF2B5EF4-FFF2-40B4-BE49-F238E27FC236}">
                <a16:creationId xmlns:a16="http://schemas.microsoft.com/office/drawing/2014/main" id="{00A664C1-295E-01C6-A2B8-B80861552732}"/>
              </a:ext>
            </a:extLst>
          </p:cNvPr>
          <p:cNvSpPr txBox="1"/>
          <p:nvPr/>
        </p:nvSpPr>
        <p:spPr>
          <a:xfrm>
            <a:off x="9798003" y="1258069"/>
            <a:ext cx="1836647" cy="523220"/>
          </a:xfrm>
          <a:prstGeom prst="rect">
            <a:avLst/>
          </a:prstGeom>
          <a:noFill/>
        </p:spPr>
        <p:txBody>
          <a:bodyPr wrap="square">
            <a:spAutoFit/>
          </a:bodyPr>
          <a:lstStyle/>
          <a:p>
            <a:pPr algn="l" rtl="0" fontAlgn="b"/>
            <a:r>
              <a:rPr lang="de-DE" sz="1400" b="0" i="0" u="none" strike="noStrike" dirty="0">
                <a:solidFill>
                  <a:srgbClr val="000000"/>
                </a:solidFill>
                <a:effectLst/>
                <a:latin typeface="Century Gothic" panose="020B0502020202020204" pitchFamily="34" charset="0"/>
              </a:rPr>
              <a:t>KUNDENSEGMENTE</a:t>
            </a:r>
          </a:p>
        </p:txBody>
      </p:sp>
    </p:spTree>
    <p:extLst>
      <p:ext uri="{BB962C8B-B14F-4D97-AF65-F5344CB8AC3E}">
        <p14:creationId xmlns:p14="http://schemas.microsoft.com/office/powerpoint/2010/main" val="19551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13651797"/>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577</TotalTime>
  <Words>282</Words>
  <Application>Microsoft Office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39</cp:revision>
  <dcterms:created xsi:type="dcterms:W3CDTF">2022-05-22T18:55:25Z</dcterms:created>
  <dcterms:modified xsi:type="dcterms:W3CDTF">2024-09-14T06:24:18Z</dcterms:modified>
</cp:coreProperties>
</file>