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25A"/>
    <a:srgbClr val="08808C"/>
    <a:srgbClr val="C05313"/>
    <a:srgbClr val="DA7F1B"/>
    <a:srgbClr val="6C8A8A"/>
    <a:srgbClr val="E4F4F6"/>
    <a:srgbClr val="84A6A6"/>
    <a:srgbClr val="CFE0E2"/>
    <a:srgbClr val="A9D3D1"/>
    <a:srgbClr val="8F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058"/>
  </p:normalViewPr>
  <p:slideViewPr>
    <p:cSldViewPr snapToGrid="0" snapToObjects="1">
      <p:cViewPr varScale="1">
        <p:scale>
          <a:sx n="108" d="100"/>
          <a:sy n="108" d="100"/>
        </p:scale>
        <p:origin x="498" y="13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9/6/2024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9/6/2024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de.smartsheet.com/try-it?trp=5008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Abstrakte 3D-Wellen mit Farbverlauf">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Balanced-Scorecard-Gantt-Vorlage für PowerPoint</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3" y="1675440"/>
            <a:ext cx="4104817" cy="4200509"/>
          </a:xfrm>
          <a:prstGeom prst="rect">
            <a:avLst/>
          </a:prstGeom>
          <a:noFill/>
        </p:spPr>
        <p:txBody>
          <a:bodyPr wrap="square" rtlCol="0">
            <a:spAutoFit/>
          </a:bodyPr>
          <a:lstStyle/>
          <a:p>
            <a:pPr algn="l" rtl="0">
              <a:lnSpc>
                <a:spcPct val="120000"/>
              </a:lnSpc>
              <a:spcBef>
                <a:spcPts val="0"/>
              </a:spcBef>
              <a:spcAft>
                <a:spcPts val="0"/>
              </a:spcAft>
            </a:pPr>
            <a:r>
              <a:rPr lang="de-DE" sz="1600" i="0" u="none" strike="noStrike" dirty="0">
                <a:solidFill>
                  <a:srgbClr val="000000"/>
                </a:solidFill>
                <a:effectLst/>
                <a:latin typeface="Century Gothic" panose="020B0502020202020204" pitchFamily="34" charset="0"/>
              </a:rPr>
              <a:t>Organisationen und Projektteams können diese Vorlage verwenden, um die Übersichtlichkeit einer </a:t>
            </a:r>
            <a:r>
              <a:rPr lang="de-DE" sz="1600" i="0" u="none" strike="noStrike" dirty="0" err="1">
                <a:solidFill>
                  <a:srgbClr val="000000"/>
                </a:solidFill>
                <a:effectLst/>
                <a:latin typeface="Century Gothic" panose="020B0502020202020204" pitchFamily="34" charset="0"/>
              </a:rPr>
              <a:t>Balanced</a:t>
            </a:r>
            <a:r>
              <a:rPr lang="de-DE" sz="1600" i="0" u="none" strike="noStrike" dirty="0">
                <a:solidFill>
                  <a:srgbClr val="000000"/>
                </a:solidFill>
                <a:effectLst/>
                <a:latin typeface="Century Gothic" panose="020B0502020202020204" pitchFamily="34" charset="0"/>
              </a:rPr>
              <a:t> </a:t>
            </a:r>
            <a:r>
              <a:rPr lang="de-DE" sz="1600" i="0" u="none" strike="noStrike" dirty="0" err="1">
                <a:solidFill>
                  <a:srgbClr val="000000"/>
                </a:solidFill>
                <a:effectLst/>
                <a:latin typeface="Century Gothic" panose="020B0502020202020204" pitchFamily="34" charset="0"/>
              </a:rPr>
              <a:t>Scorecard</a:t>
            </a:r>
            <a:r>
              <a:rPr lang="de-DE" sz="1600" i="0" u="none" strike="noStrike" dirty="0">
                <a:solidFill>
                  <a:srgbClr val="000000"/>
                </a:solidFill>
                <a:effectLst/>
                <a:latin typeface="Century Gothic" panose="020B0502020202020204" pitchFamily="34" charset="0"/>
              </a:rPr>
              <a:t> mit den Zeiterfassungsfunktionen eines Gantt-Diagramms zu kombinieren. Diese Vorlage ist ideal, um Fortschritte bei strategischen Zielen über einen Zeitraum von mehreren Jahren visuell darzustellen und zu veranschaulichen, wie sich die Ziele im Laufe der Zeit aus den Perspektiven für Finanzen, Kundschaft-, Geschäftsprozess und </a:t>
            </a:r>
            <a:br>
              <a:rPr lang="de-DE" sz="1600" i="0" u="none" strike="noStrike" dirty="0">
                <a:solidFill>
                  <a:srgbClr val="000000"/>
                </a:solidFill>
                <a:effectLst/>
                <a:latin typeface="Century Gothic" panose="020B0502020202020204" pitchFamily="34" charset="0"/>
              </a:rPr>
            </a:br>
            <a:r>
              <a:rPr lang="de-DE" sz="1600" i="0" u="none" strike="noStrike" dirty="0">
                <a:solidFill>
                  <a:srgbClr val="000000"/>
                </a:solidFill>
                <a:effectLst/>
                <a:latin typeface="Century Gothic" panose="020B0502020202020204" pitchFamily="34" charset="0"/>
              </a:rPr>
              <a:t>Aus- und Weiterbildung entwickeln.</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4717936" y="1677808"/>
            <a:ext cx="7154088" cy="402417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1609655179"/>
              </p:ext>
            </p:extLst>
          </p:nvPr>
        </p:nvGraphicFramePr>
        <p:xfrm>
          <a:off x="820324" y="1168400"/>
          <a:ext cx="11168479" cy="5630401"/>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1710268">
                  <a:extLst>
                    <a:ext uri="{9D8B030D-6E8A-4147-A177-3AD203B41FA5}">
                      <a16:colId xmlns:a16="http://schemas.microsoft.com/office/drawing/2014/main" val="4190651750"/>
                    </a:ext>
                  </a:extLst>
                </a:gridCol>
                <a:gridCol w="1710268">
                  <a:extLst>
                    <a:ext uri="{9D8B030D-6E8A-4147-A177-3AD203B41FA5}">
                      <a16:colId xmlns:a16="http://schemas.microsoft.com/office/drawing/2014/main" val="2419315493"/>
                    </a:ext>
                  </a:extLst>
                </a:gridCol>
                <a:gridCol w="1710268">
                  <a:extLst>
                    <a:ext uri="{9D8B030D-6E8A-4147-A177-3AD203B41FA5}">
                      <a16:colId xmlns:a16="http://schemas.microsoft.com/office/drawing/2014/main" val="1287570184"/>
                    </a:ext>
                  </a:extLst>
                </a:gridCol>
              </a:tblGrid>
              <a:tr h="400691">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sz="1400">
                          <a:solidFill>
                            <a:srgbClr val="E4F4F6"/>
                          </a:solidFill>
                          <a:latin typeface="Century Gothic" panose="020B0502020202020204" pitchFamily="34" charset="0"/>
                        </a:rPr>
                        <a:t>KPIs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de-DE" sz="1400">
                          <a:solidFill>
                            <a:srgbClr val="E4F4F6"/>
                          </a:solidFill>
                          <a:latin typeface="Century Gothic" panose="020B0502020202020204" pitchFamily="34" charset="0"/>
                        </a:rPr>
                        <a:t>Zielvorgaben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de-DE" sz="1400">
                          <a:solidFill>
                            <a:srgbClr val="E4F4F6"/>
                          </a:solidFill>
                          <a:latin typeface="Century Gothic" panose="020B0502020202020204" pitchFamily="34" charset="0"/>
                        </a:rPr>
                        <a:t>Projekte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Finanzen KPI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Ziel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Projekt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Interne Prozesse </a:t>
                      </a:r>
                    </a:p>
                    <a:p>
                      <a:pPr rtl="0"/>
                      <a:r>
                        <a:rPr lang="de-DE" sz="1100">
                          <a:solidFill>
                            <a:schemeClr val="tx1"/>
                          </a:solidFill>
                          <a:latin typeface="Century Gothic" panose="020B0502020202020204" pitchFamily="34" charset="0"/>
                        </a:rPr>
                        <a:t>KPI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Ziel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Projekt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Kundschaft KPI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Ziel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Projekt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AUS- UND WEITERBILDUNG </a:t>
                      </a:r>
                    </a:p>
                    <a:p>
                      <a:pPr rtl="0"/>
                      <a:r>
                        <a:rPr lang="de-DE" sz="1100">
                          <a:solidFill>
                            <a:schemeClr val="tx1"/>
                          </a:solidFill>
                          <a:latin typeface="Century Gothic" panose="020B0502020202020204" pitchFamily="34" charset="0"/>
                        </a:rPr>
                        <a:t>KPI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Ziel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de-DE" sz="1100">
                          <a:solidFill>
                            <a:schemeClr val="tx1"/>
                          </a:solidFill>
                          <a:latin typeface="Century Gothic" panose="020B0502020202020204" pitchFamily="34" charset="0"/>
                        </a:rPr>
                        <a:t>Projekt 1</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20" y="1642573"/>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Finanzen Vorgabe 1</a:t>
            </a: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961356"/>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latin typeface="Century Gothic" panose="020B0502020202020204" pitchFamily="34" charset="0"/>
              </a:rPr>
              <a:t>FINANZEN</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233900"/>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latin typeface="Century Gothic" panose="020B0502020202020204" pitchFamily="34" charset="0"/>
              </a:rPr>
              <a:t>INTERNE PROZESSE</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778987"/>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latin typeface="Century Gothic" panose="020B0502020202020204" pitchFamily="34" charset="0"/>
              </a:rPr>
              <a:t>AUS- UND </a:t>
            </a:r>
            <a:br>
              <a:rPr lang="en-US" sz="1200" dirty="0">
                <a:latin typeface="Century Gothic" panose="020B0502020202020204" pitchFamily="34" charset="0"/>
              </a:rPr>
            </a:br>
            <a:r>
              <a:rPr lang="de-DE" sz="1200">
                <a:latin typeface="Century Gothic" panose="020B0502020202020204" pitchFamily="34" charset="0"/>
              </a:rPr>
              <a:t>WEITERBILDUNG</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506444"/>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latin typeface="Century Gothic" panose="020B0502020202020204" pitchFamily="34" charset="0"/>
              </a:rPr>
              <a:t>KUNDSCHAFT</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rtl="0">
              <a:spcAft>
                <a:spcPts val="600"/>
              </a:spcAft>
              <a:buSzPct val="130000"/>
            </a:pPr>
            <a:r>
              <a:rPr lang="de-DE" sz="1700">
                <a:solidFill>
                  <a:srgbClr val="04525A"/>
                </a:solidFill>
                <a:latin typeface="Century Gothic" panose="020B0502020202020204" pitchFamily="34" charset="0"/>
              </a:rPr>
              <a:t>Leitbild-Text</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pPr rtl="0"/>
            <a:r>
              <a:rPr lang="de-DE" sz="2400" spc="300">
                <a:solidFill>
                  <a:srgbClr val="04525A"/>
                </a:solidFill>
                <a:latin typeface="Courier" pitchFamily="2" charset="0"/>
              </a:rPr>
              <a:t>MISSION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rtl="0">
              <a:spcAft>
                <a:spcPts val="600"/>
              </a:spcAft>
              <a:buSzPct val="130000"/>
            </a:pPr>
            <a:r>
              <a:rPr lang="de-DE" sz="1700">
                <a:solidFill>
                  <a:schemeClr val="bg1"/>
                </a:solidFill>
                <a:latin typeface="Century Gothic" panose="020B0502020202020204" pitchFamily="34" charset="0"/>
              </a:rPr>
              <a:t>Vision-Statement-Text</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pPr rtl="0"/>
            <a:r>
              <a:rPr lang="de-DE" sz="2400" spc="300">
                <a:solidFill>
                  <a:schemeClr val="bg1"/>
                </a:solidFill>
                <a:latin typeface="Courier" pitchFamily="2" charset="0"/>
              </a:rPr>
              <a:t>VISION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1441304" y="2057070"/>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Finanzen Vorgabe 2</a:t>
            </a:r>
          </a:p>
        </p:txBody>
      </p:sp>
      <p:sp>
        <p:nvSpPr>
          <p:cNvPr id="17" name="Rounded Rectangle 16">
            <a:extLst>
              <a:ext uri="{FF2B5EF4-FFF2-40B4-BE49-F238E27FC236}">
                <a16:creationId xmlns:a16="http://schemas.microsoft.com/office/drawing/2014/main" id="{5E716600-8D02-3FA6-F6FD-44864AF66D1F}"/>
              </a:ext>
            </a:extLst>
          </p:cNvPr>
          <p:cNvSpPr/>
          <p:nvPr/>
        </p:nvSpPr>
        <p:spPr>
          <a:xfrm>
            <a:off x="2168135" y="2471567"/>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Finanzen Vorgabe 3</a:t>
            </a:r>
          </a:p>
        </p:txBody>
      </p:sp>
      <p:sp>
        <p:nvSpPr>
          <p:cNvPr id="18" name="Rounded Rectangle 17">
            <a:extLst>
              <a:ext uri="{FF2B5EF4-FFF2-40B4-BE49-F238E27FC236}">
                <a16:creationId xmlns:a16="http://schemas.microsoft.com/office/drawing/2014/main" id="{12F3BB43-1E11-5FCE-ABF1-0EB2A07291E2}"/>
              </a:ext>
            </a:extLst>
          </p:cNvPr>
          <p:cNvSpPr/>
          <p:nvPr/>
        </p:nvSpPr>
        <p:spPr>
          <a:xfrm>
            <a:off x="2168134" y="2894949"/>
            <a:ext cx="339788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Interne Prozesse Vorgabe 1</a:t>
            </a:r>
          </a:p>
        </p:txBody>
      </p:sp>
      <p:sp>
        <p:nvSpPr>
          <p:cNvPr id="19" name="Rounded Rectangle 18">
            <a:extLst>
              <a:ext uri="{FF2B5EF4-FFF2-40B4-BE49-F238E27FC236}">
                <a16:creationId xmlns:a16="http://schemas.microsoft.com/office/drawing/2014/main" id="{96CC866B-33E6-DE13-5ABD-458E4628A094}"/>
              </a:ext>
            </a:extLst>
          </p:cNvPr>
          <p:cNvSpPr/>
          <p:nvPr/>
        </p:nvSpPr>
        <p:spPr>
          <a:xfrm>
            <a:off x="3352800" y="3309446"/>
            <a:ext cx="27432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Interne Prozesse Vorgabe 2</a:t>
            </a:r>
          </a:p>
        </p:txBody>
      </p:sp>
      <p:sp>
        <p:nvSpPr>
          <p:cNvPr id="20" name="Rounded Rectangle 19">
            <a:extLst>
              <a:ext uri="{FF2B5EF4-FFF2-40B4-BE49-F238E27FC236}">
                <a16:creationId xmlns:a16="http://schemas.microsoft.com/office/drawing/2014/main" id="{59DC41C3-A8BE-E2FE-901F-46640B305DE4}"/>
              </a:ext>
            </a:extLst>
          </p:cNvPr>
          <p:cNvSpPr/>
          <p:nvPr/>
        </p:nvSpPr>
        <p:spPr>
          <a:xfrm>
            <a:off x="3352799" y="3723943"/>
            <a:ext cx="347003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Interne Prozesse Vorgabe 3</a:t>
            </a: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9" y="4163083"/>
            <a:ext cx="2089789"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Kundschaft Vorgabe 1</a:t>
            </a:r>
          </a:p>
        </p:txBody>
      </p:sp>
      <p:sp>
        <p:nvSpPr>
          <p:cNvPr id="22" name="Rounded Rectangle 21">
            <a:extLst>
              <a:ext uri="{FF2B5EF4-FFF2-40B4-BE49-F238E27FC236}">
                <a16:creationId xmlns:a16="http://schemas.microsoft.com/office/drawing/2014/main" id="{9FF07124-3676-F650-8B83-C9F6566E19F5}"/>
              </a:ext>
            </a:extLst>
          </p:cNvPr>
          <p:cNvSpPr/>
          <p:nvPr/>
        </p:nvSpPr>
        <p:spPr>
          <a:xfrm>
            <a:off x="2459399" y="4577580"/>
            <a:ext cx="27432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Kundschaft Vorgabe 2</a:t>
            </a:r>
          </a:p>
        </p:txBody>
      </p:sp>
      <p:sp>
        <p:nvSpPr>
          <p:cNvPr id="23" name="Rounded Rectangle 22">
            <a:extLst>
              <a:ext uri="{FF2B5EF4-FFF2-40B4-BE49-F238E27FC236}">
                <a16:creationId xmlns:a16="http://schemas.microsoft.com/office/drawing/2014/main" id="{B6A7AECC-6D06-BA16-4311-32966AC30872}"/>
              </a:ext>
            </a:extLst>
          </p:cNvPr>
          <p:cNvSpPr/>
          <p:nvPr/>
        </p:nvSpPr>
        <p:spPr>
          <a:xfrm>
            <a:off x="3352798" y="4992077"/>
            <a:ext cx="3470031"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Kundschaft Vorgabe 3</a:t>
            </a: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9" y="5431217"/>
            <a:ext cx="3470031"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Aus- und Weiterbildung Vorgabe 1</a:t>
            </a:r>
          </a:p>
        </p:txBody>
      </p:sp>
      <p:sp>
        <p:nvSpPr>
          <p:cNvPr id="25" name="Rounded Rectangle 24">
            <a:extLst>
              <a:ext uri="{FF2B5EF4-FFF2-40B4-BE49-F238E27FC236}">
                <a16:creationId xmlns:a16="http://schemas.microsoft.com/office/drawing/2014/main" id="{4AB481D8-923F-6E6B-D963-DACF07222B28}"/>
              </a:ext>
            </a:extLst>
          </p:cNvPr>
          <p:cNvSpPr/>
          <p:nvPr/>
        </p:nvSpPr>
        <p:spPr>
          <a:xfrm>
            <a:off x="1441303" y="5845714"/>
            <a:ext cx="5381526"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Aus- und Weiterbildung Vorgabe 2</a:t>
            </a:r>
          </a:p>
        </p:txBody>
      </p:sp>
      <p:sp>
        <p:nvSpPr>
          <p:cNvPr id="26" name="Rounded Rectangle 25">
            <a:extLst>
              <a:ext uri="{FF2B5EF4-FFF2-40B4-BE49-F238E27FC236}">
                <a16:creationId xmlns:a16="http://schemas.microsoft.com/office/drawing/2014/main" id="{CD3BDB1E-CA9B-6D27-4D4A-14BBC7B9BB58}"/>
              </a:ext>
            </a:extLst>
          </p:cNvPr>
          <p:cNvSpPr/>
          <p:nvPr/>
        </p:nvSpPr>
        <p:spPr>
          <a:xfrm>
            <a:off x="2168134" y="6260211"/>
            <a:ext cx="2825897"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de-DE" sz="1200">
                <a:solidFill>
                  <a:schemeClr val="bg1"/>
                </a:solidFill>
                <a:latin typeface="Century Gothic" panose="020B0502020202020204" pitchFamily="34" charset="0"/>
              </a:rPr>
              <a:t>Aus- und Weiterbildung Vorgabe 3</a:t>
            </a:r>
          </a:p>
        </p:txBody>
      </p:sp>
      <p:pic>
        <p:nvPicPr>
          <p:cNvPr id="28" name="Graphic 27" descr="Marker einfarbig">
            <a:extLst>
              <a:ext uri="{FF2B5EF4-FFF2-40B4-BE49-F238E27FC236}">
                <a16:creationId xmlns:a16="http://schemas.microsoft.com/office/drawing/2014/main" id="{0ACD5CAE-FA4E-C094-58C1-59AE23D6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9540" y="1540681"/>
            <a:ext cx="481342" cy="481342"/>
          </a:xfrm>
          <a:prstGeom prst="rect">
            <a:avLst/>
          </a:prstGeom>
          <a:effectLst>
            <a:glow rad="50800">
              <a:schemeClr val="bg1">
                <a:alpha val="92000"/>
              </a:schemeClr>
            </a:glow>
          </a:effectLst>
        </p:spPr>
      </p:pic>
      <p:pic>
        <p:nvPicPr>
          <p:cNvPr id="32" name="Graphic 31" descr="Flagge einfarbig">
            <a:extLst>
              <a:ext uri="{FF2B5EF4-FFF2-40B4-BE49-F238E27FC236}">
                <a16:creationId xmlns:a16="http://schemas.microsoft.com/office/drawing/2014/main" id="{83519BA8-B20A-28AC-00F6-DDFB63A2DD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7871" y="3199350"/>
            <a:ext cx="457200" cy="457200"/>
          </a:xfrm>
          <a:prstGeom prst="rect">
            <a:avLst/>
          </a:prstGeom>
          <a:effectLst>
            <a:glow rad="50800">
              <a:schemeClr val="bg1">
                <a:alpha val="92000"/>
              </a:schemeClr>
            </a:glow>
          </a:effectLst>
        </p:spPr>
      </p:pic>
      <p:pic>
        <p:nvPicPr>
          <p:cNvPr id="36" name="Graphic 35" descr="Lesezeichen einfarbig">
            <a:extLst>
              <a:ext uri="{FF2B5EF4-FFF2-40B4-BE49-F238E27FC236}">
                <a16:creationId xmlns:a16="http://schemas.microsoft.com/office/drawing/2014/main" id="{5981FF62-8F67-672E-F2B6-8591CAD43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9425" y="4495527"/>
            <a:ext cx="467814" cy="467814"/>
          </a:xfrm>
          <a:prstGeom prst="rect">
            <a:avLst/>
          </a:prstGeom>
          <a:effectLst>
            <a:glow rad="50800">
              <a:schemeClr val="bg1">
                <a:alpha val="92000"/>
              </a:schemeClr>
            </a:glow>
          </a:effectLst>
        </p:spPr>
      </p:pic>
      <p:pic>
        <p:nvPicPr>
          <p:cNvPr id="38" name="Graphic 37" descr="Karo einfarbig">
            <a:extLst>
              <a:ext uri="{FF2B5EF4-FFF2-40B4-BE49-F238E27FC236}">
                <a16:creationId xmlns:a16="http://schemas.microsoft.com/office/drawing/2014/main" id="{6665AE72-97A1-4A6E-F50E-E76C0D400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4841" y="2368135"/>
            <a:ext cx="459722" cy="459722"/>
          </a:xfrm>
          <a:prstGeom prst="rect">
            <a:avLst/>
          </a:prstGeom>
          <a:effectLst>
            <a:glow rad="50800">
              <a:schemeClr val="bg1">
                <a:alpha val="92000"/>
              </a:schemeClr>
            </a:glow>
          </a:effectLst>
        </p:spPr>
      </p:pic>
      <p:pic>
        <p:nvPicPr>
          <p:cNvPr id="40" name="Graphic 39" descr="Karo einfarbig">
            <a:extLst>
              <a:ext uri="{FF2B5EF4-FFF2-40B4-BE49-F238E27FC236}">
                <a16:creationId xmlns:a16="http://schemas.microsoft.com/office/drawing/2014/main" id="{DD630F6A-9E2A-091C-2345-7CE33EC8F9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1077" y="5536128"/>
            <a:ext cx="447151" cy="447151"/>
          </a:xfrm>
          <a:prstGeom prst="rect">
            <a:avLst/>
          </a:prstGeom>
          <a:effectLst>
            <a:glow rad="50800">
              <a:schemeClr val="bg1">
                <a:alpha val="92000"/>
              </a:schemeClr>
            </a:glow>
          </a:effectLst>
        </p:spPr>
      </p:pic>
      <p:pic>
        <p:nvPicPr>
          <p:cNvPr id="42" name="Graphic 41" descr="Heißluftballon einfarbig">
            <a:extLst>
              <a:ext uri="{FF2B5EF4-FFF2-40B4-BE49-F238E27FC236}">
                <a16:creationId xmlns:a16="http://schemas.microsoft.com/office/drawing/2014/main" id="{76C25AAF-060A-781B-A1C8-18BE03F78A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25859" y="6158343"/>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2106673145"/>
              </p:ext>
            </p:extLst>
          </p:nvPr>
        </p:nvGraphicFramePr>
        <p:xfrm>
          <a:off x="820324" y="1013852"/>
          <a:ext cx="11168479" cy="5451047"/>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1710268">
                  <a:extLst>
                    <a:ext uri="{9D8B030D-6E8A-4147-A177-3AD203B41FA5}">
                      <a16:colId xmlns:a16="http://schemas.microsoft.com/office/drawing/2014/main" val="4190651750"/>
                    </a:ext>
                  </a:extLst>
                </a:gridCol>
                <a:gridCol w="1710268">
                  <a:extLst>
                    <a:ext uri="{9D8B030D-6E8A-4147-A177-3AD203B41FA5}">
                      <a16:colId xmlns:a16="http://schemas.microsoft.com/office/drawing/2014/main" val="2419315493"/>
                    </a:ext>
                  </a:extLst>
                </a:gridCol>
                <a:gridCol w="1710268">
                  <a:extLst>
                    <a:ext uri="{9D8B030D-6E8A-4147-A177-3AD203B41FA5}">
                      <a16:colId xmlns:a16="http://schemas.microsoft.com/office/drawing/2014/main" val="1287570184"/>
                    </a:ext>
                  </a:extLst>
                </a:gridCol>
              </a:tblGrid>
              <a:tr h="400691">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de-DE" sz="1400">
                          <a:solidFill>
                            <a:srgbClr val="E4F4F6"/>
                          </a:solidFill>
                          <a:latin typeface="Century Gothic" panose="020B0502020202020204" pitchFamily="34" charset="0"/>
                        </a:rPr>
                        <a:t>KPIs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de-DE" sz="1400">
                          <a:solidFill>
                            <a:srgbClr val="E4F4F6"/>
                          </a:solidFill>
                          <a:latin typeface="Century Gothic" panose="020B0502020202020204" pitchFamily="34" charset="0"/>
                        </a:rPr>
                        <a:t>Zielvorgaben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de-DE" sz="1400">
                          <a:solidFill>
                            <a:srgbClr val="E4F4F6"/>
                          </a:solidFill>
                          <a:latin typeface="Century Gothic" panose="020B0502020202020204" pitchFamily="34" charset="0"/>
                        </a:rPr>
                        <a:t>Projekte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19" y="1488025"/>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806808"/>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latin typeface="Century Gothic" panose="020B0502020202020204" pitchFamily="34" charset="0"/>
              </a:rPr>
              <a:t>FINANZEN</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079352"/>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latin typeface="Century Gothic" panose="020B0502020202020204" pitchFamily="34" charset="0"/>
              </a:rPr>
              <a:t>INTERNE PROZESSE</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624439"/>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latin typeface="Century Gothic" panose="020B0502020202020204" pitchFamily="34" charset="0"/>
              </a:rPr>
              <a:t>AUS- UND </a:t>
            </a:r>
            <a:br>
              <a:rPr lang="en-US" sz="1200" dirty="0">
                <a:latin typeface="Century Gothic" panose="020B0502020202020204" pitchFamily="34" charset="0"/>
              </a:rPr>
            </a:br>
            <a:r>
              <a:rPr lang="de-DE" sz="1200">
                <a:latin typeface="Century Gothic" panose="020B0502020202020204" pitchFamily="34" charset="0"/>
              </a:rPr>
              <a:t>WEITERBILDUNG</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351896"/>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de-DE" sz="1200">
                <a:latin typeface="Century Gothic" panose="020B0502020202020204" pitchFamily="34" charset="0"/>
              </a:rPr>
              <a:t>KUNDSCHAFT</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rtl="0">
              <a:spcAft>
                <a:spcPts val="600"/>
              </a:spcAft>
              <a:buSzPct val="130000"/>
            </a:pPr>
            <a:r>
              <a:rPr lang="de-DE" sz="1700">
                <a:solidFill>
                  <a:srgbClr val="04525A"/>
                </a:solidFill>
                <a:latin typeface="Century Gothic" panose="020B0502020202020204" pitchFamily="34" charset="0"/>
              </a:rPr>
              <a:t>Leitbild-Text</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pPr rtl="0"/>
            <a:r>
              <a:rPr lang="de-DE" sz="2400" spc="300">
                <a:solidFill>
                  <a:srgbClr val="04525A"/>
                </a:solidFill>
                <a:latin typeface="Courier" pitchFamily="2" charset="0"/>
              </a:rPr>
              <a:t>MISSION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rtl="0">
              <a:spcAft>
                <a:spcPts val="600"/>
              </a:spcAft>
              <a:buSzPct val="130000"/>
            </a:pPr>
            <a:r>
              <a:rPr lang="de-DE" sz="1700">
                <a:solidFill>
                  <a:schemeClr val="bg1"/>
                </a:solidFill>
                <a:latin typeface="Century Gothic" panose="020B0502020202020204" pitchFamily="34" charset="0"/>
              </a:rPr>
              <a:t>Vision-Statement-Text</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pPr rtl="0"/>
            <a:r>
              <a:rPr lang="de-DE" sz="2400" spc="300">
                <a:solidFill>
                  <a:schemeClr val="bg1"/>
                </a:solidFill>
                <a:latin typeface="Courier" pitchFamily="2" charset="0"/>
              </a:rPr>
              <a:t>VISION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911319" y="1902522"/>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5E716600-8D02-3FA6-F6FD-44864AF66D1F}"/>
              </a:ext>
            </a:extLst>
          </p:cNvPr>
          <p:cNvSpPr/>
          <p:nvPr/>
        </p:nvSpPr>
        <p:spPr>
          <a:xfrm>
            <a:off x="911319" y="2317019"/>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12F3BB43-1E11-5FCE-ABF1-0EB2A07291E2}"/>
              </a:ext>
            </a:extLst>
          </p:cNvPr>
          <p:cNvSpPr/>
          <p:nvPr/>
        </p:nvSpPr>
        <p:spPr>
          <a:xfrm>
            <a:off x="911318" y="2740401"/>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96CC866B-33E6-DE13-5ABD-458E4628A094}"/>
              </a:ext>
            </a:extLst>
          </p:cNvPr>
          <p:cNvSpPr/>
          <p:nvPr/>
        </p:nvSpPr>
        <p:spPr>
          <a:xfrm>
            <a:off x="911319" y="3154898"/>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59DC41C3-A8BE-E2FE-901F-46640B305DE4}"/>
              </a:ext>
            </a:extLst>
          </p:cNvPr>
          <p:cNvSpPr/>
          <p:nvPr/>
        </p:nvSpPr>
        <p:spPr>
          <a:xfrm>
            <a:off x="911318" y="3569395"/>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8" y="4008535"/>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2" name="Rounded Rectangle 21">
            <a:extLst>
              <a:ext uri="{FF2B5EF4-FFF2-40B4-BE49-F238E27FC236}">
                <a16:creationId xmlns:a16="http://schemas.microsoft.com/office/drawing/2014/main" id="{9FF07124-3676-F650-8B83-C9F6566E19F5}"/>
              </a:ext>
            </a:extLst>
          </p:cNvPr>
          <p:cNvSpPr/>
          <p:nvPr/>
        </p:nvSpPr>
        <p:spPr>
          <a:xfrm>
            <a:off x="911319" y="4423032"/>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3" name="Rounded Rectangle 22">
            <a:extLst>
              <a:ext uri="{FF2B5EF4-FFF2-40B4-BE49-F238E27FC236}">
                <a16:creationId xmlns:a16="http://schemas.microsoft.com/office/drawing/2014/main" id="{B6A7AECC-6D06-BA16-4311-32966AC30872}"/>
              </a:ext>
            </a:extLst>
          </p:cNvPr>
          <p:cNvSpPr/>
          <p:nvPr/>
        </p:nvSpPr>
        <p:spPr>
          <a:xfrm>
            <a:off x="911318" y="4837529"/>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8" y="5276669"/>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5" name="Rounded Rectangle 24">
            <a:extLst>
              <a:ext uri="{FF2B5EF4-FFF2-40B4-BE49-F238E27FC236}">
                <a16:creationId xmlns:a16="http://schemas.microsoft.com/office/drawing/2014/main" id="{4AB481D8-923F-6E6B-D963-DACF07222B28}"/>
              </a:ext>
            </a:extLst>
          </p:cNvPr>
          <p:cNvSpPr/>
          <p:nvPr/>
        </p:nvSpPr>
        <p:spPr>
          <a:xfrm>
            <a:off x="911319" y="5691166"/>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6" name="Rounded Rectangle 25">
            <a:extLst>
              <a:ext uri="{FF2B5EF4-FFF2-40B4-BE49-F238E27FC236}">
                <a16:creationId xmlns:a16="http://schemas.microsoft.com/office/drawing/2014/main" id="{CD3BDB1E-CA9B-6D27-4D4A-14BBC7B9BB58}"/>
              </a:ext>
            </a:extLst>
          </p:cNvPr>
          <p:cNvSpPr/>
          <p:nvPr/>
        </p:nvSpPr>
        <p:spPr>
          <a:xfrm>
            <a:off x="911318" y="6105663"/>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pic>
        <p:nvPicPr>
          <p:cNvPr id="28" name="Graphic 27" descr="Marker einfarbig">
            <a:extLst>
              <a:ext uri="{FF2B5EF4-FFF2-40B4-BE49-F238E27FC236}">
                <a16:creationId xmlns:a16="http://schemas.microsoft.com/office/drawing/2014/main" id="{C6BB30C3-D175-5986-BC77-9BA70DEC4E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5883" y="6509929"/>
            <a:ext cx="481342" cy="481342"/>
          </a:xfrm>
          <a:prstGeom prst="rect">
            <a:avLst/>
          </a:prstGeom>
          <a:effectLst>
            <a:glow rad="50800">
              <a:schemeClr val="bg1">
                <a:alpha val="92000"/>
              </a:schemeClr>
            </a:glow>
          </a:effectLst>
        </p:spPr>
      </p:pic>
      <p:pic>
        <p:nvPicPr>
          <p:cNvPr id="29" name="Graphic 28" descr="Flagge einfarbig">
            <a:extLst>
              <a:ext uri="{FF2B5EF4-FFF2-40B4-BE49-F238E27FC236}">
                <a16:creationId xmlns:a16="http://schemas.microsoft.com/office/drawing/2014/main" id="{EB36709D-6832-27C1-A427-4BC0FB750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535" y="6522000"/>
            <a:ext cx="457200" cy="457200"/>
          </a:xfrm>
          <a:prstGeom prst="rect">
            <a:avLst/>
          </a:prstGeom>
          <a:effectLst>
            <a:glow rad="50800">
              <a:schemeClr val="bg1">
                <a:alpha val="92000"/>
              </a:schemeClr>
            </a:glow>
          </a:effectLst>
        </p:spPr>
      </p:pic>
      <p:pic>
        <p:nvPicPr>
          <p:cNvPr id="30" name="Graphic 29" descr="Lesezeichen einfarbig">
            <a:extLst>
              <a:ext uri="{FF2B5EF4-FFF2-40B4-BE49-F238E27FC236}">
                <a16:creationId xmlns:a16="http://schemas.microsoft.com/office/drawing/2014/main" id="{CE8A9280-410D-800C-73AE-478B54D71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40029" y="6516693"/>
            <a:ext cx="467814" cy="467814"/>
          </a:xfrm>
          <a:prstGeom prst="rect">
            <a:avLst/>
          </a:prstGeom>
          <a:effectLst>
            <a:glow rad="50800">
              <a:schemeClr val="bg1">
                <a:alpha val="92000"/>
              </a:schemeClr>
            </a:glow>
          </a:effectLst>
        </p:spPr>
      </p:pic>
      <p:pic>
        <p:nvPicPr>
          <p:cNvPr id="31" name="Graphic 30" descr="Karo einfarbig">
            <a:extLst>
              <a:ext uri="{FF2B5EF4-FFF2-40B4-BE49-F238E27FC236}">
                <a16:creationId xmlns:a16="http://schemas.microsoft.com/office/drawing/2014/main" id="{ED409BBB-2964-9EAF-8E7F-DA2B8CA0B9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2519" y="6520739"/>
            <a:ext cx="459722" cy="459722"/>
          </a:xfrm>
          <a:prstGeom prst="rect">
            <a:avLst/>
          </a:prstGeom>
          <a:effectLst>
            <a:glow rad="50800">
              <a:schemeClr val="bg1">
                <a:alpha val="92000"/>
              </a:schemeClr>
            </a:glow>
          </a:effectLst>
        </p:spPr>
      </p:pic>
      <p:pic>
        <p:nvPicPr>
          <p:cNvPr id="32" name="Graphic 31" descr="Karo einfarbig">
            <a:extLst>
              <a:ext uri="{FF2B5EF4-FFF2-40B4-BE49-F238E27FC236}">
                <a16:creationId xmlns:a16="http://schemas.microsoft.com/office/drawing/2014/main" id="{65E09741-293F-A77C-8BBD-B9B0A15A6C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73135" y="6527025"/>
            <a:ext cx="447151" cy="447151"/>
          </a:xfrm>
          <a:prstGeom prst="rect">
            <a:avLst/>
          </a:prstGeom>
          <a:effectLst>
            <a:glow rad="50800">
              <a:schemeClr val="bg1">
                <a:alpha val="92000"/>
              </a:schemeClr>
            </a:glow>
          </a:effectLst>
        </p:spPr>
      </p:pic>
      <p:pic>
        <p:nvPicPr>
          <p:cNvPr id="33" name="Graphic 32" descr="Heißluftballon einfarbig">
            <a:extLst>
              <a:ext uri="{FF2B5EF4-FFF2-40B4-BE49-F238E27FC236}">
                <a16:creationId xmlns:a16="http://schemas.microsoft.com/office/drawing/2014/main" id="{B5A65D73-E706-7021-0044-441C964736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3389" y="6522000"/>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158414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15319</TotalTime>
  <Words>275</Words>
  <Application>Microsoft Office PowerPoint</Application>
  <PresentationFormat>Widescreen</PresentationFormat>
  <Paragraphs>64</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315</cp:revision>
  <cp:lastPrinted>2024-02-20T23:48:17Z</cp:lastPrinted>
  <dcterms:created xsi:type="dcterms:W3CDTF">2021-07-07T23:54:57Z</dcterms:created>
  <dcterms:modified xsi:type="dcterms:W3CDTF">2024-09-06T13:44:52Z</dcterms:modified>
</cp:coreProperties>
</file>